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302" r:id="rId6"/>
    <p:sldId id="299" r:id="rId7"/>
    <p:sldId id="301" r:id="rId8"/>
    <p:sldId id="260" r:id="rId9"/>
    <p:sldId id="263" r:id="rId10"/>
    <p:sldId id="272" r:id="rId11"/>
    <p:sldId id="298" r:id="rId12"/>
    <p:sldId id="264" r:id="rId13"/>
    <p:sldId id="265" r:id="rId14"/>
    <p:sldId id="303" r:id="rId15"/>
    <p:sldId id="266" r:id="rId16"/>
    <p:sldId id="267" r:id="rId17"/>
    <p:sldId id="268" r:id="rId18"/>
    <p:sldId id="269" r:id="rId19"/>
    <p:sldId id="304" r:id="rId20"/>
    <p:sldId id="274" r:id="rId21"/>
    <p:sldId id="317" r:id="rId22"/>
    <p:sldId id="279" r:id="rId23"/>
    <p:sldId id="280" r:id="rId24"/>
    <p:sldId id="305" r:id="rId25"/>
    <p:sldId id="310" r:id="rId26"/>
    <p:sldId id="311" r:id="rId27"/>
    <p:sldId id="312" r:id="rId28"/>
    <p:sldId id="313" r:id="rId29"/>
    <p:sldId id="291" r:id="rId30"/>
    <p:sldId id="292" r:id="rId31"/>
    <p:sldId id="293" r:id="rId32"/>
    <p:sldId id="315" r:id="rId33"/>
    <p:sldId id="294" r:id="rId34"/>
    <p:sldId id="295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falda Beatriz Felicio" initials="MBF" lastIdx="0" clrIdx="0">
    <p:extLst>
      <p:ext uri="{19B8F6BF-5375-455C-9EA6-DF929625EA0E}">
        <p15:presenceInfo xmlns:p15="http://schemas.microsoft.com/office/powerpoint/2012/main" userId="35007cd25f30fb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644B8-7B27-40EF-B916-3B22013C2C6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BD59E74-F847-4EFC-9249-F06DA99D3B0D}">
      <dgm:prSet phldrT="[Tex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PT" dirty="0"/>
            <a:t>Revisão de literatura</a:t>
          </a:r>
        </a:p>
      </dgm:t>
    </dgm:pt>
    <dgm:pt modelId="{7824D19A-1C34-4FE5-A47D-EA3485D03CB0}" type="parTrans" cxnId="{33BA012D-DD9C-4C5B-870F-D485A2119AF9}">
      <dgm:prSet/>
      <dgm:spPr/>
      <dgm:t>
        <a:bodyPr/>
        <a:lstStyle/>
        <a:p>
          <a:endParaRPr lang="pt-PT"/>
        </a:p>
      </dgm:t>
    </dgm:pt>
    <dgm:pt modelId="{1E9B66C8-30B3-4AE4-9C46-DD7443D0F77A}" type="sibTrans" cxnId="{33BA012D-DD9C-4C5B-870F-D485A2119AF9}">
      <dgm:prSet/>
      <dgm:spPr/>
      <dgm:t>
        <a:bodyPr/>
        <a:lstStyle/>
        <a:p>
          <a:endParaRPr lang="pt-PT"/>
        </a:p>
      </dgm:t>
    </dgm:pt>
    <dgm:pt modelId="{1C5AD477-501C-486B-ADF4-BE2CF4F10A6E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PT" dirty="0"/>
            <a:t>Metodologia</a:t>
          </a:r>
        </a:p>
      </dgm:t>
    </dgm:pt>
    <dgm:pt modelId="{5ACCE62A-D0B7-4369-A245-19443D371BB0}" type="parTrans" cxnId="{F4C86AD8-A0B2-47F2-8E4C-7901732AF8AA}">
      <dgm:prSet/>
      <dgm:spPr/>
      <dgm:t>
        <a:bodyPr/>
        <a:lstStyle/>
        <a:p>
          <a:endParaRPr lang="pt-PT"/>
        </a:p>
      </dgm:t>
    </dgm:pt>
    <dgm:pt modelId="{98B1C7CE-EF97-48E5-BE79-781F4024A015}" type="sibTrans" cxnId="{F4C86AD8-A0B2-47F2-8E4C-7901732AF8AA}">
      <dgm:prSet/>
      <dgm:spPr/>
      <dgm:t>
        <a:bodyPr/>
        <a:lstStyle/>
        <a:p>
          <a:endParaRPr lang="pt-PT"/>
        </a:p>
      </dgm:t>
    </dgm:pt>
    <dgm:pt modelId="{91AFEE8F-A1A1-4688-A37A-FC1B20B615A9}">
      <dgm:prSet phldrT="[Texto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PT" dirty="0"/>
            <a:t>Reflexões finais e Conclusões </a:t>
          </a:r>
        </a:p>
      </dgm:t>
    </dgm:pt>
    <dgm:pt modelId="{542100E5-18AE-4134-B46D-42E891486EA7}" type="parTrans" cxnId="{5D65C928-A03C-413B-9670-49AAFF013EFA}">
      <dgm:prSet/>
      <dgm:spPr/>
      <dgm:t>
        <a:bodyPr/>
        <a:lstStyle/>
        <a:p>
          <a:endParaRPr lang="pt-PT"/>
        </a:p>
      </dgm:t>
    </dgm:pt>
    <dgm:pt modelId="{52C09AF1-2168-4A87-92E6-C0907634E713}" type="sibTrans" cxnId="{5D65C928-A03C-413B-9670-49AAFF013EFA}">
      <dgm:prSet/>
      <dgm:spPr/>
      <dgm:t>
        <a:bodyPr/>
        <a:lstStyle/>
        <a:p>
          <a:endParaRPr lang="pt-PT"/>
        </a:p>
      </dgm:t>
    </dgm:pt>
    <dgm:pt modelId="{94D6920C-D3A1-4F91-9345-2AD73B433F35}">
      <dgm:prSet phldrT="[Tex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PT" dirty="0"/>
            <a:t>Bibliografia</a:t>
          </a:r>
        </a:p>
      </dgm:t>
    </dgm:pt>
    <dgm:pt modelId="{B3E37EDA-35D4-48D8-A298-F53A8383B7A0}" type="parTrans" cxnId="{39B4478A-22D4-43BF-8006-8678B289C8AF}">
      <dgm:prSet/>
      <dgm:spPr/>
      <dgm:t>
        <a:bodyPr/>
        <a:lstStyle/>
        <a:p>
          <a:endParaRPr lang="pt-PT"/>
        </a:p>
      </dgm:t>
    </dgm:pt>
    <dgm:pt modelId="{D0EDDB0A-24AD-48E9-A9E0-3A30B211473C}" type="sibTrans" cxnId="{39B4478A-22D4-43BF-8006-8678B289C8AF}">
      <dgm:prSet/>
      <dgm:spPr/>
      <dgm:t>
        <a:bodyPr/>
        <a:lstStyle/>
        <a:p>
          <a:endParaRPr lang="pt-PT"/>
        </a:p>
      </dgm:t>
    </dgm:pt>
    <dgm:pt modelId="{6884C5B7-2140-424B-B941-FAA577EE88F2}" type="pres">
      <dgm:prSet presAssocID="{A4B644B8-7B27-40EF-B916-3B22013C2C6B}" presName="Name0" presStyleCnt="0">
        <dgm:presLayoutVars>
          <dgm:dir/>
          <dgm:animLvl val="lvl"/>
          <dgm:resizeHandles val="exact"/>
        </dgm:presLayoutVars>
      </dgm:prSet>
      <dgm:spPr/>
    </dgm:pt>
    <dgm:pt modelId="{9D5EA1A1-3EF0-4A82-A853-D63A1786C9D7}" type="pres">
      <dgm:prSet presAssocID="{6BD59E74-F847-4EFC-9249-F06DA99D3B0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EA125CC-D340-488A-9596-D2C451537C35}" type="pres">
      <dgm:prSet presAssocID="{1E9B66C8-30B3-4AE4-9C46-DD7443D0F77A}" presName="parTxOnlySpace" presStyleCnt="0"/>
      <dgm:spPr/>
    </dgm:pt>
    <dgm:pt modelId="{666E4AAD-FA8A-4AB4-83BC-C8812E35C08B}" type="pres">
      <dgm:prSet presAssocID="{1C5AD477-501C-486B-ADF4-BE2CF4F10A6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4728614-3539-4FC8-8922-361C40AE79D7}" type="pres">
      <dgm:prSet presAssocID="{98B1C7CE-EF97-48E5-BE79-781F4024A015}" presName="parTxOnlySpace" presStyleCnt="0"/>
      <dgm:spPr/>
    </dgm:pt>
    <dgm:pt modelId="{93860D67-6672-4413-8CE2-0EE3A135607C}" type="pres">
      <dgm:prSet presAssocID="{91AFEE8F-A1A1-4688-A37A-FC1B20B615A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AC814C9-36AD-4D0F-8F96-26B672E514CA}" type="pres">
      <dgm:prSet presAssocID="{52C09AF1-2168-4A87-92E6-C0907634E713}" presName="parTxOnlySpace" presStyleCnt="0"/>
      <dgm:spPr/>
    </dgm:pt>
    <dgm:pt modelId="{043D1250-2796-4E88-BFE5-8D2D3B6A96F0}" type="pres">
      <dgm:prSet presAssocID="{94D6920C-D3A1-4F91-9345-2AD73B433F3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66CEA02-A04C-4717-B035-E68521690130}" type="presOf" srcId="{6BD59E74-F847-4EFC-9249-F06DA99D3B0D}" destId="{9D5EA1A1-3EF0-4A82-A853-D63A1786C9D7}" srcOrd="0" destOrd="0" presId="urn:microsoft.com/office/officeart/2005/8/layout/chevron1"/>
    <dgm:cxn modelId="{29BD3A07-0405-4456-86F5-911B276DC0E0}" type="presOf" srcId="{A4B644B8-7B27-40EF-B916-3B22013C2C6B}" destId="{6884C5B7-2140-424B-B941-FAA577EE88F2}" srcOrd="0" destOrd="0" presId="urn:microsoft.com/office/officeart/2005/8/layout/chevron1"/>
    <dgm:cxn modelId="{5D65C928-A03C-413B-9670-49AAFF013EFA}" srcId="{A4B644B8-7B27-40EF-B916-3B22013C2C6B}" destId="{91AFEE8F-A1A1-4688-A37A-FC1B20B615A9}" srcOrd="2" destOrd="0" parTransId="{542100E5-18AE-4134-B46D-42E891486EA7}" sibTransId="{52C09AF1-2168-4A87-92E6-C0907634E713}"/>
    <dgm:cxn modelId="{33BA012D-DD9C-4C5B-870F-D485A2119AF9}" srcId="{A4B644B8-7B27-40EF-B916-3B22013C2C6B}" destId="{6BD59E74-F847-4EFC-9249-F06DA99D3B0D}" srcOrd="0" destOrd="0" parTransId="{7824D19A-1C34-4FE5-A47D-EA3485D03CB0}" sibTransId="{1E9B66C8-30B3-4AE4-9C46-DD7443D0F77A}"/>
    <dgm:cxn modelId="{5FB81652-6939-4E98-A967-2CB0647DE8A6}" type="presOf" srcId="{91AFEE8F-A1A1-4688-A37A-FC1B20B615A9}" destId="{93860D67-6672-4413-8CE2-0EE3A135607C}" srcOrd="0" destOrd="0" presId="urn:microsoft.com/office/officeart/2005/8/layout/chevron1"/>
    <dgm:cxn modelId="{7F381D89-946D-410E-B4F7-4A14A8B4D481}" type="presOf" srcId="{94D6920C-D3A1-4F91-9345-2AD73B433F35}" destId="{043D1250-2796-4E88-BFE5-8D2D3B6A96F0}" srcOrd="0" destOrd="0" presId="urn:microsoft.com/office/officeart/2005/8/layout/chevron1"/>
    <dgm:cxn modelId="{39B4478A-22D4-43BF-8006-8678B289C8AF}" srcId="{A4B644B8-7B27-40EF-B916-3B22013C2C6B}" destId="{94D6920C-D3A1-4F91-9345-2AD73B433F35}" srcOrd="3" destOrd="0" parTransId="{B3E37EDA-35D4-48D8-A298-F53A8383B7A0}" sibTransId="{D0EDDB0A-24AD-48E9-A9E0-3A30B211473C}"/>
    <dgm:cxn modelId="{D7B336B3-90BE-4862-A46B-7A6B7ED8E455}" type="presOf" srcId="{1C5AD477-501C-486B-ADF4-BE2CF4F10A6E}" destId="{666E4AAD-FA8A-4AB4-83BC-C8812E35C08B}" srcOrd="0" destOrd="0" presId="urn:microsoft.com/office/officeart/2005/8/layout/chevron1"/>
    <dgm:cxn modelId="{F4C86AD8-A0B2-47F2-8E4C-7901732AF8AA}" srcId="{A4B644B8-7B27-40EF-B916-3B22013C2C6B}" destId="{1C5AD477-501C-486B-ADF4-BE2CF4F10A6E}" srcOrd="1" destOrd="0" parTransId="{5ACCE62A-D0B7-4369-A245-19443D371BB0}" sibTransId="{98B1C7CE-EF97-48E5-BE79-781F4024A015}"/>
    <dgm:cxn modelId="{0E8DB65A-C6C6-4DDC-9357-7E2C56545EC6}" type="presParOf" srcId="{6884C5B7-2140-424B-B941-FAA577EE88F2}" destId="{9D5EA1A1-3EF0-4A82-A853-D63A1786C9D7}" srcOrd="0" destOrd="0" presId="urn:microsoft.com/office/officeart/2005/8/layout/chevron1"/>
    <dgm:cxn modelId="{9A7D43A5-9130-4C5A-9749-58B5BC35D2CD}" type="presParOf" srcId="{6884C5B7-2140-424B-B941-FAA577EE88F2}" destId="{1EA125CC-D340-488A-9596-D2C451537C35}" srcOrd="1" destOrd="0" presId="urn:microsoft.com/office/officeart/2005/8/layout/chevron1"/>
    <dgm:cxn modelId="{AC5964B3-756F-49E5-82AD-7381D245154C}" type="presParOf" srcId="{6884C5B7-2140-424B-B941-FAA577EE88F2}" destId="{666E4AAD-FA8A-4AB4-83BC-C8812E35C08B}" srcOrd="2" destOrd="0" presId="urn:microsoft.com/office/officeart/2005/8/layout/chevron1"/>
    <dgm:cxn modelId="{B4DA661C-FFFC-4B5A-B8E0-1C9BEF15D030}" type="presParOf" srcId="{6884C5B7-2140-424B-B941-FAA577EE88F2}" destId="{04728614-3539-4FC8-8922-361C40AE79D7}" srcOrd="3" destOrd="0" presId="urn:microsoft.com/office/officeart/2005/8/layout/chevron1"/>
    <dgm:cxn modelId="{9E697241-F776-4BA7-A96A-36C045E9FC70}" type="presParOf" srcId="{6884C5B7-2140-424B-B941-FAA577EE88F2}" destId="{93860D67-6672-4413-8CE2-0EE3A135607C}" srcOrd="4" destOrd="0" presId="urn:microsoft.com/office/officeart/2005/8/layout/chevron1"/>
    <dgm:cxn modelId="{870F514D-1306-44AC-B23C-CF36628E67E3}" type="presParOf" srcId="{6884C5B7-2140-424B-B941-FAA577EE88F2}" destId="{7AC814C9-36AD-4D0F-8F96-26B672E514CA}" srcOrd="5" destOrd="0" presId="urn:microsoft.com/office/officeart/2005/8/layout/chevron1"/>
    <dgm:cxn modelId="{F772B38C-75A9-497C-833B-4CD07DB9F703}" type="presParOf" srcId="{6884C5B7-2140-424B-B941-FAA577EE88F2}" destId="{043D1250-2796-4E88-BFE5-8D2D3B6A96F0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4202DA-498D-4ED6-9EC7-93D43F0B369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6649E13B-4866-4359-BC68-9DDE7FA499D4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PT" sz="2000" dirty="0"/>
            <a:t>Este </a:t>
          </a:r>
          <a:r>
            <a:rPr lang="pt-PT" sz="2000" b="1" dirty="0"/>
            <a:t>projeto contribuiu </a:t>
          </a:r>
          <a:r>
            <a:rPr lang="pt-PT" sz="2000" dirty="0"/>
            <a:t>significativamente para o meu crescimento não só profissional no que diz respeito a esta área, como também a nível pessoal, no sentido que me fez ter um sentido de autocrítica mais apurado.</a:t>
          </a:r>
        </a:p>
      </dgm:t>
    </dgm:pt>
    <dgm:pt modelId="{BAABA2AD-C072-4A43-87CC-3F45752E9B66}" type="parTrans" cxnId="{16DB1BFE-7235-4574-AB21-63D4E86DFCAF}">
      <dgm:prSet/>
      <dgm:spPr/>
      <dgm:t>
        <a:bodyPr/>
        <a:lstStyle/>
        <a:p>
          <a:endParaRPr lang="pt-PT"/>
        </a:p>
      </dgm:t>
    </dgm:pt>
    <dgm:pt modelId="{28030F56-89F9-47CC-9C15-19ACD49C5239}" type="sibTrans" cxnId="{16DB1BFE-7235-4574-AB21-63D4E86DFCAF}">
      <dgm:prSet/>
      <dgm:spPr/>
      <dgm:t>
        <a:bodyPr/>
        <a:lstStyle/>
        <a:p>
          <a:endParaRPr lang="pt-PT"/>
        </a:p>
      </dgm:t>
    </dgm:pt>
    <dgm:pt modelId="{E776A932-28EB-4BAA-8901-8FFCE5EFD4DD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PT" sz="2000" dirty="0"/>
            <a:t>As </a:t>
          </a:r>
          <a:r>
            <a:rPr lang="pt-PT" sz="2000" b="1" dirty="0"/>
            <a:t>variáveis em estudo </a:t>
          </a:r>
          <a:r>
            <a:rPr lang="pt-PT" sz="2000" dirty="0"/>
            <a:t>também são limitadas, porque neste estudo seria fundamental falar sobre a marcha, mas sendo a marcha uma variável muito complexa, se se fosse acrescentar esta variável, iria-se perder o fio das outras em estudo.</a:t>
          </a:r>
        </a:p>
      </dgm:t>
    </dgm:pt>
    <dgm:pt modelId="{8498D8E6-4B4E-4933-BF5D-BD2E8B736578}" type="parTrans" cxnId="{5B0B7A50-D59A-4A7F-A715-99762D882933}">
      <dgm:prSet/>
      <dgm:spPr/>
      <dgm:t>
        <a:bodyPr/>
        <a:lstStyle/>
        <a:p>
          <a:endParaRPr lang="pt-PT"/>
        </a:p>
      </dgm:t>
    </dgm:pt>
    <dgm:pt modelId="{6BD6EC79-62AF-4D31-B65A-FB5A8AB75D40}" type="sibTrans" cxnId="{5B0B7A50-D59A-4A7F-A715-99762D882933}">
      <dgm:prSet/>
      <dgm:spPr/>
      <dgm:t>
        <a:bodyPr/>
        <a:lstStyle/>
        <a:p>
          <a:endParaRPr lang="pt-PT"/>
        </a:p>
      </dgm:t>
    </dgm:pt>
    <dgm:pt modelId="{BC9A7108-17D0-421E-948F-E688A825AAA7}">
      <dgm:prSet phldrT="[Tex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PT" sz="2000" dirty="0"/>
            <a:t>Número de indivíduos: </a:t>
          </a:r>
          <a:r>
            <a:rPr lang="pt-PT" sz="2000" b="1" dirty="0"/>
            <a:t>a amostra </a:t>
          </a:r>
          <a:r>
            <a:rPr lang="pt-PT" sz="2000" dirty="0"/>
            <a:t>é muito pequena para que se possa aferir que o estudo tem viabilidade, pelo que na realidade se tornaria difícil a implementação do estudo.</a:t>
          </a:r>
        </a:p>
      </dgm:t>
    </dgm:pt>
    <dgm:pt modelId="{A67E1891-0A19-4E89-9931-F8B85EF9097B}" type="parTrans" cxnId="{22FAC586-B881-48F2-BD39-9C830753713E}">
      <dgm:prSet/>
      <dgm:spPr/>
      <dgm:t>
        <a:bodyPr/>
        <a:lstStyle/>
        <a:p>
          <a:endParaRPr lang="pt-PT"/>
        </a:p>
      </dgm:t>
    </dgm:pt>
    <dgm:pt modelId="{17D68539-D7FF-4F06-843B-3C936630AB46}" type="sibTrans" cxnId="{22FAC586-B881-48F2-BD39-9C830753713E}">
      <dgm:prSet/>
      <dgm:spPr/>
      <dgm:t>
        <a:bodyPr/>
        <a:lstStyle/>
        <a:p>
          <a:endParaRPr lang="pt-PT"/>
        </a:p>
      </dgm:t>
    </dgm:pt>
    <dgm:pt modelId="{30E4ADAD-BB49-40BD-8B64-9D3E763FE90E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PT" sz="2000" dirty="0"/>
            <a:t>A toma de </a:t>
          </a:r>
          <a:r>
            <a:rPr lang="pt-PT" sz="2000" b="1" dirty="0"/>
            <a:t>medicação</a:t>
          </a:r>
          <a:r>
            <a:rPr lang="pt-PT" sz="2000" dirty="0"/>
            <a:t> pode interferir com a função e disposição do individuo, podendo enviesar os resultados.</a:t>
          </a:r>
        </a:p>
      </dgm:t>
    </dgm:pt>
    <dgm:pt modelId="{5613FB3C-8396-4848-B28E-FDC9ADD03D72}" type="parTrans" cxnId="{D6D46EC9-5BA7-419F-9584-07B94DC48B93}">
      <dgm:prSet/>
      <dgm:spPr/>
      <dgm:t>
        <a:bodyPr/>
        <a:lstStyle/>
        <a:p>
          <a:endParaRPr lang="pt-PT"/>
        </a:p>
      </dgm:t>
    </dgm:pt>
    <dgm:pt modelId="{5D1AA85F-A74D-459B-8801-9BBDA223D20F}" type="sibTrans" cxnId="{D6D46EC9-5BA7-419F-9584-07B94DC48B93}">
      <dgm:prSet/>
      <dgm:spPr/>
      <dgm:t>
        <a:bodyPr/>
        <a:lstStyle/>
        <a:p>
          <a:endParaRPr lang="pt-PT"/>
        </a:p>
      </dgm:t>
    </dgm:pt>
    <dgm:pt modelId="{B6E7B60A-6501-43A1-ABF4-992F496C732D}" type="pres">
      <dgm:prSet presAssocID="{5B4202DA-498D-4ED6-9EC7-93D43F0B369C}" presName="Name0" presStyleCnt="0">
        <dgm:presLayoutVars>
          <dgm:chMax val="7"/>
          <dgm:chPref val="7"/>
          <dgm:dir/>
        </dgm:presLayoutVars>
      </dgm:prSet>
      <dgm:spPr/>
    </dgm:pt>
    <dgm:pt modelId="{FE6E67D8-90D6-4E87-BB09-9999A1C46E1F}" type="pres">
      <dgm:prSet presAssocID="{5B4202DA-498D-4ED6-9EC7-93D43F0B369C}" presName="Name1" presStyleCnt="0"/>
      <dgm:spPr/>
    </dgm:pt>
    <dgm:pt modelId="{C4EC9312-0915-4063-906E-4D6881424210}" type="pres">
      <dgm:prSet presAssocID="{5B4202DA-498D-4ED6-9EC7-93D43F0B369C}" presName="cycle" presStyleCnt="0"/>
      <dgm:spPr/>
    </dgm:pt>
    <dgm:pt modelId="{AFA7F2AB-EF4D-4843-B1A5-ED8D6681BEB5}" type="pres">
      <dgm:prSet presAssocID="{5B4202DA-498D-4ED6-9EC7-93D43F0B369C}" presName="srcNode" presStyleLbl="node1" presStyleIdx="0" presStyleCnt="4"/>
      <dgm:spPr/>
    </dgm:pt>
    <dgm:pt modelId="{2240C55A-1A9D-4319-A831-CA9C819CE8AC}" type="pres">
      <dgm:prSet presAssocID="{5B4202DA-498D-4ED6-9EC7-93D43F0B369C}" presName="conn" presStyleLbl="parChTrans1D2" presStyleIdx="0" presStyleCnt="1"/>
      <dgm:spPr/>
    </dgm:pt>
    <dgm:pt modelId="{B08305B5-DD32-4571-93A6-B09755C3D6A2}" type="pres">
      <dgm:prSet presAssocID="{5B4202DA-498D-4ED6-9EC7-93D43F0B369C}" presName="extraNode" presStyleLbl="node1" presStyleIdx="0" presStyleCnt="4"/>
      <dgm:spPr/>
    </dgm:pt>
    <dgm:pt modelId="{EC315C61-B272-4FCF-99CD-732E23420721}" type="pres">
      <dgm:prSet presAssocID="{5B4202DA-498D-4ED6-9EC7-93D43F0B369C}" presName="dstNode" presStyleLbl="node1" presStyleIdx="0" presStyleCnt="4"/>
      <dgm:spPr/>
    </dgm:pt>
    <dgm:pt modelId="{2FAF24ED-B373-430F-926E-29619A001EDD}" type="pres">
      <dgm:prSet presAssocID="{BC9A7108-17D0-421E-948F-E688A825AAA7}" presName="text_1" presStyleLbl="node1" presStyleIdx="0" presStyleCnt="4">
        <dgm:presLayoutVars>
          <dgm:bulletEnabled val="1"/>
        </dgm:presLayoutVars>
      </dgm:prSet>
      <dgm:spPr/>
    </dgm:pt>
    <dgm:pt modelId="{68F26DB3-11C3-4EAD-90A7-FEE21EC81E43}" type="pres">
      <dgm:prSet presAssocID="{BC9A7108-17D0-421E-948F-E688A825AAA7}" presName="accent_1" presStyleCnt="0"/>
      <dgm:spPr/>
    </dgm:pt>
    <dgm:pt modelId="{24EBDB27-B3E2-4004-9AFA-419F4D9C61E4}" type="pres">
      <dgm:prSet presAssocID="{BC9A7108-17D0-421E-948F-E688A825AAA7}" presName="accentRepeatNode" presStyleLbl="solidFgAcc1" presStyleIdx="0" presStyleCnt="4"/>
      <dgm:spPr/>
    </dgm:pt>
    <dgm:pt modelId="{9D3DEFE5-750C-41DA-A4CE-E2021AFDAD51}" type="pres">
      <dgm:prSet presAssocID="{30E4ADAD-BB49-40BD-8B64-9D3E763FE90E}" presName="text_2" presStyleLbl="node1" presStyleIdx="1" presStyleCnt="4">
        <dgm:presLayoutVars>
          <dgm:bulletEnabled val="1"/>
        </dgm:presLayoutVars>
      </dgm:prSet>
      <dgm:spPr/>
    </dgm:pt>
    <dgm:pt modelId="{7DF6CD18-1CD1-4940-80B7-ADF9C097194F}" type="pres">
      <dgm:prSet presAssocID="{30E4ADAD-BB49-40BD-8B64-9D3E763FE90E}" presName="accent_2" presStyleCnt="0"/>
      <dgm:spPr/>
    </dgm:pt>
    <dgm:pt modelId="{6518E6BB-0E72-49F5-9857-96ED4332EECB}" type="pres">
      <dgm:prSet presAssocID="{30E4ADAD-BB49-40BD-8B64-9D3E763FE90E}" presName="accentRepeatNode" presStyleLbl="solidFgAcc1" presStyleIdx="1" presStyleCnt="4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AEAA26B6-B8C5-4496-85DA-176219B98B38}" type="pres">
      <dgm:prSet presAssocID="{E776A932-28EB-4BAA-8901-8FFCE5EFD4DD}" presName="text_3" presStyleLbl="node1" presStyleIdx="2" presStyleCnt="4">
        <dgm:presLayoutVars>
          <dgm:bulletEnabled val="1"/>
        </dgm:presLayoutVars>
      </dgm:prSet>
      <dgm:spPr/>
    </dgm:pt>
    <dgm:pt modelId="{9B653B34-0F14-40FE-8A40-A241AF47B74F}" type="pres">
      <dgm:prSet presAssocID="{E776A932-28EB-4BAA-8901-8FFCE5EFD4DD}" presName="accent_3" presStyleCnt="0"/>
      <dgm:spPr/>
    </dgm:pt>
    <dgm:pt modelId="{092A5301-015D-4913-8B2F-87925550A200}" type="pres">
      <dgm:prSet presAssocID="{E776A932-28EB-4BAA-8901-8FFCE5EFD4DD}" presName="accentRepeatNode" presStyleLbl="solidFgAcc1" presStyleIdx="2" presStyleCnt="4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</dgm:pt>
    <dgm:pt modelId="{818A4F8F-C899-4421-9EE3-1E0222209A41}" type="pres">
      <dgm:prSet presAssocID="{6649E13B-4866-4359-BC68-9DDE7FA499D4}" presName="text_4" presStyleLbl="node1" presStyleIdx="3" presStyleCnt="4">
        <dgm:presLayoutVars>
          <dgm:bulletEnabled val="1"/>
        </dgm:presLayoutVars>
      </dgm:prSet>
      <dgm:spPr/>
    </dgm:pt>
    <dgm:pt modelId="{6EE80A27-80EF-4084-8947-55C6EDCCD0E8}" type="pres">
      <dgm:prSet presAssocID="{6649E13B-4866-4359-BC68-9DDE7FA499D4}" presName="accent_4" presStyleCnt="0"/>
      <dgm:spPr/>
    </dgm:pt>
    <dgm:pt modelId="{7D7A48E5-8F4E-4B78-B858-FDD017910B15}" type="pres">
      <dgm:prSet presAssocID="{6649E13B-4866-4359-BC68-9DDE7FA499D4}" presName="accentRepeatNode" presStyleLbl="solidFgAcc1" presStyleIdx="3" presStyleCnt="4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</dgm:ptLst>
  <dgm:cxnLst>
    <dgm:cxn modelId="{74651C1D-00B7-44C5-A27D-4BF8282DB00D}" type="presOf" srcId="{17D68539-D7FF-4F06-843B-3C936630AB46}" destId="{2240C55A-1A9D-4319-A831-CA9C819CE8AC}" srcOrd="0" destOrd="0" presId="urn:microsoft.com/office/officeart/2008/layout/VerticalCurvedList"/>
    <dgm:cxn modelId="{93BC3C2D-8D4E-4ABC-AE62-E83A46B14A3A}" type="presOf" srcId="{BC9A7108-17D0-421E-948F-E688A825AAA7}" destId="{2FAF24ED-B373-430F-926E-29619A001EDD}" srcOrd="0" destOrd="0" presId="urn:microsoft.com/office/officeart/2008/layout/VerticalCurvedList"/>
    <dgm:cxn modelId="{5B0B7A50-D59A-4A7F-A715-99762D882933}" srcId="{5B4202DA-498D-4ED6-9EC7-93D43F0B369C}" destId="{E776A932-28EB-4BAA-8901-8FFCE5EFD4DD}" srcOrd="2" destOrd="0" parTransId="{8498D8E6-4B4E-4933-BF5D-BD2E8B736578}" sibTransId="{6BD6EC79-62AF-4D31-B65A-FB5A8AB75D40}"/>
    <dgm:cxn modelId="{22FAC586-B881-48F2-BD39-9C830753713E}" srcId="{5B4202DA-498D-4ED6-9EC7-93D43F0B369C}" destId="{BC9A7108-17D0-421E-948F-E688A825AAA7}" srcOrd="0" destOrd="0" parTransId="{A67E1891-0A19-4E89-9931-F8B85EF9097B}" sibTransId="{17D68539-D7FF-4F06-843B-3C936630AB46}"/>
    <dgm:cxn modelId="{CF940A8F-01E8-437D-A915-56FF08EB5223}" type="presOf" srcId="{5B4202DA-498D-4ED6-9EC7-93D43F0B369C}" destId="{B6E7B60A-6501-43A1-ABF4-992F496C732D}" srcOrd="0" destOrd="0" presId="urn:microsoft.com/office/officeart/2008/layout/VerticalCurvedList"/>
    <dgm:cxn modelId="{167F88AF-5E58-4A21-914B-8764B21B8C8F}" type="presOf" srcId="{E776A932-28EB-4BAA-8901-8FFCE5EFD4DD}" destId="{AEAA26B6-B8C5-4496-85DA-176219B98B38}" srcOrd="0" destOrd="0" presId="urn:microsoft.com/office/officeart/2008/layout/VerticalCurvedList"/>
    <dgm:cxn modelId="{082763B9-6DF9-4229-8C1E-DF106E2735EE}" type="presOf" srcId="{30E4ADAD-BB49-40BD-8B64-9D3E763FE90E}" destId="{9D3DEFE5-750C-41DA-A4CE-E2021AFDAD51}" srcOrd="0" destOrd="0" presId="urn:microsoft.com/office/officeart/2008/layout/VerticalCurvedList"/>
    <dgm:cxn modelId="{D6D46EC9-5BA7-419F-9584-07B94DC48B93}" srcId="{5B4202DA-498D-4ED6-9EC7-93D43F0B369C}" destId="{30E4ADAD-BB49-40BD-8B64-9D3E763FE90E}" srcOrd="1" destOrd="0" parTransId="{5613FB3C-8396-4848-B28E-FDC9ADD03D72}" sibTransId="{5D1AA85F-A74D-459B-8801-9BBDA223D20F}"/>
    <dgm:cxn modelId="{89F2BBDA-A93E-4372-9E13-A6A434F122BE}" type="presOf" srcId="{6649E13B-4866-4359-BC68-9DDE7FA499D4}" destId="{818A4F8F-C899-4421-9EE3-1E0222209A41}" srcOrd="0" destOrd="0" presId="urn:microsoft.com/office/officeart/2008/layout/VerticalCurvedList"/>
    <dgm:cxn modelId="{16DB1BFE-7235-4574-AB21-63D4E86DFCAF}" srcId="{5B4202DA-498D-4ED6-9EC7-93D43F0B369C}" destId="{6649E13B-4866-4359-BC68-9DDE7FA499D4}" srcOrd="3" destOrd="0" parTransId="{BAABA2AD-C072-4A43-87CC-3F45752E9B66}" sibTransId="{28030F56-89F9-47CC-9C15-19ACD49C5239}"/>
    <dgm:cxn modelId="{B88F9393-DB29-4B58-A085-51936E70FF66}" type="presParOf" srcId="{B6E7B60A-6501-43A1-ABF4-992F496C732D}" destId="{FE6E67D8-90D6-4E87-BB09-9999A1C46E1F}" srcOrd="0" destOrd="0" presId="urn:microsoft.com/office/officeart/2008/layout/VerticalCurvedList"/>
    <dgm:cxn modelId="{0375E0BC-A2F0-489D-9D5C-0AA371FBD9AA}" type="presParOf" srcId="{FE6E67D8-90D6-4E87-BB09-9999A1C46E1F}" destId="{C4EC9312-0915-4063-906E-4D6881424210}" srcOrd="0" destOrd="0" presId="urn:microsoft.com/office/officeart/2008/layout/VerticalCurvedList"/>
    <dgm:cxn modelId="{5FB2C2A0-A6DB-454A-90C2-6BB6DC653FCA}" type="presParOf" srcId="{C4EC9312-0915-4063-906E-4D6881424210}" destId="{AFA7F2AB-EF4D-4843-B1A5-ED8D6681BEB5}" srcOrd="0" destOrd="0" presId="urn:microsoft.com/office/officeart/2008/layout/VerticalCurvedList"/>
    <dgm:cxn modelId="{D5E6846D-406B-4539-8642-D225DF5916F9}" type="presParOf" srcId="{C4EC9312-0915-4063-906E-4D6881424210}" destId="{2240C55A-1A9D-4319-A831-CA9C819CE8AC}" srcOrd="1" destOrd="0" presId="urn:microsoft.com/office/officeart/2008/layout/VerticalCurvedList"/>
    <dgm:cxn modelId="{AEC47FDE-C18C-4F1F-B420-FB8DB05E405D}" type="presParOf" srcId="{C4EC9312-0915-4063-906E-4D6881424210}" destId="{B08305B5-DD32-4571-93A6-B09755C3D6A2}" srcOrd="2" destOrd="0" presId="urn:microsoft.com/office/officeart/2008/layout/VerticalCurvedList"/>
    <dgm:cxn modelId="{435F5B9D-0D91-4DDD-94F5-09C406B420FC}" type="presParOf" srcId="{C4EC9312-0915-4063-906E-4D6881424210}" destId="{EC315C61-B272-4FCF-99CD-732E23420721}" srcOrd="3" destOrd="0" presId="urn:microsoft.com/office/officeart/2008/layout/VerticalCurvedList"/>
    <dgm:cxn modelId="{F99A2E99-1899-4D0B-AB26-F9E7E534E995}" type="presParOf" srcId="{FE6E67D8-90D6-4E87-BB09-9999A1C46E1F}" destId="{2FAF24ED-B373-430F-926E-29619A001EDD}" srcOrd="1" destOrd="0" presId="urn:microsoft.com/office/officeart/2008/layout/VerticalCurvedList"/>
    <dgm:cxn modelId="{F2BD6BF0-3F96-4156-AD97-2F70CA6676C3}" type="presParOf" srcId="{FE6E67D8-90D6-4E87-BB09-9999A1C46E1F}" destId="{68F26DB3-11C3-4EAD-90A7-FEE21EC81E43}" srcOrd="2" destOrd="0" presId="urn:microsoft.com/office/officeart/2008/layout/VerticalCurvedList"/>
    <dgm:cxn modelId="{588A2421-C659-4C88-AA81-46ABB31B6473}" type="presParOf" srcId="{68F26DB3-11C3-4EAD-90A7-FEE21EC81E43}" destId="{24EBDB27-B3E2-4004-9AFA-419F4D9C61E4}" srcOrd="0" destOrd="0" presId="urn:microsoft.com/office/officeart/2008/layout/VerticalCurvedList"/>
    <dgm:cxn modelId="{AAD1F77A-9A5B-4E35-A72A-C67B3651452E}" type="presParOf" srcId="{FE6E67D8-90D6-4E87-BB09-9999A1C46E1F}" destId="{9D3DEFE5-750C-41DA-A4CE-E2021AFDAD51}" srcOrd="3" destOrd="0" presId="urn:microsoft.com/office/officeart/2008/layout/VerticalCurvedList"/>
    <dgm:cxn modelId="{81F44931-401C-4912-A310-55F2FC0A13FC}" type="presParOf" srcId="{FE6E67D8-90D6-4E87-BB09-9999A1C46E1F}" destId="{7DF6CD18-1CD1-4940-80B7-ADF9C097194F}" srcOrd="4" destOrd="0" presId="urn:microsoft.com/office/officeart/2008/layout/VerticalCurvedList"/>
    <dgm:cxn modelId="{39213D40-F1C6-4310-BA30-A7997BB7CD39}" type="presParOf" srcId="{7DF6CD18-1CD1-4940-80B7-ADF9C097194F}" destId="{6518E6BB-0E72-49F5-9857-96ED4332EECB}" srcOrd="0" destOrd="0" presId="urn:microsoft.com/office/officeart/2008/layout/VerticalCurvedList"/>
    <dgm:cxn modelId="{54D85DE0-32AB-44F8-A9B7-24C66D985211}" type="presParOf" srcId="{FE6E67D8-90D6-4E87-BB09-9999A1C46E1F}" destId="{AEAA26B6-B8C5-4496-85DA-176219B98B38}" srcOrd="5" destOrd="0" presId="urn:microsoft.com/office/officeart/2008/layout/VerticalCurvedList"/>
    <dgm:cxn modelId="{0FA167D3-AB10-450E-A80F-961F4B0D6CE7}" type="presParOf" srcId="{FE6E67D8-90D6-4E87-BB09-9999A1C46E1F}" destId="{9B653B34-0F14-40FE-8A40-A241AF47B74F}" srcOrd="6" destOrd="0" presId="urn:microsoft.com/office/officeart/2008/layout/VerticalCurvedList"/>
    <dgm:cxn modelId="{9C10251E-09C7-4B5D-8B72-DD204924E2E3}" type="presParOf" srcId="{9B653B34-0F14-40FE-8A40-A241AF47B74F}" destId="{092A5301-015D-4913-8B2F-87925550A200}" srcOrd="0" destOrd="0" presId="urn:microsoft.com/office/officeart/2008/layout/VerticalCurvedList"/>
    <dgm:cxn modelId="{1D436E63-FEBB-40F6-BC8A-8C022133ABD0}" type="presParOf" srcId="{FE6E67D8-90D6-4E87-BB09-9999A1C46E1F}" destId="{818A4F8F-C899-4421-9EE3-1E0222209A41}" srcOrd="7" destOrd="0" presId="urn:microsoft.com/office/officeart/2008/layout/VerticalCurvedList"/>
    <dgm:cxn modelId="{EA86A8E2-76CC-4A98-A415-F292B457819E}" type="presParOf" srcId="{FE6E67D8-90D6-4E87-BB09-9999A1C46E1F}" destId="{6EE80A27-80EF-4084-8947-55C6EDCCD0E8}" srcOrd="8" destOrd="0" presId="urn:microsoft.com/office/officeart/2008/layout/VerticalCurvedList"/>
    <dgm:cxn modelId="{DBE38D35-EB93-4893-9DD0-0ADA43254345}" type="presParOf" srcId="{6EE80A27-80EF-4084-8947-55C6EDCCD0E8}" destId="{7D7A48E5-8F4E-4B78-B858-FDD017910B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84535-EE3F-449D-AB8E-7EEC08E9257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4279777-7FD6-488C-AA4D-B14FF6BD4666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pt-PT" dirty="0"/>
            <a:t>Utilidade  </a:t>
          </a:r>
        </a:p>
      </dgm:t>
    </dgm:pt>
    <dgm:pt modelId="{6C65B95E-1B16-4570-AA94-445A065E5BE0}" type="parTrans" cxnId="{8532DA49-8BDC-4EF6-860E-5FFBB8C33AAB}">
      <dgm:prSet/>
      <dgm:spPr/>
      <dgm:t>
        <a:bodyPr/>
        <a:lstStyle/>
        <a:p>
          <a:endParaRPr lang="pt-PT"/>
        </a:p>
      </dgm:t>
    </dgm:pt>
    <dgm:pt modelId="{6FCF2B8F-AEB9-4DE2-BA9E-3A56462B7E05}" type="sibTrans" cxnId="{8532DA49-8BDC-4EF6-860E-5FFBB8C33AAB}">
      <dgm:prSet/>
      <dgm:spPr/>
      <dgm:t>
        <a:bodyPr/>
        <a:lstStyle/>
        <a:p>
          <a:endParaRPr lang="pt-PT"/>
        </a:p>
      </dgm:t>
    </dgm:pt>
    <dgm:pt modelId="{C5A7A00E-8D28-4A2C-83F7-4225FAEDCD62}">
      <dgm:prSet phldrT="[Texto]" custT="1"/>
      <dgm:spPr>
        <a:noFill/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just">
            <a:lnSpc>
              <a:spcPct val="90000"/>
            </a:lnSpc>
          </a:pPr>
          <a:r>
            <a:rPr lang="pt-PT" sz="2000" dirty="0"/>
            <a:t>A Realidade Virtual (RV) intervenção promissora na reabilitação em fisioterapia.</a:t>
          </a:r>
        </a:p>
      </dgm:t>
    </dgm:pt>
    <dgm:pt modelId="{4E6B6175-E837-494C-B440-D706B3A00481}" type="parTrans" cxnId="{57BCA195-EA09-4605-B44F-417FF12470F0}">
      <dgm:prSet/>
      <dgm:spPr/>
      <dgm:t>
        <a:bodyPr/>
        <a:lstStyle/>
        <a:p>
          <a:endParaRPr lang="pt-PT"/>
        </a:p>
      </dgm:t>
    </dgm:pt>
    <dgm:pt modelId="{8CE1A9AF-6E92-4B67-AE2A-C4106CE1384B}" type="sibTrans" cxnId="{57BCA195-EA09-4605-B44F-417FF12470F0}">
      <dgm:prSet/>
      <dgm:spPr/>
      <dgm:t>
        <a:bodyPr/>
        <a:lstStyle/>
        <a:p>
          <a:endParaRPr lang="pt-PT"/>
        </a:p>
      </dgm:t>
    </dgm:pt>
    <dgm:pt modelId="{335BBA53-2D4C-4277-BD30-8E5FE8EC8845}">
      <dgm:prSet custT="1"/>
      <dgm:spPr>
        <a:noFill/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</a:pPr>
          <a:r>
            <a:rPr lang="pt-PT" sz="2000" dirty="0"/>
            <a:t>Simulação computacional que permite aos usuários interagir com imagens e objetos em ambiente virtual, em modalidades múltiplas e em tempo real. (Bisson et al, 2007, citado por Dockx K, 2013)</a:t>
          </a:r>
        </a:p>
      </dgm:t>
    </dgm:pt>
    <dgm:pt modelId="{F302B298-1B82-4CDF-8F42-D724A7F77553}" type="parTrans" cxnId="{A359C997-AE51-4837-AB8E-FE500E53B667}">
      <dgm:prSet/>
      <dgm:spPr/>
      <dgm:t>
        <a:bodyPr/>
        <a:lstStyle/>
        <a:p>
          <a:endParaRPr lang="pt-PT"/>
        </a:p>
      </dgm:t>
    </dgm:pt>
    <dgm:pt modelId="{DBE5855B-7EC3-495D-AF81-DCD5A4DB578D}" type="sibTrans" cxnId="{A359C997-AE51-4837-AB8E-FE500E53B667}">
      <dgm:prSet/>
      <dgm:spPr/>
      <dgm:t>
        <a:bodyPr/>
        <a:lstStyle/>
        <a:p>
          <a:endParaRPr lang="pt-PT"/>
        </a:p>
      </dgm:t>
    </dgm:pt>
    <dgm:pt modelId="{6564E665-F0F4-4ACC-817E-D2AB9D0F2B5F}">
      <dgm:prSet custT="1"/>
      <dgm:spPr>
        <a:noFill/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</a:pPr>
          <a:r>
            <a:rPr lang="pt-PT" sz="2000" dirty="0"/>
            <a:t>Estimula simultaneamente os processos motores e cognitivos. (</a:t>
          </a:r>
          <a:r>
            <a:rPr lang="pt-PT" sz="2000" dirty="0" err="1"/>
            <a:t>Keshner</a:t>
          </a:r>
          <a:r>
            <a:rPr lang="pt-PT" sz="2000" dirty="0"/>
            <a:t> 2004)</a:t>
          </a:r>
        </a:p>
      </dgm:t>
    </dgm:pt>
    <dgm:pt modelId="{C90E13F9-9535-4067-A955-02165C4BC7F4}" type="parTrans" cxnId="{54599989-4C62-43F8-83B8-F63901655CB2}">
      <dgm:prSet/>
      <dgm:spPr/>
      <dgm:t>
        <a:bodyPr/>
        <a:lstStyle/>
        <a:p>
          <a:endParaRPr lang="pt-PT"/>
        </a:p>
      </dgm:t>
    </dgm:pt>
    <dgm:pt modelId="{111ACE95-C398-45E1-8BEC-612A02C2D3FE}" type="sibTrans" cxnId="{54599989-4C62-43F8-83B8-F63901655CB2}">
      <dgm:prSet/>
      <dgm:spPr/>
      <dgm:t>
        <a:bodyPr/>
        <a:lstStyle/>
        <a:p>
          <a:endParaRPr lang="pt-PT"/>
        </a:p>
      </dgm:t>
    </dgm:pt>
    <dgm:pt modelId="{7FA51856-563C-410A-8857-0587D2AD7206}">
      <dgm:prSet custT="1"/>
      <dgm:spPr>
        <a:noFill/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just">
            <a:lnSpc>
              <a:spcPct val="100000"/>
            </a:lnSpc>
          </a:pPr>
          <a:r>
            <a:rPr lang="pt-PT" sz="2000" dirty="0"/>
            <a:t>Fornece um feedback visual imediato. (</a:t>
          </a:r>
          <a:r>
            <a:rPr lang="pt-PT" sz="2000" dirty="0" err="1"/>
            <a:t>Liao</a:t>
          </a:r>
          <a:r>
            <a:rPr lang="pt-PT" sz="2000" dirty="0"/>
            <a:t> </a:t>
          </a:r>
          <a:r>
            <a:rPr lang="pt-PT" sz="2000" dirty="0" err="1"/>
            <a:t>et</a:t>
          </a:r>
          <a:r>
            <a:rPr lang="pt-PT" sz="2000" dirty="0"/>
            <a:t> al, 2014)</a:t>
          </a:r>
        </a:p>
      </dgm:t>
    </dgm:pt>
    <dgm:pt modelId="{B04A49F9-A76B-415C-B786-3F58C936609B}" type="parTrans" cxnId="{82BCF0AE-29CA-41F5-8ADE-BEB3730D5C85}">
      <dgm:prSet/>
      <dgm:spPr/>
      <dgm:t>
        <a:bodyPr/>
        <a:lstStyle/>
        <a:p>
          <a:endParaRPr lang="pt-PT"/>
        </a:p>
      </dgm:t>
    </dgm:pt>
    <dgm:pt modelId="{C3871C05-E047-4508-B76E-E391C6A2981E}" type="sibTrans" cxnId="{82BCF0AE-29CA-41F5-8ADE-BEB3730D5C85}">
      <dgm:prSet/>
      <dgm:spPr/>
      <dgm:t>
        <a:bodyPr/>
        <a:lstStyle/>
        <a:p>
          <a:endParaRPr lang="pt-PT"/>
        </a:p>
      </dgm:t>
    </dgm:pt>
    <dgm:pt modelId="{606DCA34-8EF2-490A-8BBD-E00A627456CA}">
      <dgm:prSet phldrT="[Texto]" custT="1"/>
      <dgm:spPr>
        <a:noFill/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just">
            <a:lnSpc>
              <a:spcPct val="90000"/>
            </a:lnSpc>
          </a:pPr>
          <a:endParaRPr lang="pt-PT" sz="2000" dirty="0"/>
        </a:p>
      </dgm:t>
    </dgm:pt>
    <dgm:pt modelId="{294A8D0F-A9EA-4CDC-9A62-F5BD3B3A646C}" type="parTrans" cxnId="{189D9201-0AF6-41A0-92CF-823B056E2887}">
      <dgm:prSet/>
      <dgm:spPr/>
      <dgm:t>
        <a:bodyPr/>
        <a:lstStyle/>
        <a:p>
          <a:endParaRPr lang="pt-PT"/>
        </a:p>
      </dgm:t>
    </dgm:pt>
    <dgm:pt modelId="{87AD0CDE-7104-42C9-9A74-8848119BF919}" type="sibTrans" cxnId="{189D9201-0AF6-41A0-92CF-823B056E2887}">
      <dgm:prSet/>
      <dgm:spPr/>
      <dgm:t>
        <a:bodyPr/>
        <a:lstStyle/>
        <a:p>
          <a:endParaRPr lang="pt-PT"/>
        </a:p>
      </dgm:t>
    </dgm:pt>
    <dgm:pt modelId="{741387A8-4C45-4EA7-95C8-0B4C762E09DF}" type="pres">
      <dgm:prSet presAssocID="{E3484535-EE3F-449D-AB8E-7EEC08E92571}" presName="Name0" presStyleCnt="0">
        <dgm:presLayoutVars>
          <dgm:dir/>
          <dgm:animLvl val="lvl"/>
          <dgm:resizeHandles/>
        </dgm:presLayoutVars>
      </dgm:prSet>
      <dgm:spPr/>
    </dgm:pt>
    <dgm:pt modelId="{02A1A545-92CC-485D-AFC3-CE4FADE12B44}" type="pres">
      <dgm:prSet presAssocID="{84279777-7FD6-488C-AA4D-B14FF6BD4666}" presName="linNode" presStyleCnt="0"/>
      <dgm:spPr/>
    </dgm:pt>
    <dgm:pt modelId="{888468FB-A14B-499E-83A3-A52B83C30960}" type="pres">
      <dgm:prSet presAssocID="{84279777-7FD6-488C-AA4D-B14FF6BD4666}" presName="parentShp" presStyleLbl="node1" presStyleIdx="0" presStyleCnt="1" custScaleX="35091" custScaleY="74272" custLinFactNeighborX="3" custLinFactNeighborY="-1130">
        <dgm:presLayoutVars>
          <dgm:bulletEnabled val="1"/>
        </dgm:presLayoutVars>
      </dgm:prSet>
      <dgm:spPr/>
    </dgm:pt>
    <dgm:pt modelId="{A7D88005-72DF-4598-8F2D-A7584D7331B0}" type="pres">
      <dgm:prSet presAssocID="{84279777-7FD6-488C-AA4D-B14FF6BD4666}" presName="childShp" presStyleLbl="bgAccFollowNode1" presStyleIdx="0" presStyleCnt="1" custScaleX="151869" custLinFactNeighborX="-4" custLinFactNeighborY="-4793">
        <dgm:presLayoutVars>
          <dgm:bulletEnabled val="1"/>
        </dgm:presLayoutVars>
      </dgm:prSet>
      <dgm:spPr/>
    </dgm:pt>
  </dgm:ptLst>
  <dgm:cxnLst>
    <dgm:cxn modelId="{189D9201-0AF6-41A0-92CF-823B056E2887}" srcId="{84279777-7FD6-488C-AA4D-B14FF6BD4666}" destId="{606DCA34-8EF2-490A-8BBD-E00A627456CA}" srcOrd="0" destOrd="0" parTransId="{294A8D0F-A9EA-4CDC-9A62-F5BD3B3A646C}" sibTransId="{87AD0CDE-7104-42C9-9A74-8848119BF919}"/>
    <dgm:cxn modelId="{BE16561D-704B-479A-87C0-23130EED2CA0}" type="presOf" srcId="{606DCA34-8EF2-490A-8BBD-E00A627456CA}" destId="{A7D88005-72DF-4598-8F2D-A7584D7331B0}" srcOrd="0" destOrd="0" presId="urn:microsoft.com/office/officeart/2005/8/layout/vList6"/>
    <dgm:cxn modelId="{A235B665-7CE8-41C2-9690-0615C01A436D}" type="presOf" srcId="{6564E665-F0F4-4ACC-817E-D2AB9D0F2B5F}" destId="{A7D88005-72DF-4598-8F2D-A7584D7331B0}" srcOrd="0" destOrd="3" presId="urn:microsoft.com/office/officeart/2005/8/layout/vList6"/>
    <dgm:cxn modelId="{8532DA49-8BDC-4EF6-860E-5FFBB8C33AAB}" srcId="{E3484535-EE3F-449D-AB8E-7EEC08E92571}" destId="{84279777-7FD6-488C-AA4D-B14FF6BD4666}" srcOrd="0" destOrd="0" parTransId="{6C65B95E-1B16-4570-AA94-445A065E5BE0}" sibTransId="{6FCF2B8F-AEB9-4DE2-BA9E-3A56462B7E05}"/>
    <dgm:cxn modelId="{CD7B8F84-ADFF-4962-B5FD-B03D860AF183}" type="presOf" srcId="{335BBA53-2D4C-4277-BD30-8E5FE8EC8845}" destId="{A7D88005-72DF-4598-8F2D-A7584D7331B0}" srcOrd="0" destOrd="2" presId="urn:microsoft.com/office/officeart/2005/8/layout/vList6"/>
    <dgm:cxn modelId="{54599989-4C62-43F8-83B8-F63901655CB2}" srcId="{84279777-7FD6-488C-AA4D-B14FF6BD4666}" destId="{6564E665-F0F4-4ACC-817E-D2AB9D0F2B5F}" srcOrd="3" destOrd="0" parTransId="{C90E13F9-9535-4067-A955-02165C4BC7F4}" sibTransId="{111ACE95-C398-45E1-8BEC-612A02C2D3FE}"/>
    <dgm:cxn modelId="{17919D8B-38BE-4536-B27C-0F340A4CD4B7}" type="presOf" srcId="{84279777-7FD6-488C-AA4D-B14FF6BD4666}" destId="{888468FB-A14B-499E-83A3-A52B83C30960}" srcOrd="0" destOrd="0" presId="urn:microsoft.com/office/officeart/2005/8/layout/vList6"/>
    <dgm:cxn modelId="{57BCA195-EA09-4605-B44F-417FF12470F0}" srcId="{84279777-7FD6-488C-AA4D-B14FF6BD4666}" destId="{C5A7A00E-8D28-4A2C-83F7-4225FAEDCD62}" srcOrd="1" destOrd="0" parTransId="{4E6B6175-E837-494C-B440-D706B3A00481}" sibTransId="{8CE1A9AF-6E92-4B67-AE2A-C4106CE1384B}"/>
    <dgm:cxn modelId="{A359C997-AE51-4837-AB8E-FE500E53B667}" srcId="{84279777-7FD6-488C-AA4D-B14FF6BD4666}" destId="{335BBA53-2D4C-4277-BD30-8E5FE8EC8845}" srcOrd="2" destOrd="0" parTransId="{F302B298-1B82-4CDF-8F42-D724A7F77553}" sibTransId="{DBE5855B-7EC3-495D-AF81-DCD5A4DB578D}"/>
    <dgm:cxn modelId="{82BCF0AE-29CA-41F5-8ADE-BEB3730D5C85}" srcId="{84279777-7FD6-488C-AA4D-B14FF6BD4666}" destId="{7FA51856-563C-410A-8857-0587D2AD7206}" srcOrd="4" destOrd="0" parTransId="{B04A49F9-A76B-415C-B786-3F58C936609B}" sibTransId="{C3871C05-E047-4508-B76E-E391C6A2981E}"/>
    <dgm:cxn modelId="{73DF49C0-BF1C-44CE-A287-7543207C6B2B}" type="presOf" srcId="{7FA51856-563C-410A-8857-0587D2AD7206}" destId="{A7D88005-72DF-4598-8F2D-A7584D7331B0}" srcOrd="0" destOrd="4" presId="urn:microsoft.com/office/officeart/2005/8/layout/vList6"/>
    <dgm:cxn modelId="{12D253C8-2F11-4111-B06A-1BD7D1FEF990}" type="presOf" srcId="{E3484535-EE3F-449D-AB8E-7EEC08E92571}" destId="{741387A8-4C45-4EA7-95C8-0B4C762E09DF}" srcOrd="0" destOrd="0" presId="urn:microsoft.com/office/officeart/2005/8/layout/vList6"/>
    <dgm:cxn modelId="{FAFCDEE4-3F48-4FB1-9EF6-7982B57A3E4E}" type="presOf" srcId="{C5A7A00E-8D28-4A2C-83F7-4225FAEDCD62}" destId="{A7D88005-72DF-4598-8F2D-A7584D7331B0}" srcOrd="0" destOrd="1" presId="urn:microsoft.com/office/officeart/2005/8/layout/vList6"/>
    <dgm:cxn modelId="{9C768386-6CAA-454C-9A97-4B5E60CAEE06}" type="presParOf" srcId="{741387A8-4C45-4EA7-95C8-0B4C762E09DF}" destId="{02A1A545-92CC-485D-AFC3-CE4FADE12B44}" srcOrd="0" destOrd="0" presId="urn:microsoft.com/office/officeart/2005/8/layout/vList6"/>
    <dgm:cxn modelId="{98DC6484-11D5-4C39-8361-61C6DB4522ED}" type="presParOf" srcId="{02A1A545-92CC-485D-AFC3-CE4FADE12B44}" destId="{888468FB-A14B-499E-83A3-A52B83C30960}" srcOrd="0" destOrd="0" presId="urn:microsoft.com/office/officeart/2005/8/layout/vList6"/>
    <dgm:cxn modelId="{04666009-12E3-425B-A315-53AF89A8075F}" type="presParOf" srcId="{02A1A545-92CC-485D-AFC3-CE4FADE12B44}" destId="{A7D88005-72DF-4598-8F2D-A7584D7331B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484535-EE3F-449D-AB8E-7EEC08E9257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4279777-7FD6-488C-AA4D-B14FF6BD4666}">
      <dgm:prSet phldrT="[Texto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pt-PT" dirty="0"/>
            <a:t>Utilidade  </a:t>
          </a:r>
        </a:p>
      </dgm:t>
    </dgm:pt>
    <dgm:pt modelId="{6C65B95E-1B16-4570-AA94-445A065E5BE0}" type="parTrans" cxnId="{8532DA49-8BDC-4EF6-860E-5FFBB8C33AAB}">
      <dgm:prSet/>
      <dgm:spPr/>
      <dgm:t>
        <a:bodyPr/>
        <a:lstStyle/>
        <a:p>
          <a:endParaRPr lang="pt-PT"/>
        </a:p>
      </dgm:t>
    </dgm:pt>
    <dgm:pt modelId="{6FCF2B8F-AEB9-4DE2-BA9E-3A56462B7E05}" type="sibTrans" cxnId="{8532DA49-8BDC-4EF6-860E-5FFBB8C33AAB}">
      <dgm:prSet/>
      <dgm:spPr/>
      <dgm:t>
        <a:bodyPr/>
        <a:lstStyle/>
        <a:p>
          <a:endParaRPr lang="pt-PT"/>
        </a:p>
      </dgm:t>
    </dgm:pt>
    <dgm:pt modelId="{1CF427EF-CEE3-4FE4-BE2A-CE8E2969CD22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just">
            <a:lnSpc>
              <a:spcPct val="90000"/>
            </a:lnSpc>
          </a:pPr>
          <a:r>
            <a:rPr lang="pt-PT" sz="2000" dirty="0"/>
            <a:t>Esta ferramenta oferece um ambiente seguro, económico, motivador, controlado e motivacional para a prática, tornando-se assim uma tecnologia indicada para a intervenção em doentes com DP (Pompeu </a:t>
          </a:r>
          <a:r>
            <a:rPr lang="pt-PT" sz="2000" dirty="0" err="1"/>
            <a:t>et</a:t>
          </a:r>
          <a:r>
            <a:rPr lang="pt-PT" sz="2000" dirty="0"/>
            <a:t> al, 2012; </a:t>
          </a:r>
          <a:r>
            <a:rPr lang="pt-PT" sz="2000" dirty="0" err="1"/>
            <a:t>Herz</a:t>
          </a:r>
          <a:r>
            <a:rPr lang="pt-PT" sz="2000" dirty="0"/>
            <a:t> </a:t>
          </a:r>
          <a:r>
            <a:rPr lang="pt-PT" sz="2000" dirty="0" err="1"/>
            <a:t>et</a:t>
          </a:r>
          <a:r>
            <a:rPr lang="pt-PT" sz="2000" dirty="0"/>
            <a:t> al, 2013). </a:t>
          </a:r>
        </a:p>
      </dgm:t>
    </dgm:pt>
    <dgm:pt modelId="{BB814A64-1231-49CB-8DFC-CFC843CCDB0A}" type="parTrans" cxnId="{557125E8-2520-4C8B-9344-6409C248ECAC}">
      <dgm:prSet/>
      <dgm:spPr/>
      <dgm:t>
        <a:bodyPr/>
        <a:lstStyle/>
        <a:p>
          <a:endParaRPr lang="pt-PT"/>
        </a:p>
      </dgm:t>
    </dgm:pt>
    <dgm:pt modelId="{0151C133-374D-4DF2-B4DA-93061A95D4B5}" type="sibTrans" cxnId="{557125E8-2520-4C8B-9344-6409C248ECAC}">
      <dgm:prSet/>
      <dgm:spPr/>
      <dgm:t>
        <a:bodyPr/>
        <a:lstStyle/>
        <a:p>
          <a:endParaRPr lang="pt-PT"/>
        </a:p>
      </dgm:t>
    </dgm:pt>
    <dgm:pt modelId="{5AA3028D-C74B-4B10-A011-7B12D73AD5A8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just">
            <a:lnSpc>
              <a:spcPct val="90000"/>
            </a:lnSpc>
          </a:pPr>
          <a:r>
            <a:rPr lang="pt-PT" sz="2000" dirty="0"/>
            <a:t>O tratamento desta condição clínica seja realizado a longo prazo, então é necessário o fator motivação. É um fator relevante, para que haja adesão e satisfação (Pedreira </a:t>
          </a:r>
          <a:r>
            <a:rPr lang="pt-PT" sz="2000" dirty="0" err="1"/>
            <a:t>et</a:t>
          </a:r>
          <a:r>
            <a:rPr lang="pt-PT" sz="2000" dirty="0"/>
            <a:t> al, 2013).</a:t>
          </a:r>
        </a:p>
      </dgm:t>
    </dgm:pt>
    <dgm:pt modelId="{BA843A56-4078-4BF8-B7B6-03E9404BDE10}" type="parTrans" cxnId="{E06AA6A0-B757-4A16-9C60-F88EEDE709CA}">
      <dgm:prSet/>
      <dgm:spPr/>
      <dgm:t>
        <a:bodyPr/>
        <a:lstStyle/>
        <a:p>
          <a:endParaRPr lang="pt-PT"/>
        </a:p>
      </dgm:t>
    </dgm:pt>
    <dgm:pt modelId="{22D43B81-4DB6-4BED-8F2D-CFA613D5F1A0}" type="sibTrans" cxnId="{E06AA6A0-B757-4A16-9C60-F88EEDE709CA}">
      <dgm:prSet/>
      <dgm:spPr/>
      <dgm:t>
        <a:bodyPr/>
        <a:lstStyle/>
        <a:p>
          <a:endParaRPr lang="pt-PT"/>
        </a:p>
      </dgm:t>
    </dgm:pt>
    <dgm:pt modelId="{2E382999-8EA4-4D86-AAAE-3101C378BC66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>
            <a:lnSpc>
              <a:spcPct val="90000"/>
            </a:lnSpc>
          </a:pPr>
          <a:endParaRPr lang="pt-PT" sz="2000" dirty="0"/>
        </a:p>
      </dgm:t>
    </dgm:pt>
    <dgm:pt modelId="{798269DD-FD84-418C-8E2F-A0CC649FA071}" type="parTrans" cxnId="{FD47AC55-09F3-42A1-BBC8-A6E2934AA2B6}">
      <dgm:prSet/>
      <dgm:spPr/>
      <dgm:t>
        <a:bodyPr/>
        <a:lstStyle/>
        <a:p>
          <a:endParaRPr lang="pt-PT"/>
        </a:p>
      </dgm:t>
    </dgm:pt>
    <dgm:pt modelId="{D9CFD23F-421A-4CA8-9B69-B3B74479CEE8}" type="sibTrans" cxnId="{FD47AC55-09F3-42A1-BBC8-A6E2934AA2B6}">
      <dgm:prSet/>
      <dgm:spPr/>
      <dgm:t>
        <a:bodyPr/>
        <a:lstStyle/>
        <a:p>
          <a:endParaRPr lang="pt-PT"/>
        </a:p>
      </dgm:t>
    </dgm:pt>
    <dgm:pt modelId="{741387A8-4C45-4EA7-95C8-0B4C762E09DF}" type="pres">
      <dgm:prSet presAssocID="{E3484535-EE3F-449D-AB8E-7EEC08E92571}" presName="Name0" presStyleCnt="0">
        <dgm:presLayoutVars>
          <dgm:dir/>
          <dgm:animLvl val="lvl"/>
          <dgm:resizeHandles/>
        </dgm:presLayoutVars>
      </dgm:prSet>
      <dgm:spPr/>
    </dgm:pt>
    <dgm:pt modelId="{02A1A545-92CC-485D-AFC3-CE4FADE12B44}" type="pres">
      <dgm:prSet presAssocID="{84279777-7FD6-488C-AA4D-B14FF6BD4666}" presName="linNode" presStyleCnt="0"/>
      <dgm:spPr/>
    </dgm:pt>
    <dgm:pt modelId="{888468FB-A14B-499E-83A3-A52B83C30960}" type="pres">
      <dgm:prSet presAssocID="{84279777-7FD6-488C-AA4D-B14FF6BD4666}" presName="parentShp" presStyleLbl="node1" presStyleIdx="0" presStyleCnt="1" custScaleX="39107" custScaleY="74272" custLinFactNeighborX="-2" custLinFactNeighborY="117">
        <dgm:presLayoutVars>
          <dgm:bulletEnabled val="1"/>
        </dgm:presLayoutVars>
      </dgm:prSet>
      <dgm:spPr/>
    </dgm:pt>
    <dgm:pt modelId="{A7D88005-72DF-4598-8F2D-A7584D7331B0}" type="pres">
      <dgm:prSet presAssocID="{84279777-7FD6-488C-AA4D-B14FF6BD4666}" presName="childShp" presStyleLbl="bgAccFollowNode1" presStyleIdx="0" presStyleCnt="1" custScaleX="147015" custScaleY="91189" custLinFactNeighborX="-399" custLinFactNeighborY="275">
        <dgm:presLayoutVars>
          <dgm:bulletEnabled val="1"/>
        </dgm:presLayoutVars>
      </dgm:prSet>
      <dgm:spPr/>
    </dgm:pt>
  </dgm:ptLst>
  <dgm:cxnLst>
    <dgm:cxn modelId="{78023164-6EB8-45A8-99FB-3BB72A42129A}" type="presOf" srcId="{2E382999-8EA4-4D86-AAAE-3101C378BC66}" destId="{A7D88005-72DF-4598-8F2D-A7584D7331B0}" srcOrd="0" destOrd="0" presId="urn:microsoft.com/office/officeart/2005/8/layout/vList6"/>
    <dgm:cxn modelId="{8532DA49-8BDC-4EF6-860E-5FFBB8C33AAB}" srcId="{E3484535-EE3F-449D-AB8E-7EEC08E92571}" destId="{84279777-7FD6-488C-AA4D-B14FF6BD4666}" srcOrd="0" destOrd="0" parTransId="{6C65B95E-1B16-4570-AA94-445A065E5BE0}" sibTransId="{6FCF2B8F-AEB9-4DE2-BA9E-3A56462B7E05}"/>
    <dgm:cxn modelId="{FD47AC55-09F3-42A1-BBC8-A6E2934AA2B6}" srcId="{84279777-7FD6-488C-AA4D-B14FF6BD4666}" destId="{2E382999-8EA4-4D86-AAAE-3101C378BC66}" srcOrd="0" destOrd="0" parTransId="{798269DD-FD84-418C-8E2F-A0CC649FA071}" sibTransId="{D9CFD23F-421A-4CA8-9B69-B3B74479CEE8}"/>
    <dgm:cxn modelId="{17919D8B-38BE-4536-B27C-0F340A4CD4B7}" type="presOf" srcId="{84279777-7FD6-488C-AA4D-B14FF6BD4666}" destId="{888468FB-A14B-499E-83A3-A52B83C30960}" srcOrd="0" destOrd="0" presId="urn:microsoft.com/office/officeart/2005/8/layout/vList6"/>
    <dgm:cxn modelId="{A6DBC08E-1722-4B98-92FE-29AC4C35B727}" type="presOf" srcId="{1CF427EF-CEE3-4FE4-BE2A-CE8E2969CD22}" destId="{A7D88005-72DF-4598-8F2D-A7584D7331B0}" srcOrd="0" destOrd="1" presId="urn:microsoft.com/office/officeart/2005/8/layout/vList6"/>
    <dgm:cxn modelId="{E06AA6A0-B757-4A16-9C60-F88EEDE709CA}" srcId="{84279777-7FD6-488C-AA4D-B14FF6BD4666}" destId="{5AA3028D-C74B-4B10-A011-7B12D73AD5A8}" srcOrd="2" destOrd="0" parTransId="{BA843A56-4078-4BF8-B7B6-03E9404BDE10}" sibTransId="{22D43B81-4DB6-4BED-8F2D-CFA613D5F1A0}"/>
    <dgm:cxn modelId="{5B4CF1AA-25BF-40DE-B6D6-6DB8CFF06142}" type="presOf" srcId="{5AA3028D-C74B-4B10-A011-7B12D73AD5A8}" destId="{A7D88005-72DF-4598-8F2D-A7584D7331B0}" srcOrd="0" destOrd="2" presId="urn:microsoft.com/office/officeart/2005/8/layout/vList6"/>
    <dgm:cxn modelId="{12D253C8-2F11-4111-B06A-1BD7D1FEF990}" type="presOf" srcId="{E3484535-EE3F-449D-AB8E-7EEC08E92571}" destId="{741387A8-4C45-4EA7-95C8-0B4C762E09DF}" srcOrd="0" destOrd="0" presId="urn:microsoft.com/office/officeart/2005/8/layout/vList6"/>
    <dgm:cxn modelId="{557125E8-2520-4C8B-9344-6409C248ECAC}" srcId="{84279777-7FD6-488C-AA4D-B14FF6BD4666}" destId="{1CF427EF-CEE3-4FE4-BE2A-CE8E2969CD22}" srcOrd="1" destOrd="0" parTransId="{BB814A64-1231-49CB-8DFC-CFC843CCDB0A}" sibTransId="{0151C133-374D-4DF2-B4DA-93061A95D4B5}"/>
    <dgm:cxn modelId="{9C768386-6CAA-454C-9A97-4B5E60CAEE06}" type="presParOf" srcId="{741387A8-4C45-4EA7-95C8-0B4C762E09DF}" destId="{02A1A545-92CC-485D-AFC3-CE4FADE12B44}" srcOrd="0" destOrd="0" presId="urn:microsoft.com/office/officeart/2005/8/layout/vList6"/>
    <dgm:cxn modelId="{98DC6484-11D5-4C39-8361-61C6DB4522ED}" type="presParOf" srcId="{02A1A545-92CC-485D-AFC3-CE4FADE12B44}" destId="{888468FB-A14B-499E-83A3-A52B83C30960}" srcOrd="0" destOrd="0" presId="urn:microsoft.com/office/officeart/2005/8/layout/vList6"/>
    <dgm:cxn modelId="{04666009-12E3-425B-A315-53AF89A8075F}" type="presParOf" srcId="{02A1A545-92CC-485D-AFC3-CE4FADE12B44}" destId="{A7D88005-72DF-4598-8F2D-A7584D7331B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C78957-DEDA-4169-8903-3F2FAB5FD6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6F93AD83-C4DF-442B-B00E-921659059A53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just"/>
          <a:r>
            <a:rPr lang="pt-PT" sz="2000" b="1" dirty="0"/>
            <a:t>População</a:t>
          </a:r>
        </a:p>
      </dgm:t>
    </dgm:pt>
    <dgm:pt modelId="{54FD7F91-528F-4BF5-84D1-0C3FBCF9B973}" type="parTrans" cxnId="{B43BFAAE-0606-47EA-B1A0-C3DBBAAB750D}">
      <dgm:prSet/>
      <dgm:spPr/>
      <dgm:t>
        <a:bodyPr/>
        <a:lstStyle/>
        <a:p>
          <a:pPr algn="just"/>
          <a:endParaRPr lang="pt-PT" sz="2000"/>
        </a:p>
      </dgm:t>
    </dgm:pt>
    <dgm:pt modelId="{6E2A7B6F-1AFE-4985-839C-37A8D4162340}" type="sibTrans" cxnId="{B43BFAAE-0606-47EA-B1A0-C3DBBAAB750D}">
      <dgm:prSet/>
      <dgm:spPr/>
      <dgm:t>
        <a:bodyPr/>
        <a:lstStyle/>
        <a:p>
          <a:pPr algn="just"/>
          <a:endParaRPr lang="pt-PT" sz="2000"/>
        </a:p>
      </dgm:t>
    </dgm:pt>
    <dgm:pt modelId="{2F28FC68-6326-4FBD-9FA9-913303C49B45}">
      <dgm:prSet phldrT="[Texto]" custT="1"/>
      <dgm:spPr/>
      <dgm:t>
        <a:bodyPr/>
        <a:lstStyle/>
        <a:p>
          <a:pPr algn="just"/>
          <a:r>
            <a:rPr lang="pt-PT" sz="2000" dirty="0"/>
            <a:t>Indivíduos com diagnóstico clínico de doença de Parkinson nos </a:t>
          </a:r>
          <a:r>
            <a:rPr lang="pt-PT" sz="2000" b="1" dirty="0"/>
            <a:t>estádios I, II e III</a:t>
          </a:r>
          <a:r>
            <a:rPr lang="pt-PT" sz="2000" dirty="0"/>
            <a:t>, entre os </a:t>
          </a:r>
          <a:r>
            <a:rPr lang="pt-PT" sz="2000" b="1" dirty="0"/>
            <a:t>60 e 75 anos </a:t>
          </a:r>
          <a:r>
            <a:rPr lang="pt-PT" sz="2000" dirty="0"/>
            <a:t>de idade.</a:t>
          </a:r>
        </a:p>
      </dgm:t>
    </dgm:pt>
    <dgm:pt modelId="{E1BB0944-0160-43C5-A1A2-4A0C2C68F5E3}" type="parTrans" cxnId="{4A96D6E9-F7B0-4AE8-B465-6BCF91B8D446}">
      <dgm:prSet/>
      <dgm:spPr/>
      <dgm:t>
        <a:bodyPr/>
        <a:lstStyle/>
        <a:p>
          <a:pPr algn="just"/>
          <a:endParaRPr lang="pt-PT" sz="2000"/>
        </a:p>
      </dgm:t>
    </dgm:pt>
    <dgm:pt modelId="{12BCA093-A32C-4F65-8C0B-9A03B0E84059}" type="sibTrans" cxnId="{4A96D6E9-F7B0-4AE8-B465-6BCF91B8D446}">
      <dgm:prSet/>
      <dgm:spPr/>
      <dgm:t>
        <a:bodyPr/>
        <a:lstStyle/>
        <a:p>
          <a:pPr algn="just"/>
          <a:endParaRPr lang="pt-PT" sz="2000"/>
        </a:p>
      </dgm:t>
    </dgm:pt>
    <dgm:pt modelId="{7374123B-5FA1-4C41-AED0-96C2E1F419A4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just"/>
          <a:r>
            <a:rPr lang="pt-PT" sz="2000" b="1" dirty="0"/>
            <a:t>Sub-população</a:t>
          </a:r>
        </a:p>
      </dgm:t>
    </dgm:pt>
    <dgm:pt modelId="{B0712880-D790-4685-9194-3D78BCE359E5}" type="parTrans" cxnId="{5F2E78E0-74F8-474B-AC6A-D447620322F3}">
      <dgm:prSet/>
      <dgm:spPr/>
      <dgm:t>
        <a:bodyPr/>
        <a:lstStyle/>
        <a:p>
          <a:pPr algn="just"/>
          <a:endParaRPr lang="pt-PT" sz="2000"/>
        </a:p>
      </dgm:t>
    </dgm:pt>
    <dgm:pt modelId="{EFABDD50-E915-4246-AD71-946F0AE9DE92}" type="sibTrans" cxnId="{5F2E78E0-74F8-474B-AC6A-D447620322F3}">
      <dgm:prSet/>
      <dgm:spPr/>
      <dgm:t>
        <a:bodyPr/>
        <a:lstStyle/>
        <a:p>
          <a:pPr algn="just"/>
          <a:endParaRPr lang="pt-PT" sz="2000"/>
        </a:p>
      </dgm:t>
    </dgm:pt>
    <dgm:pt modelId="{2F44D244-A584-4866-941E-8CFF557E9ED3}">
      <dgm:prSet phldrT="[Texto]" custT="1"/>
      <dgm:spPr/>
      <dgm:t>
        <a:bodyPr/>
        <a:lstStyle/>
        <a:p>
          <a:pPr algn="just"/>
          <a:r>
            <a:rPr lang="pt-PT" sz="2000" dirty="0"/>
            <a:t>Indivíduos com diagnóstico clínico de doença de Parkinson nos estádios I, II e III, e que recorrem ao serviço de fisioterapia na Associação Portuguesa de Doentes de Parkinson de Lisboa e Campus Neurológico Sénior de Torres Vedras.</a:t>
          </a:r>
        </a:p>
      </dgm:t>
    </dgm:pt>
    <dgm:pt modelId="{A197E6B5-7B4F-4CF4-AF5B-334076044CAB}" type="parTrans" cxnId="{C975EA61-6CBA-4004-9418-8D0A1C9D9A56}">
      <dgm:prSet/>
      <dgm:spPr/>
      <dgm:t>
        <a:bodyPr/>
        <a:lstStyle/>
        <a:p>
          <a:pPr algn="just"/>
          <a:endParaRPr lang="pt-PT" sz="2000"/>
        </a:p>
      </dgm:t>
    </dgm:pt>
    <dgm:pt modelId="{5AB91FBA-0A72-438A-89B0-5EFA869505A1}" type="sibTrans" cxnId="{C975EA61-6CBA-4004-9418-8D0A1C9D9A56}">
      <dgm:prSet/>
      <dgm:spPr/>
      <dgm:t>
        <a:bodyPr/>
        <a:lstStyle/>
        <a:p>
          <a:pPr algn="just"/>
          <a:endParaRPr lang="pt-PT" sz="2000"/>
        </a:p>
      </dgm:t>
    </dgm:pt>
    <dgm:pt modelId="{21DE7178-EF3C-40C7-B10A-595847CFC646}" type="pres">
      <dgm:prSet presAssocID="{D0C78957-DEDA-4169-8903-3F2FAB5FD6D9}" presName="linear" presStyleCnt="0">
        <dgm:presLayoutVars>
          <dgm:animLvl val="lvl"/>
          <dgm:resizeHandles val="exact"/>
        </dgm:presLayoutVars>
      </dgm:prSet>
      <dgm:spPr/>
    </dgm:pt>
    <dgm:pt modelId="{63E3B982-E930-45DE-84FD-1BF9E9F5D13F}" type="pres">
      <dgm:prSet presAssocID="{6F93AD83-C4DF-442B-B00E-921659059A5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C8AA605-A490-4B10-AF99-AA173B63B250}" type="pres">
      <dgm:prSet presAssocID="{6F93AD83-C4DF-442B-B00E-921659059A53}" presName="childText" presStyleLbl="revTx" presStyleIdx="0" presStyleCnt="2">
        <dgm:presLayoutVars>
          <dgm:bulletEnabled val="1"/>
        </dgm:presLayoutVars>
      </dgm:prSet>
      <dgm:spPr/>
    </dgm:pt>
    <dgm:pt modelId="{21A8A544-4E83-4014-ACC2-4ABB762D8C3C}" type="pres">
      <dgm:prSet presAssocID="{7374123B-5FA1-4C41-AED0-96C2E1F419A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87A64A7-C1E7-4613-8F2D-C421F347E945}" type="pres">
      <dgm:prSet presAssocID="{7374123B-5FA1-4C41-AED0-96C2E1F419A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01ABF04-A972-4B23-99C7-B3FEBE2B1602}" type="presOf" srcId="{7374123B-5FA1-4C41-AED0-96C2E1F419A4}" destId="{21A8A544-4E83-4014-ACC2-4ABB762D8C3C}" srcOrd="0" destOrd="0" presId="urn:microsoft.com/office/officeart/2005/8/layout/vList2"/>
    <dgm:cxn modelId="{C975EA61-6CBA-4004-9418-8D0A1C9D9A56}" srcId="{7374123B-5FA1-4C41-AED0-96C2E1F419A4}" destId="{2F44D244-A584-4866-941E-8CFF557E9ED3}" srcOrd="0" destOrd="0" parTransId="{A197E6B5-7B4F-4CF4-AF5B-334076044CAB}" sibTransId="{5AB91FBA-0A72-438A-89B0-5EFA869505A1}"/>
    <dgm:cxn modelId="{11A18F59-0091-46B7-B4CC-C5E1C7731E07}" type="presOf" srcId="{D0C78957-DEDA-4169-8903-3F2FAB5FD6D9}" destId="{21DE7178-EF3C-40C7-B10A-595847CFC646}" srcOrd="0" destOrd="0" presId="urn:microsoft.com/office/officeart/2005/8/layout/vList2"/>
    <dgm:cxn modelId="{F5F5518F-8825-4E68-A1B3-D88C6AE28E12}" type="presOf" srcId="{2F28FC68-6326-4FBD-9FA9-913303C49B45}" destId="{EC8AA605-A490-4B10-AF99-AA173B63B250}" srcOrd="0" destOrd="0" presId="urn:microsoft.com/office/officeart/2005/8/layout/vList2"/>
    <dgm:cxn modelId="{B43BFAAE-0606-47EA-B1A0-C3DBBAAB750D}" srcId="{D0C78957-DEDA-4169-8903-3F2FAB5FD6D9}" destId="{6F93AD83-C4DF-442B-B00E-921659059A53}" srcOrd="0" destOrd="0" parTransId="{54FD7F91-528F-4BF5-84D1-0C3FBCF9B973}" sibTransId="{6E2A7B6F-1AFE-4985-839C-37A8D4162340}"/>
    <dgm:cxn modelId="{5F2E78E0-74F8-474B-AC6A-D447620322F3}" srcId="{D0C78957-DEDA-4169-8903-3F2FAB5FD6D9}" destId="{7374123B-5FA1-4C41-AED0-96C2E1F419A4}" srcOrd="1" destOrd="0" parTransId="{B0712880-D790-4685-9194-3D78BCE359E5}" sibTransId="{EFABDD50-E915-4246-AD71-946F0AE9DE92}"/>
    <dgm:cxn modelId="{F99B79E7-F5C0-4A03-BD89-31351584E47E}" type="presOf" srcId="{6F93AD83-C4DF-442B-B00E-921659059A53}" destId="{63E3B982-E930-45DE-84FD-1BF9E9F5D13F}" srcOrd="0" destOrd="0" presId="urn:microsoft.com/office/officeart/2005/8/layout/vList2"/>
    <dgm:cxn modelId="{4A96D6E9-F7B0-4AE8-B465-6BCF91B8D446}" srcId="{6F93AD83-C4DF-442B-B00E-921659059A53}" destId="{2F28FC68-6326-4FBD-9FA9-913303C49B45}" srcOrd="0" destOrd="0" parTransId="{E1BB0944-0160-43C5-A1A2-4A0C2C68F5E3}" sibTransId="{12BCA093-A32C-4F65-8C0B-9A03B0E84059}"/>
    <dgm:cxn modelId="{0E3A28EA-EAAF-4AF1-BC1B-791CF703F9A5}" type="presOf" srcId="{2F44D244-A584-4866-941E-8CFF557E9ED3}" destId="{D87A64A7-C1E7-4613-8F2D-C421F347E945}" srcOrd="0" destOrd="0" presId="urn:microsoft.com/office/officeart/2005/8/layout/vList2"/>
    <dgm:cxn modelId="{EFAD95F1-4410-43F5-B7E2-B99598D10F38}" type="presParOf" srcId="{21DE7178-EF3C-40C7-B10A-595847CFC646}" destId="{63E3B982-E930-45DE-84FD-1BF9E9F5D13F}" srcOrd="0" destOrd="0" presId="urn:microsoft.com/office/officeart/2005/8/layout/vList2"/>
    <dgm:cxn modelId="{35A7201E-9483-4AA6-8D93-327A2588F565}" type="presParOf" srcId="{21DE7178-EF3C-40C7-B10A-595847CFC646}" destId="{EC8AA605-A490-4B10-AF99-AA173B63B250}" srcOrd="1" destOrd="0" presId="urn:microsoft.com/office/officeart/2005/8/layout/vList2"/>
    <dgm:cxn modelId="{D8E7C22E-F194-445C-8471-259EFF04C06D}" type="presParOf" srcId="{21DE7178-EF3C-40C7-B10A-595847CFC646}" destId="{21A8A544-4E83-4014-ACC2-4ABB762D8C3C}" srcOrd="2" destOrd="0" presId="urn:microsoft.com/office/officeart/2005/8/layout/vList2"/>
    <dgm:cxn modelId="{1E0E91D0-7E1E-4A04-A43A-23F309E39AAD}" type="presParOf" srcId="{21DE7178-EF3C-40C7-B10A-595847CFC646}" destId="{D87A64A7-C1E7-4613-8F2D-C421F347E94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9D8FCD-E481-478B-ABC3-BD39782D25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70F3EA7E-BCE2-438D-A835-776C7DFAA102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000" b="0" dirty="0"/>
            <a:t>Selecionados por </a:t>
          </a:r>
          <a:r>
            <a:rPr lang="pt-PT" sz="2000" b="1" dirty="0"/>
            <a:t>conveniência 30 indivíduos</a:t>
          </a:r>
          <a:r>
            <a:rPr lang="pt-PT" sz="2000" dirty="0"/>
            <a:t> que cumpram os critérios de inclusão e exclusão.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000" dirty="0"/>
            <a:t>Serão distribuídos aleatoriamente entre o grupo experimental (indivíduos que realiza sessões de realidade virtual) e o grupo de controlo (indivíduos que realiza fisioterapia), composto por 15 elementos cada. </a:t>
          </a:r>
        </a:p>
      </dgm:t>
    </dgm:pt>
    <dgm:pt modelId="{80098B99-84B4-4FB5-AC6B-A8EADB802C70}" type="parTrans" cxnId="{7F4E29B9-C9AC-4A21-8F86-5083A3C49195}">
      <dgm:prSet/>
      <dgm:spPr/>
      <dgm:t>
        <a:bodyPr/>
        <a:lstStyle/>
        <a:p>
          <a:endParaRPr lang="pt-PT"/>
        </a:p>
      </dgm:t>
    </dgm:pt>
    <dgm:pt modelId="{69172910-5DED-4BE6-9FDC-C6EF03F23461}" type="sibTrans" cxnId="{7F4E29B9-C9AC-4A21-8F86-5083A3C49195}">
      <dgm:prSet/>
      <dgm:spPr/>
      <dgm:t>
        <a:bodyPr/>
        <a:lstStyle/>
        <a:p>
          <a:endParaRPr lang="pt-PT"/>
        </a:p>
      </dgm:t>
    </dgm:pt>
    <dgm:pt modelId="{BD8E1B3E-CA78-4844-981E-5086FBF42D31}">
      <dgm:prSet phldrT="[Texto]" custT="1"/>
      <dgm:spPr/>
      <dgm:t>
        <a:bodyPr/>
        <a:lstStyle/>
        <a:p>
          <a:endParaRPr lang="pt-PT" sz="2000" dirty="0"/>
        </a:p>
      </dgm:t>
    </dgm:pt>
    <dgm:pt modelId="{0FC26A58-0BD1-4971-B0B2-78254420134B}" type="parTrans" cxnId="{D1AEA146-DDAA-4E40-843F-98FF4356C677}">
      <dgm:prSet/>
      <dgm:spPr/>
      <dgm:t>
        <a:bodyPr/>
        <a:lstStyle/>
        <a:p>
          <a:endParaRPr lang="pt-PT"/>
        </a:p>
      </dgm:t>
    </dgm:pt>
    <dgm:pt modelId="{A393C3C2-1E78-4B59-85DD-0DDA0D866237}" type="sibTrans" cxnId="{D1AEA146-DDAA-4E40-843F-98FF4356C677}">
      <dgm:prSet/>
      <dgm:spPr/>
      <dgm:t>
        <a:bodyPr/>
        <a:lstStyle/>
        <a:p>
          <a:endParaRPr lang="pt-PT"/>
        </a:p>
      </dgm:t>
    </dgm:pt>
    <dgm:pt modelId="{20B09FA0-803C-4434-ADF9-53FA0477DD75}" type="pres">
      <dgm:prSet presAssocID="{629D8FCD-E481-478B-ABC3-BD39782D252A}" presName="linear" presStyleCnt="0">
        <dgm:presLayoutVars>
          <dgm:animLvl val="lvl"/>
          <dgm:resizeHandles val="exact"/>
        </dgm:presLayoutVars>
      </dgm:prSet>
      <dgm:spPr/>
    </dgm:pt>
    <dgm:pt modelId="{C3144477-5D26-4E81-8634-C89A9D4C68C8}" type="pres">
      <dgm:prSet presAssocID="{70F3EA7E-BCE2-438D-A835-776C7DFAA102}" presName="parentText" presStyleLbl="node1" presStyleIdx="0" presStyleCnt="1" custScaleY="147573" custLinFactNeighborX="-2909" custLinFactNeighborY="-2981">
        <dgm:presLayoutVars>
          <dgm:chMax val="0"/>
          <dgm:bulletEnabled val="1"/>
        </dgm:presLayoutVars>
      </dgm:prSet>
      <dgm:spPr/>
    </dgm:pt>
    <dgm:pt modelId="{CC4A3626-673A-4C82-973F-267BB12C21F0}" type="pres">
      <dgm:prSet presAssocID="{70F3EA7E-BCE2-438D-A835-776C7DFAA10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1AEA146-DDAA-4E40-843F-98FF4356C677}" srcId="{70F3EA7E-BCE2-438D-A835-776C7DFAA102}" destId="{BD8E1B3E-CA78-4844-981E-5086FBF42D31}" srcOrd="0" destOrd="0" parTransId="{0FC26A58-0BD1-4971-B0B2-78254420134B}" sibTransId="{A393C3C2-1E78-4B59-85DD-0DDA0D866237}"/>
    <dgm:cxn modelId="{60E92773-79E6-4D1C-B14E-DB3224B59901}" type="presOf" srcId="{70F3EA7E-BCE2-438D-A835-776C7DFAA102}" destId="{C3144477-5D26-4E81-8634-C89A9D4C68C8}" srcOrd="0" destOrd="0" presId="urn:microsoft.com/office/officeart/2005/8/layout/vList2"/>
    <dgm:cxn modelId="{C037E686-0BD7-4818-B3B8-90BF88E0B739}" type="presOf" srcId="{BD8E1B3E-CA78-4844-981E-5086FBF42D31}" destId="{CC4A3626-673A-4C82-973F-267BB12C21F0}" srcOrd="0" destOrd="0" presId="urn:microsoft.com/office/officeart/2005/8/layout/vList2"/>
    <dgm:cxn modelId="{7F4E29B9-C9AC-4A21-8F86-5083A3C49195}" srcId="{629D8FCD-E481-478B-ABC3-BD39782D252A}" destId="{70F3EA7E-BCE2-438D-A835-776C7DFAA102}" srcOrd="0" destOrd="0" parTransId="{80098B99-84B4-4FB5-AC6B-A8EADB802C70}" sibTransId="{69172910-5DED-4BE6-9FDC-C6EF03F23461}"/>
    <dgm:cxn modelId="{264F72C3-D738-4BBE-A9B3-7F6418C4DAE8}" type="presOf" srcId="{629D8FCD-E481-478B-ABC3-BD39782D252A}" destId="{20B09FA0-803C-4434-ADF9-53FA0477DD75}" srcOrd="0" destOrd="0" presId="urn:microsoft.com/office/officeart/2005/8/layout/vList2"/>
    <dgm:cxn modelId="{4B56C813-C313-4ECE-9E06-31905BBA6300}" type="presParOf" srcId="{20B09FA0-803C-4434-ADF9-53FA0477DD75}" destId="{C3144477-5D26-4E81-8634-C89A9D4C68C8}" srcOrd="0" destOrd="0" presId="urn:microsoft.com/office/officeart/2005/8/layout/vList2"/>
    <dgm:cxn modelId="{903D6F60-ED59-4763-8D84-E53718560C40}" type="presParOf" srcId="{20B09FA0-803C-4434-ADF9-53FA0477DD75}" destId="{CC4A3626-673A-4C82-973F-267BB12C21F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31A51C-3382-45F3-B02B-4DE9F9D547E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978B9CD-14F0-4164-BA8A-3867D256F036}">
      <dgm:prSet phldrT="[Texto]" custT="1"/>
      <dgm:spPr/>
      <dgm:t>
        <a:bodyPr/>
        <a:lstStyle/>
        <a:p>
          <a:r>
            <a:rPr lang="pt-PT" sz="2000" b="1" dirty="0" err="1"/>
            <a:t>Statistic</a:t>
          </a:r>
          <a:r>
            <a:rPr lang="pt-PT" sz="2000" b="1" i="1" dirty="0"/>
            <a:t> Package for Social </a:t>
          </a:r>
          <a:r>
            <a:rPr lang="pt-PT" sz="2000" b="1" i="1" dirty="0" err="1"/>
            <a:t>Science</a:t>
          </a:r>
          <a:r>
            <a:rPr lang="pt-PT" sz="2000" b="1" dirty="0"/>
            <a:t> </a:t>
          </a:r>
        </a:p>
      </dgm:t>
    </dgm:pt>
    <dgm:pt modelId="{F761D12D-7870-453A-9B7E-912D72343FEF}" type="parTrans" cxnId="{E01D4FFD-9B2A-4232-9FA7-DEECC3E28F45}">
      <dgm:prSet/>
      <dgm:spPr/>
      <dgm:t>
        <a:bodyPr/>
        <a:lstStyle/>
        <a:p>
          <a:endParaRPr lang="pt-PT" sz="2000"/>
        </a:p>
      </dgm:t>
    </dgm:pt>
    <dgm:pt modelId="{3459C56F-F402-4FD1-9139-7E071B5C2FC4}" type="sibTrans" cxnId="{E01D4FFD-9B2A-4232-9FA7-DEECC3E28F45}">
      <dgm:prSet/>
      <dgm:spPr/>
      <dgm:t>
        <a:bodyPr/>
        <a:lstStyle/>
        <a:p>
          <a:endParaRPr lang="pt-PT" sz="2000"/>
        </a:p>
      </dgm:t>
    </dgm:pt>
    <dgm:pt modelId="{34377A53-75BB-4B01-8FC3-1BE63108E5DA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PT" sz="2000" dirty="0"/>
            <a:t> M</a:t>
          </a:r>
          <a:r>
            <a:rPr lang="pt-PT" sz="2000" b="1" dirty="0"/>
            <a:t>étodo de análise inferencial - Teste </a:t>
          </a:r>
          <a:r>
            <a:rPr lang="pt-PT" sz="2000" b="1" i="1" dirty="0"/>
            <a:t>t</a:t>
          </a:r>
          <a:r>
            <a:rPr lang="pt-PT" sz="2000" b="1" dirty="0"/>
            <a:t> de </a:t>
          </a:r>
          <a:r>
            <a:rPr lang="pt-PT" sz="2000" b="1" dirty="0" err="1"/>
            <a:t>Student</a:t>
          </a:r>
          <a:r>
            <a:rPr lang="pt-PT" sz="2000" b="1" dirty="0"/>
            <a:t> </a:t>
          </a:r>
        </a:p>
      </dgm:t>
    </dgm:pt>
    <dgm:pt modelId="{C077E775-098D-48E4-9AD0-C046084EDC36}" type="parTrans" cxnId="{809FE88B-D3BC-402D-AA8A-5A1DBB1FDFAA}">
      <dgm:prSet/>
      <dgm:spPr/>
      <dgm:t>
        <a:bodyPr/>
        <a:lstStyle/>
        <a:p>
          <a:endParaRPr lang="pt-PT" sz="2000"/>
        </a:p>
      </dgm:t>
    </dgm:pt>
    <dgm:pt modelId="{FDC565C0-1C6D-4748-B8BE-C18F3A08B5E4}" type="sibTrans" cxnId="{809FE88B-D3BC-402D-AA8A-5A1DBB1FDFAA}">
      <dgm:prSet/>
      <dgm:spPr/>
      <dgm:t>
        <a:bodyPr/>
        <a:lstStyle/>
        <a:p>
          <a:endParaRPr lang="pt-PT" sz="2000"/>
        </a:p>
      </dgm:t>
    </dgm:pt>
    <dgm:pt modelId="{A25203B6-81AB-4BD5-AEC3-52C6C636E631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PT" sz="2000" dirty="0"/>
            <a:t>Variáveis</a:t>
          </a:r>
          <a:r>
            <a:rPr lang="pt-PT" sz="2000" baseline="0" dirty="0"/>
            <a:t> dependentes</a:t>
          </a:r>
          <a:endParaRPr lang="pt-PT" sz="2000" dirty="0"/>
        </a:p>
      </dgm:t>
    </dgm:pt>
    <dgm:pt modelId="{EE8C00FC-1C1E-44C4-B2A9-8FB22394C127}" type="parTrans" cxnId="{553DB748-1F0B-4001-BD40-4D4F32928F80}">
      <dgm:prSet/>
      <dgm:spPr/>
      <dgm:t>
        <a:bodyPr/>
        <a:lstStyle/>
        <a:p>
          <a:endParaRPr lang="pt-PT" sz="2000"/>
        </a:p>
      </dgm:t>
    </dgm:pt>
    <dgm:pt modelId="{6E847C1D-429B-4BC3-8110-C4F567C6B496}" type="sibTrans" cxnId="{553DB748-1F0B-4001-BD40-4D4F32928F80}">
      <dgm:prSet/>
      <dgm:spPr/>
      <dgm:t>
        <a:bodyPr/>
        <a:lstStyle/>
        <a:p>
          <a:endParaRPr lang="pt-PT" sz="2000"/>
        </a:p>
      </dgm:t>
    </dgm:pt>
    <dgm:pt modelId="{10251F4A-6C22-40CA-886F-A8E253D360DB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PT" sz="2000" b="1" dirty="0"/>
            <a:t>Análise descritiva</a:t>
          </a:r>
        </a:p>
      </dgm:t>
    </dgm:pt>
    <dgm:pt modelId="{2D78CFF8-EC05-41FA-977D-F43774B82A05}" type="parTrans" cxnId="{ED58133F-98C1-472F-9D42-2B30261172C2}">
      <dgm:prSet/>
      <dgm:spPr/>
      <dgm:t>
        <a:bodyPr/>
        <a:lstStyle/>
        <a:p>
          <a:endParaRPr lang="pt-PT" sz="2000"/>
        </a:p>
      </dgm:t>
    </dgm:pt>
    <dgm:pt modelId="{82FC0765-EB2C-4876-B8FE-A68CFEEA5B4E}" type="sibTrans" cxnId="{ED58133F-98C1-472F-9D42-2B30261172C2}">
      <dgm:prSet/>
      <dgm:spPr/>
      <dgm:t>
        <a:bodyPr/>
        <a:lstStyle/>
        <a:p>
          <a:endParaRPr lang="pt-PT" sz="2000"/>
        </a:p>
      </dgm:t>
    </dgm:pt>
    <dgm:pt modelId="{7BBFC14E-8981-4DF9-A2A7-EA7FD76BEE66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pt-PT" sz="2000" dirty="0"/>
            <a:t>Variáveis de atributo</a:t>
          </a:r>
        </a:p>
      </dgm:t>
    </dgm:pt>
    <dgm:pt modelId="{4DEB0E88-3CE0-485F-90C8-E807CF74851F}" type="parTrans" cxnId="{CF2DE848-7EB9-4264-89FB-F00A8F9AA6CB}">
      <dgm:prSet/>
      <dgm:spPr/>
      <dgm:t>
        <a:bodyPr/>
        <a:lstStyle/>
        <a:p>
          <a:endParaRPr lang="pt-PT" sz="2000"/>
        </a:p>
      </dgm:t>
    </dgm:pt>
    <dgm:pt modelId="{C5EB6074-0B90-481F-8273-6372FD0535BA}" type="sibTrans" cxnId="{CF2DE848-7EB9-4264-89FB-F00A8F9AA6CB}">
      <dgm:prSet/>
      <dgm:spPr/>
      <dgm:t>
        <a:bodyPr/>
        <a:lstStyle/>
        <a:p>
          <a:endParaRPr lang="pt-PT" sz="2000"/>
        </a:p>
      </dgm:t>
    </dgm:pt>
    <dgm:pt modelId="{A53C48A6-5687-428C-9864-34C73CAA9888}" type="pres">
      <dgm:prSet presAssocID="{5031A51C-3382-45F3-B02B-4DE9F9D547E2}" presName="Name0" presStyleCnt="0">
        <dgm:presLayoutVars>
          <dgm:dir/>
          <dgm:animLvl val="lvl"/>
          <dgm:resizeHandles val="exact"/>
        </dgm:presLayoutVars>
      </dgm:prSet>
      <dgm:spPr/>
    </dgm:pt>
    <dgm:pt modelId="{688909F9-F0C4-4D6D-8A3A-637F83A1E0E7}" type="pres">
      <dgm:prSet presAssocID="{5978B9CD-14F0-4164-BA8A-3867D256F036}" presName="linNode" presStyleCnt="0"/>
      <dgm:spPr/>
    </dgm:pt>
    <dgm:pt modelId="{96E0CD33-9E87-4D5E-8E3A-E1F4AC8CA61D}" type="pres">
      <dgm:prSet presAssocID="{5978B9CD-14F0-4164-BA8A-3867D256F036}" presName="parentText" presStyleLbl="node1" presStyleIdx="0" presStyleCnt="3" custScaleX="88897" custLinFactNeighborX="88889" custLinFactNeighborY="-34497">
        <dgm:presLayoutVars>
          <dgm:chMax val="1"/>
          <dgm:bulletEnabled val="1"/>
        </dgm:presLayoutVars>
      </dgm:prSet>
      <dgm:spPr/>
    </dgm:pt>
    <dgm:pt modelId="{4F53DE76-F4BD-45D8-867D-F8A1A1E98A79}" type="pres">
      <dgm:prSet presAssocID="{3459C56F-F402-4FD1-9139-7E071B5C2FC4}" presName="sp" presStyleCnt="0"/>
      <dgm:spPr/>
    </dgm:pt>
    <dgm:pt modelId="{8C0ACD1B-DF44-4336-AD7D-6F9E9666DD8A}" type="pres">
      <dgm:prSet presAssocID="{34377A53-75BB-4B01-8FC3-1BE63108E5DA}" presName="linNode" presStyleCnt="0"/>
      <dgm:spPr/>
    </dgm:pt>
    <dgm:pt modelId="{215E33DB-56C9-42DA-9D81-9C58FCD6119B}" type="pres">
      <dgm:prSet presAssocID="{34377A53-75BB-4B01-8FC3-1BE63108E5DA}" presName="parentText" presStyleLbl="node1" presStyleIdx="1" presStyleCnt="3" custScaleX="88897">
        <dgm:presLayoutVars>
          <dgm:chMax val="1"/>
          <dgm:bulletEnabled val="1"/>
        </dgm:presLayoutVars>
      </dgm:prSet>
      <dgm:spPr/>
    </dgm:pt>
    <dgm:pt modelId="{A3F230A5-6F2A-4214-AA83-3317235C940E}" type="pres">
      <dgm:prSet presAssocID="{34377A53-75BB-4B01-8FC3-1BE63108E5DA}" presName="descendantText" presStyleLbl="alignAccFollowNode1" presStyleIdx="0" presStyleCnt="2">
        <dgm:presLayoutVars>
          <dgm:bulletEnabled val="1"/>
        </dgm:presLayoutVars>
      </dgm:prSet>
      <dgm:spPr/>
    </dgm:pt>
    <dgm:pt modelId="{EE44E7BC-A3E5-42A5-8852-3D805CFD6450}" type="pres">
      <dgm:prSet presAssocID="{FDC565C0-1C6D-4748-B8BE-C18F3A08B5E4}" presName="sp" presStyleCnt="0"/>
      <dgm:spPr/>
    </dgm:pt>
    <dgm:pt modelId="{E1DEC6A5-0C48-4A10-A09A-ADFB5723F215}" type="pres">
      <dgm:prSet presAssocID="{10251F4A-6C22-40CA-886F-A8E253D360DB}" presName="linNode" presStyleCnt="0"/>
      <dgm:spPr/>
    </dgm:pt>
    <dgm:pt modelId="{E4EBD1BF-3057-4649-8451-AA4A93D59070}" type="pres">
      <dgm:prSet presAssocID="{10251F4A-6C22-40CA-886F-A8E253D360DB}" presName="parentText" presStyleLbl="node1" presStyleIdx="2" presStyleCnt="3" custScaleX="88897">
        <dgm:presLayoutVars>
          <dgm:chMax val="1"/>
          <dgm:bulletEnabled val="1"/>
        </dgm:presLayoutVars>
      </dgm:prSet>
      <dgm:spPr/>
    </dgm:pt>
    <dgm:pt modelId="{5C14D8ED-6882-4B1F-A6BF-AA6290695423}" type="pres">
      <dgm:prSet presAssocID="{10251F4A-6C22-40CA-886F-A8E253D360DB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BCAB8326-72B8-4F66-AAE7-73F12565911B}" type="presOf" srcId="{5978B9CD-14F0-4164-BA8A-3867D256F036}" destId="{96E0CD33-9E87-4D5E-8E3A-E1F4AC8CA61D}" srcOrd="0" destOrd="0" presId="urn:microsoft.com/office/officeart/2005/8/layout/vList5"/>
    <dgm:cxn modelId="{8170BE26-6918-4515-B40D-DEEFFE0CFDF2}" type="presOf" srcId="{5031A51C-3382-45F3-B02B-4DE9F9D547E2}" destId="{A53C48A6-5687-428C-9864-34C73CAA9888}" srcOrd="0" destOrd="0" presId="urn:microsoft.com/office/officeart/2005/8/layout/vList5"/>
    <dgm:cxn modelId="{ED58133F-98C1-472F-9D42-2B30261172C2}" srcId="{5031A51C-3382-45F3-B02B-4DE9F9D547E2}" destId="{10251F4A-6C22-40CA-886F-A8E253D360DB}" srcOrd="2" destOrd="0" parTransId="{2D78CFF8-EC05-41FA-977D-F43774B82A05}" sibTransId="{82FC0765-EB2C-4876-B8FE-A68CFEEA5B4E}"/>
    <dgm:cxn modelId="{553DB748-1F0B-4001-BD40-4D4F32928F80}" srcId="{34377A53-75BB-4B01-8FC3-1BE63108E5DA}" destId="{A25203B6-81AB-4BD5-AEC3-52C6C636E631}" srcOrd="0" destOrd="0" parTransId="{EE8C00FC-1C1E-44C4-B2A9-8FB22394C127}" sibTransId="{6E847C1D-429B-4BC3-8110-C4F567C6B496}"/>
    <dgm:cxn modelId="{CF2DE848-7EB9-4264-89FB-F00A8F9AA6CB}" srcId="{10251F4A-6C22-40CA-886F-A8E253D360DB}" destId="{7BBFC14E-8981-4DF9-A2A7-EA7FD76BEE66}" srcOrd="0" destOrd="0" parTransId="{4DEB0E88-3CE0-485F-90C8-E807CF74851F}" sibTransId="{C5EB6074-0B90-481F-8273-6372FD0535BA}"/>
    <dgm:cxn modelId="{88DFC858-0E9F-4FAD-B73A-75EFBCCCC7A7}" type="presOf" srcId="{A25203B6-81AB-4BD5-AEC3-52C6C636E631}" destId="{A3F230A5-6F2A-4214-AA83-3317235C940E}" srcOrd="0" destOrd="0" presId="urn:microsoft.com/office/officeart/2005/8/layout/vList5"/>
    <dgm:cxn modelId="{985DE386-C19F-438E-8052-9DC73FC1E723}" type="presOf" srcId="{10251F4A-6C22-40CA-886F-A8E253D360DB}" destId="{E4EBD1BF-3057-4649-8451-AA4A93D59070}" srcOrd="0" destOrd="0" presId="urn:microsoft.com/office/officeart/2005/8/layout/vList5"/>
    <dgm:cxn modelId="{809FE88B-D3BC-402D-AA8A-5A1DBB1FDFAA}" srcId="{5031A51C-3382-45F3-B02B-4DE9F9D547E2}" destId="{34377A53-75BB-4B01-8FC3-1BE63108E5DA}" srcOrd="1" destOrd="0" parTransId="{C077E775-098D-48E4-9AD0-C046084EDC36}" sibTransId="{FDC565C0-1C6D-4748-B8BE-C18F3A08B5E4}"/>
    <dgm:cxn modelId="{CFF6F0DD-BC33-4CB1-AE56-E800918A9396}" type="presOf" srcId="{7BBFC14E-8981-4DF9-A2A7-EA7FD76BEE66}" destId="{5C14D8ED-6882-4B1F-A6BF-AA6290695423}" srcOrd="0" destOrd="0" presId="urn:microsoft.com/office/officeart/2005/8/layout/vList5"/>
    <dgm:cxn modelId="{10DBE7F6-F586-4325-9F93-190F46C83115}" type="presOf" srcId="{34377A53-75BB-4B01-8FC3-1BE63108E5DA}" destId="{215E33DB-56C9-42DA-9D81-9C58FCD6119B}" srcOrd="0" destOrd="0" presId="urn:microsoft.com/office/officeart/2005/8/layout/vList5"/>
    <dgm:cxn modelId="{E01D4FFD-9B2A-4232-9FA7-DEECC3E28F45}" srcId="{5031A51C-3382-45F3-B02B-4DE9F9D547E2}" destId="{5978B9CD-14F0-4164-BA8A-3867D256F036}" srcOrd="0" destOrd="0" parTransId="{F761D12D-7870-453A-9B7E-912D72343FEF}" sibTransId="{3459C56F-F402-4FD1-9139-7E071B5C2FC4}"/>
    <dgm:cxn modelId="{3A141690-B35C-479E-8C44-B67811AC23F9}" type="presParOf" srcId="{A53C48A6-5687-428C-9864-34C73CAA9888}" destId="{688909F9-F0C4-4D6D-8A3A-637F83A1E0E7}" srcOrd="0" destOrd="0" presId="urn:microsoft.com/office/officeart/2005/8/layout/vList5"/>
    <dgm:cxn modelId="{F7FF6B86-E8D9-4A71-AA46-FEE535C4DE9D}" type="presParOf" srcId="{688909F9-F0C4-4D6D-8A3A-637F83A1E0E7}" destId="{96E0CD33-9E87-4D5E-8E3A-E1F4AC8CA61D}" srcOrd="0" destOrd="0" presId="urn:microsoft.com/office/officeart/2005/8/layout/vList5"/>
    <dgm:cxn modelId="{6CE0A60B-1979-4448-BA66-078D95A729DB}" type="presParOf" srcId="{A53C48A6-5687-428C-9864-34C73CAA9888}" destId="{4F53DE76-F4BD-45D8-867D-F8A1A1E98A79}" srcOrd="1" destOrd="0" presId="urn:microsoft.com/office/officeart/2005/8/layout/vList5"/>
    <dgm:cxn modelId="{EC580881-CE97-4794-959D-4D17D8B75E0F}" type="presParOf" srcId="{A53C48A6-5687-428C-9864-34C73CAA9888}" destId="{8C0ACD1B-DF44-4336-AD7D-6F9E9666DD8A}" srcOrd="2" destOrd="0" presId="urn:microsoft.com/office/officeart/2005/8/layout/vList5"/>
    <dgm:cxn modelId="{DD4A4A34-9AA3-48DF-9D82-0EAF6F8B9BAE}" type="presParOf" srcId="{8C0ACD1B-DF44-4336-AD7D-6F9E9666DD8A}" destId="{215E33DB-56C9-42DA-9D81-9C58FCD6119B}" srcOrd="0" destOrd="0" presId="urn:microsoft.com/office/officeart/2005/8/layout/vList5"/>
    <dgm:cxn modelId="{CED503D0-BCD0-4B33-A4DC-8F0C6CDC7A45}" type="presParOf" srcId="{8C0ACD1B-DF44-4336-AD7D-6F9E9666DD8A}" destId="{A3F230A5-6F2A-4214-AA83-3317235C940E}" srcOrd="1" destOrd="0" presId="urn:microsoft.com/office/officeart/2005/8/layout/vList5"/>
    <dgm:cxn modelId="{D77F23A0-8ED9-40B6-9101-9D087D8179B9}" type="presParOf" srcId="{A53C48A6-5687-428C-9864-34C73CAA9888}" destId="{EE44E7BC-A3E5-42A5-8852-3D805CFD6450}" srcOrd="3" destOrd="0" presId="urn:microsoft.com/office/officeart/2005/8/layout/vList5"/>
    <dgm:cxn modelId="{A922D76A-6245-4261-9548-A704BC233C36}" type="presParOf" srcId="{A53C48A6-5687-428C-9864-34C73CAA9888}" destId="{E1DEC6A5-0C48-4A10-A09A-ADFB5723F215}" srcOrd="4" destOrd="0" presId="urn:microsoft.com/office/officeart/2005/8/layout/vList5"/>
    <dgm:cxn modelId="{167DD17F-BFE5-46C2-B731-AD2CD3D42CCA}" type="presParOf" srcId="{E1DEC6A5-0C48-4A10-A09A-ADFB5723F215}" destId="{E4EBD1BF-3057-4649-8451-AA4A93D59070}" srcOrd="0" destOrd="0" presId="urn:microsoft.com/office/officeart/2005/8/layout/vList5"/>
    <dgm:cxn modelId="{D5DF52ED-07A0-4543-8CE6-62781E7E494D}" type="presParOf" srcId="{E1DEC6A5-0C48-4A10-A09A-ADFB5723F215}" destId="{5C14D8ED-6882-4B1F-A6BF-AA629069542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FF646C-7F26-4D3A-BCD9-697BF808BFED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t-PT"/>
        </a:p>
      </dgm:t>
    </dgm:pt>
    <dgm:pt modelId="{C6ADFD5D-72CE-49C2-9791-1977B2AD719A}" type="pres">
      <dgm:prSet presAssocID="{76FF646C-7F26-4D3A-BCD9-697BF808BFED}" presName="Name0" presStyleCnt="0">
        <dgm:presLayoutVars>
          <dgm:chMax val="5"/>
          <dgm:chPref val="5"/>
          <dgm:dir/>
          <dgm:animLvl val="lvl"/>
        </dgm:presLayoutVars>
      </dgm:prSet>
      <dgm:spPr/>
    </dgm:pt>
  </dgm:ptLst>
  <dgm:cxnLst>
    <dgm:cxn modelId="{C1BEAE94-684A-4129-B59D-E2DED84DD4E0}" type="presOf" srcId="{76FF646C-7F26-4D3A-BCD9-697BF808BFED}" destId="{C6ADFD5D-72CE-49C2-9791-1977B2AD719A}" srcOrd="0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4202DA-498D-4ED6-9EC7-93D43F0B369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9164832-A206-4F9C-9831-F699D4ED8091}">
      <dgm:prSet phldrT="[Tex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PT" sz="2000" dirty="0"/>
            <a:t>Importância da </a:t>
          </a:r>
          <a:r>
            <a:rPr lang="pt-PT" sz="2000" b="1" dirty="0"/>
            <a:t>manutenção da atividade física </a:t>
          </a:r>
          <a:r>
            <a:rPr lang="pt-PT" sz="2000" dirty="0"/>
            <a:t>nos indivíduos com doença de Parkinson, de modo a minimizar os sintomas motores e não motores característicos da doença e maximizar as capacidades integras existentes em cada um.</a:t>
          </a:r>
        </a:p>
      </dgm:t>
    </dgm:pt>
    <dgm:pt modelId="{4871ED13-A736-4B77-888E-BE3E91774BB3}" type="parTrans" cxnId="{01291E33-C1A6-469C-BF24-1DD7530C000B}">
      <dgm:prSet/>
      <dgm:spPr/>
      <dgm:t>
        <a:bodyPr/>
        <a:lstStyle/>
        <a:p>
          <a:endParaRPr lang="pt-PT"/>
        </a:p>
      </dgm:t>
    </dgm:pt>
    <dgm:pt modelId="{BD8EFF40-3F86-4ED6-9201-4107EC650882}" type="sibTrans" cxnId="{01291E33-C1A6-469C-BF24-1DD7530C000B}">
      <dgm:prSet/>
      <dgm:spPr/>
      <dgm:t>
        <a:bodyPr/>
        <a:lstStyle/>
        <a:p>
          <a:endParaRPr lang="pt-PT"/>
        </a:p>
      </dgm:t>
    </dgm:pt>
    <dgm:pt modelId="{ABCF2526-8347-43E1-94CC-BE375DF27FCD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PT" sz="2000" dirty="0"/>
            <a:t>Há </a:t>
          </a:r>
          <a:r>
            <a:rPr lang="pt-PT" sz="2000" b="1" dirty="0"/>
            <a:t>evidência científica </a:t>
          </a:r>
          <a:r>
            <a:rPr lang="pt-PT" sz="2000" dirty="0"/>
            <a:t>que  comprove a eficácia da realidade virtual em doentes com diagnóstico de Parkinson, nomeadamente sobre o equilíbrio, mas é necessário  investigar mais sobre algumas variáveis como a funcionalidade e qualidade de vida, de modo a criar uma base cientifica forte, para que seja possível incluir a RV no tratamento.</a:t>
          </a:r>
        </a:p>
      </dgm:t>
    </dgm:pt>
    <dgm:pt modelId="{2E7060E9-CFDC-4C67-8086-B10098052AC7}" type="parTrans" cxnId="{16895922-A4F7-4CA2-B4F4-D3B25E64C3B8}">
      <dgm:prSet/>
      <dgm:spPr/>
      <dgm:t>
        <a:bodyPr/>
        <a:lstStyle/>
        <a:p>
          <a:endParaRPr lang="pt-PT"/>
        </a:p>
      </dgm:t>
    </dgm:pt>
    <dgm:pt modelId="{397996E9-2838-4E0E-893A-73E5F27C01B0}" type="sibTrans" cxnId="{16895922-A4F7-4CA2-B4F4-D3B25E64C3B8}">
      <dgm:prSet/>
      <dgm:spPr/>
      <dgm:t>
        <a:bodyPr/>
        <a:lstStyle/>
        <a:p>
          <a:endParaRPr lang="pt-PT"/>
        </a:p>
      </dgm:t>
    </dgm:pt>
    <dgm:pt modelId="{1953BAFE-E1C9-4B0C-B657-99372AC02DFE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PT" sz="2000" dirty="0"/>
            <a:t>A </a:t>
          </a:r>
          <a:r>
            <a:rPr lang="pt-PT" sz="2000" b="1" dirty="0"/>
            <a:t>realidade virtual</a:t>
          </a:r>
          <a:r>
            <a:rPr lang="pt-PT" sz="2000" dirty="0"/>
            <a:t> é uma intervenção atrativa, diferente e inovadora, onde o doente é que executa a atividade, tornando-o também mais confiante e motivado, comparando com a fisioterapia convencional. </a:t>
          </a:r>
        </a:p>
      </dgm:t>
    </dgm:pt>
    <dgm:pt modelId="{A448D254-A6D5-4A26-B32F-27634D701008}" type="parTrans" cxnId="{D21E27E4-3561-4443-ACDA-B44DA69E7B7D}">
      <dgm:prSet/>
      <dgm:spPr/>
      <dgm:t>
        <a:bodyPr/>
        <a:lstStyle/>
        <a:p>
          <a:endParaRPr lang="pt-PT"/>
        </a:p>
      </dgm:t>
    </dgm:pt>
    <dgm:pt modelId="{78FB486D-A098-48B6-B5C5-D85B9EA2E0DD}" type="sibTrans" cxnId="{D21E27E4-3561-4443-ACDA-B44DA69E7B7D}">
      <dgm:prSet/>
      <dgm:spPr/>
      <dgm:t>
        <a:bodyPr/>
        <a:lstStyle/>
        <a:p>
          <a:endParaRPr lang="pt-PT"/>
        </a:p>
      </dgm:t>
    </dgm:pt>
    <dgm:pt modelId="{B6E7B60A-6501-43A1-ABF4-992F496C732D}" type="pres">
      <dgm:prSet presAssocID="{5B4202DA-498D-4ED6-9EC7-93D43F0B369C}" presName="Name0" presStyleCnt="0">
        <dgm:presLayoutVars>
          <dgm:chMax val="7"/>
          <dgm:chPref val="7"/>
          <dgm:dir/>
        </dgm:presLayoutVars>
      </dgm:prSet>
      <dgm:spPr/>
    </dgm:pt>
    <dgm:pt modelId="{FE6E67D8-90D6-4E87-BB09-9999A1C46E1F}" type="pres">
      <dgm:prSet presAssocID="{5B4202DA-498D-4ED6-9EC7-93D43F0B369C}" presName="Name1" presStyleCnt="0"/>
      <dgm:spPr/>
    </dgm:pt>
    <dgm:pt modelId="{C4EC9312-0915-4063-906E-4D6881424210}" type="pres">
      <dgm:prSet presAssocID="{5B4202DA-498D-4ED6-9EC7-93D43F0B369C}" presName="cycle" presStyleCnt="0"/>
      <dgm:spPr/>
    </dgm:pt>
    <dgm:pt modelId="{AFA7F2AB-EF4D-4843-B1A5-ED8D6681BEB5}" type="pres">
      <dgm:prSet presAssocID="{5B4202DA-498D-4ED6-9EC7-93D43F0B369C}" presName="srcNode" presStyleLbl="node1" presStyleIdx="0" presStyleCnt="3"/>
      <dgm:spPr/>
    </dgm:pt>
    <dgm:pt modelId="{2240C55A-1A9D-4319-A831-CA9C819CE8AC}" type="pres">
      <dgm:prSet presAssocID="{5B4202DA-498D-4ED6-9EC7-93D43F0B369C}" presName="conn" presStyleLbl="parChTrans1D2" presStyleIdx="0" presStyleCnt="1"/>
      <dgm:spPr/>
    </dgm:pt>
    <dgm:pt modelId="{B08305B5-DD32-4571-93A6-B09755C3D6A2}" type="pres">
      <dgm:prSet presAssocID="{5B4202DA-498D-4ED6-9EC7-93D43F0B369C}" presName="extraNode" presStyleLbl="node1" presStyleIdx="0" presStyleCnt="3"/>
      <dgm:spPr/>
    </dgm:pt>
    <dgm:pt modelId="{EC315C61-B272-4FCF-99CD-732E23420721}" type="pres">
      <dgm:prSet presAssocID="{5B4202DA-498D-4ED6-9EC7-93D43F0B369C}" presName="dstNode" presStyleLbl="node1" presStyleIdx="0" presStyleCnt="3"/>
      <dgm:spPr/>
    </dgm:pt>
    <dgm:pt modelId="{BDAEA158-96F5-4F36-8448-52639895CFE3}" type="pres">
      <dgm:prSet presAssocID="{89164832-A206-4F9C-9831-F699D4ED8091}" presName="text_1" presStyleLbl="node1" presStyleIdx="0" presStyleCnt="3" custScaleY="127608" custLinFactNeighborX="459">
        <dgm:presLayoutVars>
          <dgm:bulletEnabled val="1"/>
        </dgm:presLayoutVars>
      </dgm:prSet>
      <dgm:spPr/>
    </dgm:pt>
    <dgm:pt modelId="{EC85B83B-98CB-4A89-A61A-94A4BB5A2EFB}" type="pres">
      <dgm:prSet presAssocID="{89164832-A206-4F9C-9831-F699D4ED8091}" presName="accent_1" presStyleCnt="0"/>
      <dgm:spPr/>
    </dgm:pt>
    <dgm:pt modelId="{48BF0735-635A-4E9B-9970-D4C9FBFD1CD9}" type="pres">
      <dgm:prSet presAssocID="{89164832-A206-4F9C-9831-F699D4ED8091}" presName="accentRepeatNode" presStyleLbl="solidFgAcc1" presStyleIdx="0" presStyleCnt="3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C613F0CF-EE16-49DB-9D9F-85F9FB91403D}" type="pres">
      <dgm:prSet presAssocID="{1953BAFE-E1C9-4B0C-B657-99372AC02DFE}" presName="text_2" presStyleLbl="node1" presStyleIdx="1" presStyleCnt="3">
        <dgm:presLayoutVars>
          <dgm:bulletEnabled val="1"/>
        </dgm:presLayoutVars>
      </dgm:prSet>
      <dgm:spPr/>
    </dgm:pt>
    <dgm:pt modelId="{9FC0E1AB-24A8-4EFE-906A-52A83A8C44BB}" type="pres">
      <dgm:prSet presAssocID="{1953BAFE-E1C9-4B0C-B657-99372AC02DFE}" presName="accent_2" presStyleCnt="0"/>
      <dgm:spPr/>
    </dgm:pt>
    <dgm:pt modelId="{B8B9E16D-6D6D-4C6C-964D-234FD81C64EA}" type="pres">
      <dgm:prSet presAssocID="{1953BAFE-E1C9-4B0C-B657-99372AC02DFE}" presName="accentRepeatNode" presStyleLbl="solidFgAcc1" presStyleIdx="1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76A44954-024D-4D2F-AB16-6458AC8EF440}" type="pres">
      <dgm:prSet presAssocID="{ABCF2526-8347-43E1-94CC-BE375DF27FCD}" presName="text_3" presStyleLbl="node1" presStyleIdx="2" presStyleCnt="3" custScaleY="132506">
        <dgm:presLayoutVars>
          <dgm:bulletEnabled val="1"/>
        </dgm:presLayoutVars>
      </dgm:prSet>
      <dgm:spPr/>
    </dgm:pt>
    <dgm:pt modelId="{64CA95F2-756E-4628-B886-939789BEBA88}" type="pres">
      <dgm:prSet presAssocID="{ABCF2526-8347-43E1-94CC-BE375DF27FCD}" presName="accent_3" presStyleCnt="0"/>
      <dgm:spPr/>
    </dgm:pt>
    <dgm:pt modelId="{718C9AEA-22DD-4AFC-9781-34961C8B38CC}" type="pres">
      <dgm:prSet presAssocID="{ABCF2526-8347-43E1-94CC-BE375DF27FCD}" presName="accentRepeatNode" presStyleLbl="solidFgAcc1" presStyleIdx="2" presStyleCnt="3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</dgm:pt>
  </dgm:ptLst>
  <dgm:cxnLst>
    <dgm:cxn modelId="{3E020201-995B-407B-8EB6-E8D34B984B71}" type="presOf" srcId="{89164832-A206-4F9C-9831-F699D4ED8091}" destId="{BDAEA158-96F5-4F36-8448-52639895CFE3}" srcOrd="0" destOrd="0" presId="urn:microsoft.com/office/officeart/2008/layout/VerticalCurvedList"/>
    <dgm:cxn modelId="{16895922-A4F7-4CA2-B4F4-D3B25E64C3B8}" srcId="{5B4202DA-498D-4ED6-9EC7-93D43F0B369C}" destId="{ABCF2526-8347-43E1-94CC-BE375DF27FCD}" srcOrd="2" destOrd="0" parTransId="{2E7060E9-CFDC-4C67-8086-B10098052AC7}" sibTransId="{397996E9-2838-4E0E-893A-73E5F27C01B0}"/>
    <dgm:cxn modelId="{01291E33-C1A6-469C-BF24-1DD7530C000B}" srcId="{5B4202DA-498D-4ED6-9EC7-93D43F0B369C}" destId="{89164832-A206-4F9C-9831-F699D4ED8091}" srcOrd="0" destOrd="0" parTransId="{4871ED13-A736-4B77-888E-BE3E91774BB3}" sibTransId="{BD8EFF40-3F86-4ED6-9201-4107EC650882}"/>
    <dgm:cxn modelId="{214DDF53-83B6-4CA2-92FB-831367EFDDBB}" type="presOf" srcId="{1953BAFE-E1C9-4B0C-B657-99372AC02DFE}" destId="{C613F0CF-EE16-49DB-9D9F-85F9FB91403D}" srcOrd="0" destOrd="0" presId="urn:microsoft.com/office/officeart/2008/layout/VerticalCurvedList"/>
    <dgm:cxn modelId="{CF940A8F-01E8-437D-A915-56FF08EB5223}" type="presOf" srcId="{5B4202DA-498D-4ED6-9EC7-93D43F0B369C}" destId="{B6E7B60A-6501-43A1-ABF4-992F496C732D}" srcOrd="0" destOrd="0" presId="urn:microsoft.com/office/officeart/2008/layout/VerticalCurvedList"/>
    <dgm:cxn modelId="{1CF9D5AC-B82B-4B10-9A30-B3EA9A65F11D}" type="presOf" srcId="{ABCF2526-8347-43E1-94CC-BE375DF27FCD}" destId="{76A44954-024D-4D2F-AB16-6458AC8EF440}" srcOrd="0" destOrd="0" presId="urn:microsoft.com/office/officeart/2008/layout/VerticalCurvedList"/>
    <dgm:cxn modelId="{CE81CAD6-0B9C-4A80-A76D-FEBEC3A2AF4D}" type="presOf" srcId="{BD8EFF40-3F86-4ED6-9201-4107EC650882}" destId="{2240C55A-1A9D-4319-A831-CA9C819CE8AC}" srcOrd="0" destOrd="0" presId="urn:microsoft.com/office/officeart/2008/layout/VerticalCurvedList"/>
    <dgm:cxn modelId="{D21E27E4-3561-4443-ACDA-B44DA69E7B7D}" srcId="{5B4202DA-498D-4ED6-9EC7-93D43F0B369C}" destId="{1953BAFE-E1C9-4B0C-B657-99372AC02DFE}" srcOrd="1" destOrd="0" parTransId="{A448D254-A6D5-4A26-B32F-27634D701008}" sibTransId="{78FB486D-A098-48B6-B5C5-D85B9EA2E0DD}"/>
    <dgm:cxn modelId="{B88F9393-DB29-4B58-A085-51936E70FF66}" type="presParOf" srcId="{B6E7B60A-6501-43A1-ABF4-992F496C732D}" destId="{FE6E67D8-90D6-4E87-BB09-9999A1C46E1F}" srcOrd="0" destOrd="0" presId="urn:microsoft.com/office/officeart/2008/layout/VerticalCurvedList"/>
    <dgm:cxn modelId="{0375E0BC-A2F0-489D-9D5C-0AA371FBD9AA}" type="presParOf" srcId="{FE6E67D8-90D6-4E87-BB09-9999A1C46E1F}" destId="{C4EC9312-0915-4063-906E-4D6881424210}" srcOrd="0" destOrd="0" presId="urn:microsoft.com/office/officeart/2008/layout/VerticalCurvedList"/>
    <dgm:cxn modelId="{5FB2C2A0-A6DB-454A-90C2-6BB6DC653FCA}" type="presParOf" srcId="{C4EC9312-0915-4063-906E-4D6881424210}" destId="{AFA7F2AB-EF4D-4843-B1A5-ED8D6681BEB5}" srcOrd="0" destOrd="0" presId="urn:microsoft.com/office/officeart/2008/layout/VerticalCurvedList"/>
    <dgm:cxn modelId="{D5E6846D-406B-4539-8642-D225DF5916F9}" type="presParOf" srcId="{C4EC9312-0915-4063-906E-4D6881424210}" destId="{2240C55A-1A9D-4319-A831-CA9C819CE8AC}" srcOrd="1" destOrd="0" presId="urn:microsoft.com/office/officeart/2008/layout/VerticalCurvedList"/>
    <dgm:cxn modelId="{AEC47FDE-C18C-4F1F-B420-FB8DB05E405D}" type="presParOf" srcId="{C4EC9312-0915-4063-906E-4D6881424210}" destId="{B08305B5-DD32-4571-93A6-B09755C3D6A2}" srcOrd="2" destOrd="0" presId="urn:microsoft.com/office/officeart/2008/layout/VerticalCurvedList"/>
    <dgm:cxn modelId="{435F5B9D-0D91-4DDD-94F5-09C406B420FC}" type="presParOf" srcId="{C4EC9312-0915-4063-906E-4D6881424210}" destId="{EC315C61-B272-4FCF-99CD-732E23420721}" srcOrd="3" destOrd="0" presId="urn:microsoft.com/office/officeart/2008/layout/VerticalCurvedList"/>
    <dgm:cxn modelId="{5E7C5D40-2465-4A50-BF14-1B75BD29A35C}" type="presParOf" srcId="{FE6E67D8-90D6-4E87-BB09-9999A1C46E1F}" destId="{BDAEA158-96F5-4F36-8448-52639895CFE3}" srcOrd="1" destOrd="0" presId="urn:microsoft.com/office/officeart/2008/layout/VerticalCurvedList"/>
    <dgm:cxn modelId="{7E90C79E-40A6-49CC-836F-072B49FF54D2}" type="presParOf" srcId="{FE6E67D8-90D6-4E87-BB09-9999A1C46E1F}" destId="{EC85B83B-98CB-4A89-A61A-94A4BB5A2EFB}" srcOrd="2" destOrd="0" presId="urn:microsoft.com/office/officeart/2008/layout/VerticalCurvedList"/>
    <dgm:cxn modelId="{91B58257-AF34-4018-82D2-E720D8FB6C54}" type="presParOf" srcId="{EC85B83B-98CB-4A89-A61A-94A4BB5A2EFB}" destId="{48BF0735-635A-4E9B-9970-D4C9FBFD1CD9}" srcOrd="0" destOrd="0" presId="urn:microsoft.com/office/officeart/2008/layout/VerticalCurvedList"/>
    <dgm:cxn modelId="{2EA3C909-C8C6-4191-A6E6-0136E1B5463D}" type="presParOf" srcId="{FE6E67D8-90D6-4E87-BB09-9999A1C46E1F}" destId="{C613F0CF-EE16-49DB-9D9F-85F9FB91403D}" srcOrd="3" destOrd="0" presId="urn:microsoft.com/office/officeart/2008/layout/VerticalCurvedList"/>
    <dgm:cxn modelId="{8759351C-3D53-41BF-970A-EF3C8F2DBAC3}" type="presParOf" srcId="{FE6E67D8-90D6-4E87-BB09-9999A1C46E1F}" destId="{9FC0E1AB-24A8-4EFE-906A-52A83A8C44BB}" srcOrd="4" destOrd="0" presId="urn:microsoft.com/office/officeart/2008/layout/VerticalCurvedList"/>
    <dgm:cxn modelId="{CB545117-0783-4688-84FB-61E881BF079B}" type="presParOf" srcId="{9FC0E1AB-24A8-4EFE-906A-52A83A8C44BB}" destId="{B8B9E16D-6D6D-4C6C-964D-234FD81C64EA}" srcOrd="0" destOrd="0" presId="urn:microsoft.com/office/officeart/2008/layout/VerticalCurvedList"/>
    <dgm:cxn modelId="{AABA9862-B0E9-414D-AE99-E24C8F89B0E3}" type="presParOf" srcId="{FE6E67D8-90D6-4E87-BB09-9999A1C46E1F}" destId="{76A44954-024D-4D2F-AB16-6458AC8EF440}" srcOrd="5" destOrd="0" presId="urn:microsoft.com/office/officeart/2008/layout/VerticalCurvedList"/>
    <dgm:cxn modelId="{348E3AF6-4CA0-4D0C-B5A3-035186A68B77}" type="presParOf" srcId="{FE6E67D8-90D6-4E87-BB09-9999A1C46E1F}" destId="{64CA95F2-756E-4628-B886-939789BEBA88}" srcOrd="6" destOrd="0" presId="urn:microsoft.com/office/officeart/2008/layout/VerticalCurvedList"/>
    <dgm:cxn modelId="{8A2974D5-55F3-4228-B95C-7506ADA6DD1A}" type="presParOf" srcId="{64CA95F2-756E-4628-B886-939789BEBA88}" destId="{718C9AEA-22DD-4AFC-9781-34961C8B38C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4202DA-498D-4ED6-9EC7-93D43F0B369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BCF2526-8347-43E1-94CC-BE375DF27FCD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PT" sz="2000" b="1" dirty="0"/>
            <a:t>Instrumentos de avaliação</a:t>
          </a:r>
          <a:r>
            <a:rPr lang="pt-PT" sz="2000" dirty="0"/>
            <a:t>:  foi notório que as escalas que se adequam a esta população, não estão validadas para a população portuguesa ou para os indivíduos com doença de parkinson, o que enviesa de certa forma, a recolha de dados objetivos da avaliação. </a:t>
          </a:r>
          <a:endParaRPr lang="pt-PT" sz="2000" b="1" dirty="0"/>
        </a:p>
      </dgm:t>
    </dgm:pt>
    <dgm:pt modelId="{2E7060E9-CFDC-4C67-8086-B10098052AC7}" type="parTrans" cxnId="{16895922-A4F7-4CA2-B4F4-D3B25E64C3B8}">
      <dgm:prSet/>
      <dgm:spPr/>
      <dgm:t>
        <a:bodyPr/>
        <a:lstStyle/>
        <a:p>
          <a:endParaRPr lang="pt-PT"/>
        </a:p>
      </dgm:t>
    </dgm:pt>
    <dgm:pt modelId="{397996E9-2838-4E0E-893A-73E5F27C01B0}" type="sibTrans" cxnId="{16895922-A4F7-4CA2-B4F4-D3B25E64C3B8}">
      <dgm:prSet/>
      <dgm:spPr/>
      <dgm:t>
        <a:bodyPr/>
        <a:lstStyle/>
        <a:p>
          <a:endParaRPr lang="pt-PT"/>
        </a:p>
      </dgm:t>
    </dgm:pt>
    <dgm:pt modelId="{48CFFB28-8B3E-4C48-A09E-4F332177502B}">
      <dgm:prSet phldrT="[Tex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PT" sz="2000" dirty="0"/>
            <a:t>É expectável que os </a:t>
          </a:r>
          <a:r>
            <a:rPr lang="pt-PT" sz="2000" b="1" dirty="0"/>
            <a:t>resultados</a:t>
          </a:r>
          <a:r>
            <a:rPr lang="pt-PT" sz="2000" dirty="0"/>
            <a:t> sejam positivos.</a:t>
          </a:r>
        </a:p>
      </dgm:t>
    </dgm:pt>
    <dgm:pt modelId="{94D8B7CE-5614-45F5-86BD-3C16590065F0}" type="parTrans" cxnId="{4C1ECF12-DAD3-43FF-9DB8-2D668CAF447A}">
      <dgm:prSet/>
      <dgm:spPr/>
      <dgm:t>
        <a:bodyPr/>
        <a:lstStyle/>
        <a:p>
          <a:endParaRPr lang="pt-PT"/>
        </a:p>
      </dgm:t>
    </dgm:pt>
    <dgm:pt modelId="{17B8D0B2-521B-467C-A7AC-BEAD651A3AB8}" type="sibTrans" cxnId="{4C1ECF12-DAD3-43FF-9DB8-2D668CAF447A}">
      <dgm:prSet/>
      <dgm:spPr/>
      <dgm:t>
        <a:bodyPr/>
        <a:lstStyle/>
        <a:p>
          <a:endParaRPr lang="pt-PT"/>
        </a:p>
      </dgm:t>
    </dgm:pt>
    <dgm:pt modelId="{89164832-A206-4F9C-9831-F699D4ED8091}">
      <dgm:prSet phldrT="[Texto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PT" sz="2000" dirty="0"/>
            <a:t>Leque variado sobre o </a:t>
          </a:r>
          <a:r>
            <a:rPr lang="pt-PT" sz="2000" b="1" dirty="0"/>
            <a:t>estado da arte </a:t>
          </a:r>
          <a:r>
            <a:rPr lang="pt-PT" sz="2000" dirty="0"/>
            <a:t>acerca do tema em questão, o que dificultou a escolha da literatura mais adequada e mais científica.</a:t>
          </a:r>
        </a:p>
      </dgm:t>
    </dgm:pt>
    <dgm:pt modelId="{BD8EFF40-3F86-4ED6-9201-4107EC650882}" type="sibTrans" cxnId="{01291E33-C1A6-469C-BF24-1DD7530C000B}">
      <dgm:prSet/>
      <dgm:spPr/>
      <dgm:t>
        <a:bodyPr/>
        <a:lstStyle/>
        <a:p>
          <a:endParaRPr lang="pt-PT"/>
        </a:p>
      </dgm:t>
    </dgm:pt>
    <dgm:pt modelId="{4871ED13-A736-4B77-888E-BE3E91774BB3}" type="parTrans" cxnId="{01291E33-C1A6-469C-BF24-1DD7530C000B}">
      <dgm:prSet/>
      <dgm:spPr/>
      <dgm:t>
        <a:bodyPr/>
        <a:lstStyle/>
        <a:p>
          <a:endParaRPr lang="pt-PT"/>
        </a:p>
      </dgm:t>
    </dgm:pt>
    <dgm:pt modelId="{B6E7B60A-6501-43A1-ABF4-992F496C732D}" type="pres">
      <dgm:prSet presAssocID="{5B4202DA-498D-4ED6-9EC7-93D43F0B369C}" presName="Name0" presStyleCnt="0">
        <dgm:presLayoutVars>
          <dgm:chMax val="7"/>
          <dgm:chPref val="7"/>
          <dgm:dir/>
        </dgm:presLayoutVars>
      </dgm:prSet>
      <dgm:spPr/>
    </dgm:pt>
    <dgm:pt modelId="{FE6E67D8-90D6-4E87-BB09-9999A1C46E1F}" type="pres">
      <dgm:prSet presAssocID="{5B4202DA-498D-4ED6-9EC7-93D43F0B369C}" presName="Name1" presStyleCnt="0"/>
      <dgm:spPr/>
    </dgm:pt>
    <dgm:pt modelId="{C4EC9312-0915-4063-906E-4D6881424210}" type="pres">
      <dgm:prSet presAssocID="{5B4202DA-498D-4ED6-9EC7-93D43F0B369C}" presName="cycle" presStyleCnt="0"/>
      <dgm:spPr/>
    </dgm:pt>
    <dgm:pt modelId="{AFA7F2AB-EF4D-4843-B1A5-ED8D6681BEB5}" type="pres">
      <dgm:prSet presAssocID="{5B4202DA-498D-4ED6-9EC7-93D43F0B369C}" presName="srcNode" presStyleLbl="node1" presStyleIdx="0" presStyleCnt="3"/>
      <dgm:spPr/>
    </dgm:pt>
    <dgm:pt modelId="{2240C55A-1A9D-4319-A831-CA9C819CE8AC}" type="pres">
      <dgm:prSet presAssocID="{5B4202DA-498D-4ED6-9EC7-93D43F0B369C}" presName="conn" presStyleLbl="parChTrans1D2" presStyleIdx="0" presStyleCnt="1"/>
      <dgm:spPr/>
    </dgm:pt>
    <dgm:pt modelId="{B08305B5-DD32-4571-93A6-B09755C3D6A2}" type="pres">
      <dgm:prSet presAssocID="{5B4202DA-498D-4ED6-9EC7-93D43F0B369C}" presName="extraNode" presStyleLbl="node1" presStyleIdx="0" presStyleCnt="3"/>
      <dgm:spPr/>
    </dgm:pt>
    <dgm:pt modelId="{EC315C61-B272-4FCF-99CD-732E23420721}" type="pres">
      <dgm:prSet presAssocID="{5B4202DA-498D-4ED6-9EC7-93D43F0B369C}" presName="dstNode" presStyleLbl="node1" presStyleIdx="0" presStyleCnt="3"/>
      <dgm:spPr/>
    </dgm:pt>
    <dgm:pt modelId="{D9EC67B8-6B98-4A41-84BB-736C945F788A}" type="pres">
      <dgm:prSet presAssocID="{48CFFB28-8B3E-4C48-A09E-4F332177502B}" presName="text_1" presStyleLbl="node1" presStyleIdx="0" presStyleCnt="3">
        <dgm:presLayoutVars>
          <dgm:bulletEnabled val="1"/>
        </dgm:presLayoutVars>
      </dgm:prSet>
      <dgm:spPr/>
    </dgm:pt>
    <dgm:pt modelId="{82D65A8F-AFF0-4D47-B509-BE7B1F31EDD1}" type="pres">
      <dgm:prSet presAssocID="{48CFFB28-8B3E-4C48-A09E-4F332177502B}" presName="accent_1" presStyleCnt="0"/>
      <dgm:spPr/>
    </dgm:pt>
    <dgm:pt modelId="{BCF712CF-D4A9-47D0-B346-5B58E12FF3BF}" type="pres">
      <dgm:prSet presAssocID="{48CFFB28-8B3E-4C48-A09E-4F332177502B}" presName="accentRepeatNode" presStyleLbl="solidFgAcc1" presStyleIdx="0" presStyleCnt="3"/>
      <dgm:spPr/>
    </dgm:pt>
    <dgm:pt modelId="{5FF65B24-34B1-46CC-A6FD-85AA8E443F3B}" type="pres">
      <dgm:prSet presAssocID="{89164832-A206-4F9C-9831-F699D4ED8091}" presName="text_2" presStyleLbl="node1" presStyleIdx="1" presStyleCnt="3">
        <dgm:presLayoutVars>
          <dgm:bulletEnabled val="1"/>
        </dgm:presLayoutVars>
      </dgm:prSet>
      <dgm:spPr/>
    </dgm:pt>
    <dgm:pt modelId="{ED383834-8AA4-465F-A60C-73EB1CE3C045}" type="pres">
      <dgm:prSet presAssocID="{89164832-A206-4F9C-9831-F699D4ED8091}" presName="accent_2" presStyleCnt="0"/>
      <dgm:spPr/>
    </dgm:pt>
    <dgm:pt modelId="{48BF0735-635A-4E9B-9970-D4C9FBFD1CD9}" type="pres">
      <dgm:prSet presAssocID="{89164832-A206-4F9C-9831-F699D4ED8091}" presName="accentRepeatNode" presStyleLbl="solidFgAcc1" presStyleIdx="1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98B44F3F-C597-4D35-8FC8-6786FC40D03C}" type="pres">
      <dgm:prSet presAssocID="{ABCF2526-8347-43E1-94CC-BE375DF27FCD}" presName="text_3" presStyleLbl="node1" presStyleIdx="2" presStyleCnt="3">
        <dgm:presLayoutVars>
          <dgm:bulletEnabled val="1"/>
        </dgm:presLayoutVars>
      </dgm:prSet>
      <dgm:spPr/>
    </dgm:pt>
    <dgm:pt modelId="{D7B815C6-4785-4A29-985A-DC98F9DB24B7}" type="pres">
      <dgm:prSet presAssocID="{ABCF2526-8347-43E1-94CC-BE375DF27FCD}" presName="accent_3" presStyleCnt="0"/>
      <dgm:spPr/>
    </dgm:pt>
    <dgm:pt modelId="{718C9AEA-22DD-4AFC-9781-34961C8B38CC}" type="pres">
      <dgm:prSet presAssocID="{ABCF2526-8347-43E1-94CC-BE375DF27FCD}" presName="accentRepeatNode" presStyleLbl="solidFgAcc1" presStyleIdx="2" presStyleCnt="3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</dgm:pt>
  </dgm:ptLst>
  <dgm:cxnLst>
    <dgm:cxn modelId="{4C1ECF12-DAD3-43FF-9DB8-2D668CAF447A}" srcId="{5B4202DA-498D-4ED6-9EC7-93D43F0B369C}" destId="{48CFFB28-8B3E-4C48-A09E-4F332177502B}" srcOrd="0" destOrd="0" parTransId="{94D8B7CE-5614-45F5-86BD-3C16590065F0}" sibTransId="{17B8D0B2-521B-467C-A7AC-BEAD651A3AB8}"/>
    <dgm:cxn modelId="{16895922-A4F7-4CA2-B4F4-D3B25E64C3B8}" srcId="{5B4202DA-498D-4ED6-9EC7-93D43F0B369C}" destId="{ABCF2526-8347-43E1-94CC-BE375DF27FCD}" srcOrd="2" destOrd="0" parTransId="{2E7060E9-CFDC-4C67-8086-B10098052AC7}" sibTransId="{397996E9-2838-4E0E-893A-73E5F27C01B0}"/>
    <dgm:cxn modelId="{01291E33-C1A6-469C-BF24-1DD7530C000B}" srcId="{5B4202DA-498D-4ED6-9EC7-93D43F0B369C}" destId="{89164832-A206-4F9C-9831-F699D4ED8091}" srcOrd="1" destOrd="0" parTransId="{4871ED13-A736-4B77-888E-BE3E91774BB3}" sibTransId="{BD8EFF40-3F86-4ED6-9201-4107EC650882}"/>
    <dgm:cxn modelId="{1A4A4680-43FD-489A-96A8-F547C54E6AD6}" type="presOf" srcId="{ABCF2526-8347-43E1-94CC-BE375DF27FCD}" destId="{98B44F3F-C597-4D35-8FC8-6786FC40D03C}" srcOrd="0" destOrd="0" presId="urn:microsoft.com/office/officeart/2008/layout/VerticalCurvedList"/>
    <dgm:cxn modelId="{CF940A8F-01E8-437D-A915-56FF08EB5223}" type="presOf" srcId="{5B4202DA-498D-4ED6-9EC7-93D43F0B369C}" destId="{B6E7B60A-6501-43A1-ABF4-992F496C732D}" srcOrd="0" destOrd="0" presId="urn:microsoft.com/office/officeart/2008/layout/VerticalCurvedList"/>
    <dgm:cxn modelId="{9742ABED-A908-4FC9-9C7F-CBE599885238}" type="presOf" srcId="{17B8D0B2-521B-467C-A7AC-BEAD651A3AB8}" destId="{2240C55A-1A9D-4319-A831-CA9C819CE8AC}" srcOrd="0" destOrd="0" presId="urn:microsoft.com/office/officeart/2008/layout/VerticalCurvedList"/>
    <dgm:cxn modelId="{6A820BF1-E923-42C7-827B-19074B827BE3}" type="presOf" srcId="{48CFFB28-8B3E-4C48-A09E-4F332177502B}" destId="{D9EC67B8-6B98-4A41-84BB-736C945F788A}" srcOrd="0" destOrd="0" presId="urn:microsoft.com/office/officeart/2008/layout/VerticalCurvedList"/>
    <dgm:cxn modelId="{193295FF-2B0E-4358-A728-A89864117F6A}" type="presOf" srcId="{89164832-A206-4F9C-9831-F699D4ED8091}" destId="{5FF65B24-34B1-46CC-A6FD-85AA8E443F3B}" srcOrd="0" destOrd="0" presId="urn:microsoft.com/office/officeart/2008/layout/VerticalCurvedList"/>
    <dgm:cxn modelId="{B88F9393-DB29-4B58-A085-51936E70FF66}" type="presParOf" srcId="{B6E7B60A-6501-43A1-ABF4-992F496C732D}" destId="{FE6E67D8-90D6-4E87-BB09-9999A1C46E1F}" srcOrd="0" destOrd="0" presId="urn:microsoft.com/office/officeart/2008/layout/VerticalCurvedList"/>
    <dgm:cxn modelId="{0375E0BC-A2F0-489D-9D5C-0AA371FBD9AA}" type="presParOf" srcId="{FE6E67D8-90D6-4E87-BB09-9999A1C46E1F}" destId="{C4EC9312-0915-4063-906E-4D6881424210}" srcOrd="0" destOrd="0" presId="urn:microsoft.com/office/officeart/2008/layout/VerticalCurvedList"/>
    <dgm:cxn modelId="{5FB2C2A0-A6DB-454A-90C2-6BB6DC653FCA}" type="presParOf" srcId="{C4EC9312-0915-4063-906E-4D6881424210}" destId="{AFA7F2AB-EF4D-4843-B1A5-ED8D6681BEB5}" srcOrd="0" destOrd="0" presId="urn:microsoft.com/office/officeart/2008/layout/VerticalCurvedList"/>
    <dgm:cxn modelId="{D5E6846D-406B-4539-8642-D225DF5916F9}" type="presParOf" srcId="{C4EC9312-0915-4063-906E-4D6881424210}" destId="{2240C55A-1A9D-4319-A831-CA9C819CE8AC}" srcOrd="1" destOrd="0" presId="urn:microsoft.com/office/officeart/2008/layout/VerticalCurvedList"/>
    <dgm:cxn modelId="{AEC47FDE-C18C-4F1F-B420-FB8DB05E405D}" type="presParOf" srcId="{C4EC9312-0915-4063-906E-4D6881424210}" destId="{B08305B5-DD32-4571-93A6-B09755C3D6A2}" srcOrd="2" destOrd="0" presId="urn:microsoft.com/office/officeart/2008/layout/VerticalCurvedList"/>
    <dgm:cxn modelId="{435F5B9D-0D91-4DDD-94F5-09C406B420FC}" type="presParOf" srcId="{C4EC9312-0915-4063-906E-4D6881424210}" destId="{EC315C61-B272-4FCF-99CD-732E23420721}" srcOrd="3" destOrd="0" presId="urn:microsoft.com/office/officeart/2008/layout/VerticalCurvedList"/>
    <dgm:cxn modelId="{893B76E6-694F-49A7-84E6-196A213791A8}" type="presParOf" srcId="{FE6E67D8-90D6-4E87-BB09-9999A1C46E1F}" destId="{D9EC67B8-6B98-4A41-84BB-736C945F788A}" srcOrd="1" destOrd="0" presId="urn:microsoft.com/office/officeart/2008/layout/VerticalCurvedList"/>
    <dgm:cxn modelId="{792CDCA1-77CE-4F0B-BFB8-FBF758DB4254}" type="presParOf" srcId="{FE6E67D8-90D6-4E87-BB09-9999A1C46E1F}" destId="{82D65A8F-AFF0-4D47-B509-BE7B1F31EDD1}" srcOrd="2" destOrd="0" presId="urn:microsoft.com/office/officeart/2008/layout/VerticalCurvedList"/>
    <dgm:cxn modelId="{A80729A5-9B64-4348-964B-DFB814435E6F}" type="presParOf" srcId="{82D65A8F-AFF0-4D47-B509-BE7B1F31EDD1}" destId="{BCF712CF-D4A9-47D0-B346-5B58E12FF3BF}" srcOrd="0" destOrd="0" presId="urn:microsoft.com/office/officeart/2008/layout/VerticalCurvedList"/>
    <dgm:cxn modelId="{5924D8B4-8EF3-4B8A-89DF-C29A68DECAAB}" type="presParOf" srcId="{FE6E67D8-90D6-4E87-BB09-9999A1C46E1F}" destId="{5FF65B24-34B1-46CC-A6FD-85AA8E443F3B}" srcOrd="3" destOrd="0" presId="urn:microsoft.com/office/officeart/2008/layout/VerticalCurvedList"/>
    <dgm:cxn modelId="{98540847-6222-4570-8322-CEC4360F1374}" type="presParOf" srcId="{FE6E67D8-90D6-4E87-BB09-9999A1C46E1F}" destId="{ED383834-8AA4-465F-A60C-73EB1CE3C045}" srcOrd="4" destOrd="0" presId="urn:microsoft.com/office/officeart/2008/layout/VerticalCurvedList"/>
    <dgm:cxn modelId="{6E0BB2BF-A620-45BE-8BD5-4A719596051D}" type="presParOf" srcId="{ED383834-8AA4-465F-A60C-73EB1CE3C045}" destId="{48BF0735-635A-4E9B-9970-D4C9FBFD1CD9}" srcOrd="0" destOrd="0" presId="urn:microsoft.com/office/officeart/2008/layout/VerticalCurvedList"/>
    <dgm:cxn modelId="{ADBE3F95-90E6-43DA-8B67-DC2384A303D8}" type="presParOf" srcId="{FE6E67D8-90D6-4E87-BB09-9999A1C46E1F}" destId="{98B44F3F-C597-4D35-8FC8-6786FC40D03C}" srcOrd="5" destOrd="0" presId="urn:microsoft.com/office/officeart/2008/layout/VerticalCurvedList"/>
    <dgm:cxn modelId="{0D0589A1-8BD5-4FF9-9C56-8C20CF24E819}" type="presParOf" srcId="{FE6E67D8-90D6-4E87-BB09-9999A1C46E1F}" destId="{D7B815C6-4785-4A29-985A-DC98F9DB24B7}" srcOrd="6" destOrd="0" presId="urn:microsoft.com/office/officeart/2008/layout/VerticalCurvedList"/>
    <dgm:cxn modelId="{C917213B-E412-4F03-A89D-54FA8DC35B8F}" type="presParOf" srcId="{D7B815C6-4785-4A29-985A-DC98F9DB24B7}" destId="{718C9AEA-22DD-4AFC-9781-34961C8B38C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EA1A1-3EF0-4A82-A853-D63A1786C9D7}">
      <dsp:nvSpPr>
        <dsp:cNvPr id="0" name=""/>
        <dsp:cNvSpPr/>
      </dsp:nvSpPr>
      <dsp:spPr>
        <a:xfrm>
          <a:off x="5058" y="1593220"/>
          <a:ext cx="2944353" cy="1177741"/>
        </a:xfrm>
        <a:prstGeom prst="chevron">
          <a:avLst/>
        </a:prstGeom>
        <a:solidFill>
          <a:schemeClr val="accent1"/>
        </a:solidFill>
        <a:ln w="22225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500" kern="1200" dirty="0"/>
            <a:t>Revisão de literatura</a:t>
          </a:r>
        </a:p>
      </dsp:txBody>
      <dsp:txXfrm>
        <a:off x="593929" y="1593220"/>
        <a:ext cx="1766612" cy="1177741"/>
      </dsp:txXfrm>
    </dsp:sp>
    <dsp:sp modelId="{666E4AAD-FA8A-4AB4-83BC-C8812E35C08B}">
      <dsp:nvSpPr>
        <dsp:cNvPr id="0" name=""/>
        <dsp:cNvSpPr/>
      </dsp:nvSpPr>
      <dsp:spPr>
        <a:xfrm>
          <a:off x="2654976" y="1593220"/>
          <a:ext cx="2944353" cy="1177741"/>
        </a:xfrm>
        <a:prstGeom prst="chevron">
          <a:avLst/>
        </a:prstGeom>
        <a:solidFill>
          <a:schemeClr val="accent2"/>
        </a:solidFill>
        <a:ln w="22225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500" kern="1200" dirty="0"/>
            <a:t>Metodologia</a:t>
          </a:r>
        </a:p>
      </dsp:txBody>
      <dsp:txXfrm>
        <a:off x="3243847" y="1593220"/>
        <a:ext cx="1766612" cy="1177741"/>
      </dsp:txXfrm>
    </dsp:sp>
    <dsp:sp modelId="{93860D67-6672-4413-8CE2-0EE3A135607C}">
      <dsp:nvSpPr>
        <dsp:cNvPr id="0" name=""/>
        <dsp:cNvSpPr/>
      </dsp:nvSpPr>
      <dsp:spPr>
        <a:xfrm>
          <a:off x="5304894" y="1593220"/>
          <a:ext cx="2944353" cy="1177741"/>
        </a:xfrm>
        <a:prstGeom prst="chevron">
          <a:avLst/>
        </a:prstGeom>
        <a:solidFill>
          <a:schemeClr val="accent4"/>
        </a:solidFill>
        <a:ln w="22225" cap="rnd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500" kern="1200" dirty="0"/>
            <a:t>Reflexões finais e Conclusões </a:t>
          </a:r>
        </a:p>
      </dsp:txBody>
      <dsp:txXfrm>
        <a:off x="5893765" y="1593220"/>
        <a:ext cx="1766612" cy="1177741"/>
      </dsp:txXfrm>
    </dsp:sp>
    <dsp:sp modelId="{043D1250-2796-4E88-BFE5-8D2D3B6A96F0}">
      <dsp:nvSpPr>
        <dsp:cNvPr id="0" name=""/>
        <dsp:cNvSpPr/>
      </dsp:nvSpPr>
      <dsp:spPr>
        <a:xfrm>
          <a:off x="7954813" y="1593220"/>
          <a:ext cx="2944353" cy="1177741"/>
        </a:xfrm>
        <a:prstGeom prst="chevron">
          <a:avLst/>
        </a:prstGeom>
        <a:solidFill>
          <a:schemeClr val="accent1"/>
        </a:solidFill>
        <a:ln w="22225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500" kern="1200" dirty="0"/>
            <a:t>Bibliografia</a:t>
          </a:r>
        </a:p>
      </dsp:txBody>
      <dsp:txXfrm>
        <a:off x="8543684" y="1593220"/>
        <a:ext cx="1766612" cy="11777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0C55A-1A9D-4319-A831-CA9C819CE8AC}">
      <dsp:nvSpPr>
        <dsp:cNvPr id="0" name=""/>
        <dsp:cNvSpPr/>
      </dsp:nvSpPr>
      <dsp:spPr>
        <a:xfrm>
          <a:off x="-5884580" y="-900559"/>
          <a:ext cx="7005533" cy="7005533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F24ED-B373-430F-926E-29619A001EDD}">
      <dsp:nvSpPr>
        <dsp:cNvPr id="0" name=""/>
        <dsp:cNvSpPr/>
      </dsp:nvSpPr>
      <dsp:spPr>
        <a:xfrm>
          <a:off x="586721" y="400115"/>
          <a:ext cx="10631535" cy="800647"/>
        </a:xfrm>
        <a:prstGeom prst="rect">
          <a:avLst/>
        </a:prstGeom>
        <a:solidFill>
          <a:schemeClr val="lt1"/>
        </a:solidFill>
        <a:ln w="22225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35514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Número de indivíduos: </a:t>
          </a:r>
          <a:r>
            <a:rPr lang="pt-PT" sz="2000" b="1" kern="1200" dirty="0"/>
            <a:t>a amostra </a:t>
          </a:r>
          <a:r>
            <a:rPr lang="pt-PT" sz="2000" kern="1200" dirty="0"/>
            <a:t>é muito pequena para que se possa aferir que o estudo tem viabilidade, pelo que na realidade se tornaria difícil a implementação do estudo.</a:t>
          </a:r>
        </a:p>
      </dsp:txBody>
      <dsp:txXfrm>
        <a:off x="586721" y="400115"/>
        <a:ext cx="10631535" cy="800647"/>
      </dsp:txXfrm>
    </dsp:sp>
    <dsp:sp modelId="{24EBDB27-B3E2-4004-9AFA-419F4D9C61E4}">
      <dsp:nvSpPr>
        <dsp:cNvPr id="0" name=""/>
        <dsp:cNvSpPr/>
      </dsp:nvSpPr>
      <dsp:spPr>
        <a:xfrm>
          <a:off x="86317" y="300034"/>
          <a:ext cx="1000809" cy="10008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DEFE5-750C-41DA-A4CE-E2021AFDAD51}">
      <dsp:nvSpPr>
        <dsp:cNvPr id="0" name=""/>
        <dsp:cNvSpPr/>
      </dsp:nvSpPr>
      <dsp:spPr>
        <a:xfrm>
          <a:off x="1045751" y="1601294"/>
          <a:ext cx="10172505" cy="800647"/>
        </a:xfrm>
        <a:prstGeom prst="rect">
          <a:avLst/>
        </a:prstGeom>
        <a:solidFill>
          <a:schemeClr val="lt1"/>
        </a:solidFill>
        <a:ln w="22225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35514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A toma de </a:t>
          </a:r>
          <a:r>
            <a:rPr lang="pt-PT" sz="2000" b="1" kern="1200" dirty="0"/>
            <a:t>medicação</a:t>
          </a:r>
          <a:r>
            <a:rPr lang="pt-PT" sz="2000" kern="1200" dirty="0"/>
            <a:t> pode interferir com a função e disposição do individuo, podendo enviesar os resultados.</a:t>
          </a:r>
        </a:p>
      </dsp:txBody>
      <dsp:txXfrm>
        <a:off x="1045751" y="1601294"/>
        <a:ext cx="10172505" cy="800647"/>
      </dsp:txXfrm>
    </dsp:sp>
    <dsp:sp modelId="{6518E6BB-0E72-49F5-9857-96ED4332EECB}">
      <dsp:nvSpPr>
        <dsp:cNvPr id="0" name=""/>
        <dsp:cNvSpPr/>
      </dsp:nvSpPr>
      <dsp:spPr>
        <a:xfrm>
          <a:off x="545346" y="1501213"/>
          <a:ext cx="1000809" cy="1000809"/>
        </a:xfrm>
        <a:prstGeom prst="ellipse">
          <a:avLst/>
        </a:prstGeom>
        <a:solidFill>
          <a:schemeClr val="lt1"/>
        </a:solidFill>
        <a:ln w="22225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AEAA26B6-B8C5-4496-85DA-176219B98B38}">
      <dsp:nvSpPr>
        <dsp:cNvPr id="0" name=""/>
        <dsp:cNvSpPr/>
      </dsp:nvSpPr>
      <dsp:spPr>
        <a:xfrm>
          <a:off x="1045751" y="2802473"/>
          <a:ext cx="10172505" cy="800647"/>
        </a:xfrm>
        <a:prstGeom prst="rect">
          <a:avLst/>
        </a:prstGeom>
        <a:solidFill>
          <a:schemeClr val="lt1"/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35514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As </a:t>
          </a:r>
          <a:r>
            <a:rPr lang="pt-PT" sz="2000" b="1" kern="1200" dirty="0"/>
            <a:t>variáveis em estudo </a:t>
          </a:r>
          <a:r>
            <a:rPr lang="pt-PT" sz="2000" kern="1200" dirty="0"/>
            <a:t>também são limitadas, porque neste estudo seria fundamental falar sobre a marcha, mas sendo a marcha uma variável muito complexa, se se fosse acrescentar esta variável, iria-se perder o fio das outras em estudo.</a:t>
          </a:r>
        </a:p>
      </dsp:txBody>
      <dsp:txXfrm>
        <a:off x="1045751" y="2802473"/>
        <a:ext cx="10172505" cy="800647"/>
      </dsp:txXfrm>
    </dsp:sp>
    <dsp:sp modelId="{092A5301-015D-4913-8B2F-87925550A200}">
      <dsp:nvSpPr>
        <dsp:cNvPr id="0" name=""/>
        <dsp:cNvSpPr/>
      </dsp:nvSpPr>
      <dsp:spPr>
        <a:xfrm>
          <a:off x="545346" y="2702392"/>
          <a:ext cx="1000809" cy="1000809"/>
        </a:xfrm>
        <a:prstGeom prst="ellipse">
          <a:avLst/>
        </a:prstGeom>
        <a:solidFill>
          <a:schemeClr val="lt1"/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818A4F8F-C899-4421-9EE3-1E0222209A41}">
      <dsp:nvSpPr>
        <dsp:cNvPr id="0" name=""/>
        <dsp:cNvSpPr/>
      </dsp:nvSpPr>
      <dsp:spPr>
        <a:xfrm>
          <a:off x="586721" y="4003652"/>
          <a:ext cx="10631535" cy="800647"/>
        </a:xfrm>
        <a:prstGeom prst="rect">
          <a:avLst/>
        </a:prstGeom>
        <a:solidFill>
          <a:schemeClr val="lt1"/>
        </a:solidFill>
        <a:ln w="22225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514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Este </a:t>
          </a:r>
          <a:r>
            <a:rPr lang="pt-PT" sz="2000" b="1" kern="1200" dirty="0"/>
            <a:t>projeto contribuiu </a:t>
          </a:r>
          <a:r>
            <a:rPr lang="pt-PT" sz="2000" kern="1200" dirty="0"/>
            <a:t>significativamente para o meu crescimento não só profissional no que diz respeito a esta área, como também a nível pessoal, no sentido que me fez ter um sentido de autocrítica mais apurado.</a:t>
          </a:r>
        </a:p>
      </dsp:txBody>
      <dsp:txXfrm>
        <a:off x="586721" y="4003652"/>
        <a:ext cx="10631535" cy="800647"/>
      </dsp:txXfrm>
    </dsp:sp>
    <dsp:sp modelId="{7D7A48E5-8F4E-4B78-B858-FDD017910B15}">
      <dsp:nvSpPr>
        <dsp:cNvPr id="0" name=""/>
        <dsp:cNvSpPr/>
      </dsp:nvSpPr>
      <dsp:spPr>
        <a:xfrm>
          <a:off x="86317" y="3903571"/>
          <a:ext cx="1000809" cy="1000809"/>
        </a:xfrm>
        <a:prstGeom prst="ellipse">
          <a:avLst/>
        </a:prstGeom>
        <a:solidFill>
          <a:schemeClr val="lt1"/>
        </a:solidFill>
        <a:ln w="22225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88005-72DF-4598-8F2D-A7584D7331B0}">
      <dsp:nvSpPr>
        <dsp:cNvPr id="0" name=""/>
        <dsp:cNvSpPr/>
      </dsp:nvSpPr>
      <dsp:spPr>
        <a:xfrm>
          <a:off x="1506706" y="0"/>
          <a:ext cx="9753252" cy="4158152"/>
        </a:xfrm>
        <a:prstGeom prst="rightArrow">
          <a:avLst>
            <a:gd name="adj1" fmla="val 75000"/>
            <a:gd name="adj2" fmla="val 50000"/>
          </a:avLst>
        </a:prstGeom>
        <a:noFill/>
        <a:ln w="28575" cap="rnd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000" kern="1200" dirty="0"/>
            <a:t>A Realidade Virtual (RV) intervenção promissora na reabilitação em fisioterapia.</a:t>
          </a:r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000" kern="1200" dirty="0"/>
            <a:t>Simulação computacional que permite aos usuários interagir com imagens e objetos em ambiente virtual, em modalidades múltiplas e em tempo real. (Bisson et al, 2007, citado por Dockx K, 2013)</a:t>
          </a:r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000" kern="1200" dirty="0"/>
            <a:t>Estimula simultaneamente os processos motores e cognitivos. (</a:t>
          </a:r>
          <a:r>
            <a:rPr lang="pt-PT" sz="2000" kern="1200" dirty="0" err="1"/>
            <a:t>Keshner</a:t>
          </a:r>
          <a:r>
            <a:rPr lang="pt-PT" sz="2000" kern="1200" dirty="0"/>
            <a:t> 2004)</a:t>
          </a:r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000" kern="1200" dirty="0"/>
            <a:t>Fornece um feedback visual imediato. (</a:t>
          </a:r>
          <a:r>
            <a:rPr lang="pt-PT" sz="2000" kern="1200" dirty="0" err="1"/>
            <a:t>Liao</a:t>
          </a:r>
          <a:r>
            <a:rPr lang="pt-PT" sz="2000" kern="1200" dirty="0"/>
            <a:t> </a:t>
          </a:r>
          <a:r>
            <a:rPr lang="pt-PT" sz="2000" kern="1200" dirty="0" err="1"/>
            <a:t>et</a:t>
          </a:r>
          <a:r>
            <a:rPr lang="pt-PT" sz="2000" kern="1200" dirty="0"/>
            <a:t> al, 2014)</a:t>
          </a:r>
        </a:p>
      </dsp:txBody>
      <dsp:txXfrm>
        <a:off x="1506706" y="519769"/>
        <a:ext cx="8193945" cy="3118614"/>
      </dsp:txXfrm>
    </dsp:sp>
    <dsp:sp modelId="{888468FB-A14B-499E-83A3-A52B83C30960}">
      <dsp:nvSpPr>
        <dsp:cNvPr id="0" name=""/>
        <dsp:cNvSpPr/>
      </dsp:nvSpPr>
      <dsp:spPr>
        <a:xfrm>
          <a:off x="4673" y="487917"/>
          <a:ext cx="1502397" cy="3088342"/>
        </a:xfrm>
        <a:prstGeom prst="roundRect">
          <a:avLst/>
        </a:prstGeom>
        <a:solidFill>
          <a:schemeClr val="accent2"/>
        </a:solidFill>
        <a:ln w="22225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500" kern="1200" dirty="0"/>
            <a:t>Utilidade  </a:t>
          </a:r>
        </a:p>
      </dsp:txBody>
      <dsp:txXfrm>
        <a:off x="78014" y="561258"/>
        <a:ext cx="1355715" cy="2941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88005-72DF-4598-8F2D-A7584D7331B0}">
      <dsp:nvSpPr>
        <dsp:cNvPr id="0" name=""/>
        <dsp:cNvSpPr/>
      </dsp:nvSpPr>
      <dsp:spPr>
        <a:xfrm>
          <a:off x="1679490" y="176988"/>
          <a:ext cx="9567525" cy="3448218"/>
        </a:xfrm>
        <a:prstGeom prst="rightArrow">
          <a:avLst>
            <a:gd name="adj1" fmla="val 75000"/>
            <a:gd name="adj2" fmla="val 50000"/>
          </a:avLst>
        </a:prstGeom>
        <a:solidFill>
          <a:schemeClr val="lt1"/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000" kern="1200" dirty="0"/>
            <a:t>Esta ferramenta oferece um ambiente seguro, económico, motivador, controlado e motivacional para a prática, tornando-se assim uma tecnologia indicada para a intervenção em doentes com DP (Pompeu </a:t>
          </a:r>
          <a:r>
            <a:rPr lang="pt-PT" sz="2000" kern="1200" dirty="0" err="1"/>
            <a:t>et</a:t>
          </a:r>
          <a:r>
            <a:rPr lang="pt-PT" sz="2000" kern="1200" dirty="0"/>
            <a:t> al, 2012; </a:t>
          </a:r>
          <a:r>
            <a:rPr lang="pt-PT" sz="2000" kern="1200" dirty="0" err="1"/>
            <a:t>Herz</a:t>
          </a:r>
          <a:r>
            <a:rPr lang="pt-PT" sz="2000" kern="1200" dirty="0"/>
            <a:t> </a:t>
          </a:r>
          <a:r>
            <a:rPr lang="pt-PT" sz="2000" kern="1200" dirty="0" err="1"/>
            <a:t>et</a:t>
          </a:r>
          <a:r>
            <a:rPr lang="pt-PT" sz="2000" kern="1200" dirty="0"/>
            <a:t> al, 2013). 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000" kern="1200" dirty="0"/>
            <a:t>O tratamento desta condição clínica seja realizado a longo prazo, então é necessário o fator motivação. É um fator relevante, para que haja adesão e satisfação (Pedreira </a:t>
          </a:r>
          <a:r>
            <a:rPr lang="pt-PT" sz="2000" kern="1200" dirty="0" err="1"/>
            <a:t>et</a:t>
          </a:r>
          <a:r>
            <a:rPr lang="pt-PT" sz="2000" kern="1200" dirty="0"/>
            <a:t> al, 2013).</a:t>
          </a:r>
        </a:p>
      </dsp:txBody>
      <dsp:txXfrm>
        <a:off x="1679490" y="608015"/>
        <a:ext cx="8274443" cy="2586164"/>
      </dsp:txXfrm>
    </dsp:sp>
    <dsp:sp modelId="{888468FB-A14B-499E-83A3-A52B83C30960}">
      <dsp:nvSpPr>
        <dsp:cNvPr id="0" name=""/>
        <dsp:cNvSpPr/>
      </dsp:nvSpPr>
      <dsp:spPr>
        <a:xfrm>
          <a:off x="0" y="490863"/>
          <a:ext cx="1696684" cy="2808519"/>
        </a:xfrm>
        <a:prstGeom prst="roundRect">
          <a:avLst/>
        </a:prstGeom>
        <a:solidFill>
          <a:schemeClr val="accent4"/>
        </a:solidFill>
        <a:ln w="22225" cap="rnd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kern="1200" dirty="0"/>
            <a:t>Utilidade  </a:t>
          </a:r>
        </a:p>
      </dsp:txBody>
      <dsp:txXfrm>
        <a:off x="82825" y="573688"/>
        <a:ext cx="1531034" cy="26428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3B982-E930-45DE-84FD-1BF9E9F5D13F}">
      <dsp:nvSpPr>
        <dsp:cNvPr id="0" name=""/>
        <dsp:cNvSpPr/>
      </dsp:nvSpPr>
      <dsp:spPr>
        <a:xfrm>
          <a:off x="0" y="15420"/>
          <a:ext cx="11029950" cy="1085760"/>
        </a:xfrm>
        <a:prstGeom prst="roundRect">
          <a:avLst/>
        </a:prstGeom>
        <a:solidFill>
          <a:schemeClr val="accent2"/>
        </a:solidFill>
        <a:ln w="22225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População</a:t>
          </a:r>
        </a:p>
      </dsp:txBody>
      <dsp:txXfrm>
        <a:off x="53002" y="68422"/>
        <a:ext cx="10923946" cy="979756"/>
      </dsp:txXfrm>
    </dsp:sp>
    <dsp:sp modelId="{EC8AA605-A490-4B10-AF99-AA173B63B250}">
      <dsp:nvSpPr>
        <dsp:cNvPr id="0" name=""/>
        <dsp:cNvSpPr/>
      </dsp:nvSpPr>
      <dsp:spPr>
        <a:xfrm>
          <a:off x="0" y="1101181"/>
          <a:ext cx="11029950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201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PT" sz="2000" kern="1200" dirty="0"/>
            <a:t>Indivíduos com diagnóstico clínico de doença de Parkinson nos </a:t>
          </a:r>
          <a:r>
            <a:rPr lang="pt-PT" sz="2000" b="1" kern="1200" dirty="0"/>
            <a:t>estádios I, II e III</a:t>
          </a:r>
          <a:r>
            <a:rPr lang="pt-PT" sz="2000" kern="1200" dirty="0"/>
            <a:t>, entre os </a:t>
          </a:r>
          <a:r>
            <a:rPr lang="pt-PT" sz="2000" b="1" kern="1200" dirty="0"/>
            <a:t>60 e 75 anos </a:t>
          </a:r>
          <a:r>
            <a:rPr lang="pt-PT" sz="2000" kern="1200" dirty="0"/>
            <a:t>de idade.</a:t>
          </a:r>
        </a:p>
      </dsp:txBody>
      <dsp:txXfrm>
        <a:off x="0" y="1101181"/>
        <a:ext cx="11029950" cy="960480"/>
      </dsp:txXfrm>
    </dsp:sp>
    <dsp:sp modelId="{21A8A544-4E83-4014-ACC2-4ABB762D8C3C}">
      <dsp:nvSpPr>
        <dsp:cNvPr id="0" name=""/>
        <dsp:cNvSpPr/>
      </dsp:nvSpPr>
      <dsp:spPr>
        <a:xfrm>
          <a:off x="0" y="2061661"/>
          <a:ext cx="11029950" cy="1085760"/>
        </a:xfrm>
        <a:prstGeom prst="roundRect">
          <a:avLst/>
        </a:prstGeom>
        <a:solidFill>
          <a:schemeClr val="accent4"/>
        </a:solidFill>
        <a:ln w="22225" cap="rnd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Sub-população</a:t>
          </a:r>
        </a:p>
      </dsp:txBody>
      <dsp:txXfrm>
        <a:off x="53002" y="2114663"/>
        <a:ext cx="10923946" cy="979756"/>
      </dsp:txXfrm>
    </dsp:sp>
    <dsp:sp modelId="{D87A64A7-C1E7-4613-8F2D-C421F347E945}">
      <dsp:nvSpPr>
        <dsp:cNvPr id="0" name=""/>
        <dsp:cNvSpPr/>
      </dsp:nvSpPr>
      <dsp:spPr>
        <a:xfrm>
          <a:off x="0" y="3147421"/>
          <a:ext cx="11029950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201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PT" sz="2000" kern="1200" dirty="0"/>
            <a:t>Indivíduos com diagnóstico clínico de doença de Parkinson nos estádios I, II e III, e que recorrem ao serviço de fisioterapia na Associação Portuguesa de Doentes de Parkinson de Lisboa e Campus Neurológico Sénior de Torres Vedras.</a:t>
          </a:r>
        </a:p>
      </dsp:txBody>
      <dsp:txXfrm>
        <a:off x="0" y="3147421"/>
        <a:ext cx="11029950" cy="9604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44477-5D26-4E81-8634-C89A9D4C68C8}">
      <dsp:nvSpPr>
        <dsp:cNvPr id="0" name=""/>
        <dsp:cNvSpPr/>
      </dsp:nvSpPr>
      <dsp:spPr>
        <a:xfrm>
          <a:off x="0" y="174596"/>
          <a:ext cx="11029950" cy="2188470"/>
        </a:xfrm>
        <a:prstGeom prst="roundRect">
          <a:avLst/>
        </a:prstGeom>
        <a:solidFill>
          <a:schemeClr val="lt1"/>
        </a:solidFill>
        <a:ln w="22225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000" b="0" kern="1200" dirty="0"/>
            <a:t>Selecionados por </a:t>
          </a:r>
          <a:r>
            <a:rPr lang="pt-PT" sz="2000" b="1" kern="1200" dirty="0"/>
            <a:t>conveniência 30 indivíduos</a:t>
          </a:r>
          <a:r>
            <a:rPr lang="pt-PT" sz="2000" kern="1200" dirty="0"/>
            <a:t> que cumpram os critérios de inclusão e exclusão.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000" kern="1200" dirty="0"/>
            <a:t>Serão distribuídos aleatoriamente entre o grupo experimental (indivíduos que realiza sessões de realidade virtual) e o grupo de controlo (indivíduos que realiza fisioterapia), composto por 15 elementos cada. </a:t>
          </a:r>
        </a:p>
      </dsp:txBody>
      <dsp:txXfrm>
        <a:off x="106832" y="281428"/>
        <a:ext cx="10816286" cy="1974806"/>
      </dsp:txXfrm>
    </dsp:sp>
    <dsp:sp modelId="{CC4A3626-673A-4C82-973F-267BB12C21F0}">
      <dsp:nvSpPr>
        <dsp:cNvPr id="0" name=""/>
        <dsp:cNvSpPr/>
      </dsp:nvSpPr>
      <dsp:spPr>
        <a:xfrm>
          <a:off x="0" y="2395154"/>
          <a:ext cx="1102995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20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t-PT" sz="2000" kern="1200" dirty="0"/>
        </a:p>
      </dsp:txBody>
      <dsp:txXfrm>
        <a:off x="0" y="2395154"/>
        <a:ext cx="11029950" cy="1076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0CD33-9E87-4D5E-8E3A-E1F4AC8CA61D}">
      <dsp:nvSpPr>
        <dsp:cNvPr id="0" name=""/>
        <dsp:cNvSpPr/>
      </dsp:nvSpPr>
      <dsp:spPr>
        <a:xfrm>
          <a:off x="3750026" y="0"/>
          <a:ext cx="3529906" cy="1401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 err="1"/>
            <a:t>Statistic</a:t>
          </a:r>
          <a:r>
            <a:rPr lang="pt-PT" sz="2000" b="1" i="1" kern="1200" dirty="0"/>
            <a:t> Package for Social </a:t>
          </a:r>
          <a:r>
            <a:rPr lang="pt-PT" sz="2000" b="1" i="1" kern="1200" dirty="0" err="1"/>
            <a:t>Science</a:t>
          </a:r>
          <a:r>
            <a:rPr lang="pt-PT" sz="2000" b="1" kern="1200" dirty="0"/>
            <a:t> </a:t>
          </a:r>
        </a:p>
      </dsp:txBody>
      <dsp:txXfrm>
        <a:off x="3818451" y="68425"/>
        <a:ext cx="3393056" cy="1264837"/>
      </dsp:txXfrm>
    </dsp:sp>
    <dsp:sp modelId="{A3F230A5-6F2A-4214-AA83-3317235C940E}">
      <dsp:nvSpPr>
        <dsp:cNvPr id="0" name=""/>
        <dsp:cNvSpPr/>
      </dsp:nvSpPr>
      <dsp:spPr>
        <a:xfrm rot="5400000">
          <a:off x="6719252" y="-1354844"/>
          <a:ext cx="1121350" cy="7059168"/>
        </a:xfrm>
        <a:prstGeom prst="round2SameRect">
          <a:avLst/>
        </a:prstGeom>
        <a:solidFill>
          <a:schemeClr val="lt1"/>
        </a:solidFill>
        <a:ln w="22225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000" kern="1200" dirty="0"/>
            <a:t>Variáveis</a:t>
          </a:r>
          <a:r>
            <a:rPr lang="pt-PT" sz="2000" kern="1200" baseline="0" dirty="0"/>
            <a:t> dependentes</a:t>
          </a:r>
          <a:endParaRPr lang="pt-PT" sz="2000" kern="1200" dirty="0"/>
        </a:p>
      </dsp:txBody>
      <dsp:txXfrm rot="-5400000">
        <a:off x="3750343" y="1668805"/>
        <a:ext cx="7004428" cy="1011870"/>
      </dsp:txXfrm>
    </dsp:sp>
    <dsp:sp modelId="{215E33DB-56C9-42DA-9D81-9C58FCD6119B}">
      <dsp:nvSpPr>
        <dsp:cNvPr id="0" name=""/>
        <dsp:cNvSpPr/>
      </dsp:nvSpPr>
      <dsp:spPr>
        <a:xfrm>
          <a:off x="220437" y="1473896"/>
          <a:ext cx="3529906" cy="1401687"/>
        </a:xfrm>
        <a:prstGeom prst="roundRect">
          <a:avLst/>
        </a:prstGeom>
        <a:solidFill>
          <a:schemeClr val="accent2"/>
        </a:solidFill>
        <a:ln w="22225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 M</a:t>
          </a:r>
          <a:r>
            <a:rPr lang="pt-PT" sz="2000" b="1" kern="1200" dirty="0"/>
            <a:t>étodo de análise inferencial - Teste </a:t>
          </a:r>
          <a:r>
            <a:rPr lang="pt-PT" sz="2000" b="1" i="1" kern="1200" dirty="0"/>
            <a:t>t</a:t>
          </a:r>
          <a:r>
            <a:rPr lang="pt-PT" sz="2000" b="1" kern="1200" dirty="0"/>
            <a:t> de </a:t>
          </a:r>
          <a:r>
            <a:rPr lang="pt-PT" sz="2000" b="1" kern="1200" dirty="0" err="1"/>
            <a:t>Student</a:t>
          </a:r>
          <a:r>
            <a:rPr lang="pt-PT" sz="2000" b="1" kern="1200" dirty="0"/>
            <a:t> </a:t>
          </a:r>
        </a:p>
      </dsp:txBody>
      <dsp:txXfrm>
        <a:off x="288862" y="1542321"/>
        <a:ext cx="3393056" cy="1264837"/>
      </dsp:txXfrm>
    </dsp:sp>
    <dsp:sp modelId="{5C14D8ED-6882-4B1F-A6BF-AA6290695423}">
      <dsp:nvSpPr>
        <dsp:cNvPr id="0" name=""/>
        <dsp:cNvSpPr/>
      </dsp:nvSpPr>
      <dsp:spPr>
        <a:xfrm rot="5400000">
          <a:off x="6719252" y="116928"/>
          <a:ext cx="1121350" cy="7059168"/>
        </a:xfrm>
        <a:prstGeom prst="round2SameRect">
          <a:avLst/>
        </a:prstGeom>
        <a:solidFill>
          <a:schemeClr val="lt1"/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PT" sz="2000" kern="1200" dirty="0"/>
            <a:t>Variáveis de atributo</a:t>
          </a:r>
        </a:p>
      </dsp:txBody>
      <dsp:txXfrm rot="-5400000">
        <a:off x="3750343" y="3140577"/>
        <a:ext cx="7004428" cy="1011870"/>
      </dsp:txXfrm>
    </dsp:sp>
    <dsp:sp modelId="{E4EBD1BF-3057-4649-8451-AA4A93D59070}">
      <dsp:nvSpPr>
        <dsp:cNvPr id="0" name=""/>
        <dsp:cNvSpPr/>
      </dsp:nvSpPr>
      <dsp:spPr>
        <a:xfrm>
          <a:off x="220437" y="2945668"/>
          <a:ext cx="3529906" cy="1401687"/>
        </a:xfrm>
        <a:prstGeom prst="roundRect">
          <a:avLst/>
        </a:prstGeom>
        <a:solidFill>
          <a:schemeClr val="accent4"/>
        </a:solidFill>
        <a:ln w="22225" cap="rnd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Análise descritiva</a:t>
          </a:r>
        </a:p>
      </dsp:txBody>
      <dsp:txXfrm>
        <a:off x="288862" y="3014093"/>
        <a:ext cx="3393056" cy="12648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0C55A-1A9D-4319-A831-CA9C819CE8AC}">
      <dsp:nvSpPr>
        <dsp:cNvPr id="0" name=""/>
        <dsp:cNvSpPr/>
      </dsp:nvSpPr>
      <dsp:spPr>
        <a:xfrm>
          <a:off x="-5883203" y="-900559"/>
          <a:ext cx="7005533" cy="7005533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EA158-96F5-4F36-8448-52639895CFE3}">
      <dsp:nvSpPr>
        <dsp:cNvPr id="0" name=""/>
        <dsp:cNvSpPr/>
      </dsp:nvSpPr>
      <dsp:spPr>
        <a:xfrm>
          <a:off x="770555" y="376758"/>
          <a:ext cx="10497261" cy="1328249"/>
        </a:xfrm>
        <a:prstGeom prst="rect">
          <a:avLst/>
        </a:prstGeom>
        <a:solidFill>
          <a:schemeClr val="lt1"/>
        </a:solidFill>
        <a:ln w="22225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26201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Importância da </a:t>
          </a:r>
          <a:r>
            <a:rPr lang="pt-PT" sz="2000" b="1" kern="1200" dirty="0"/>
            <a:t>manutenção da atividade física </a:t>
          </a:r>
          <a:r>
            <a:rPr lang="pt-PT" sz="2000" kern="1200" dirty="0"/>
            <a:t>nos indivíduos com doença de Parkinson, de modo a minimizar os sintomas motores e não motores característicos da doença e maximizar as capacidades integras existentes em cada um.</a:t>
          </a:r>
        </a:p>
      </dsp:txBody>
      <dsp:txXfrm>
        <a:off x="770555" y="376758"/>
        <a:ext cx="10497261" cy="1328249"/>
      </dsp:txXfrm>
    </dsp:sp>
    <dsp:sp modelId="{48BF0735-635A-4E9B-9970-D4C9FBFD1CD9}">
      <dsp:nvSpPr>
        <dsp:cNvPr id="0" name=""/>
        <dsp:cNvSpPr/>
      </dsp:nvSpPr>
      <dsp:spPr>
        <a:xfrm>
          <a:off x="71820" y="390331"/>
          <a:ext cx="1301103" cy="1301103"/>
        </a:xfrm>
        <a:prstGeom prst="ellipse">
          <a:avLst/>
        </a:prstGeom>
        <a:solidFill>
          <a:schemeClr val="lt1"/>
        </a:solidFill>
        <a:ln w="22225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C613F0CF-EE16-49DB-9D9F-85F9FB91403D}">
      <dsp:nvSpPr>
        <dsp:cNvPr id="0" name=""/>
        <dsp:cNvSpPr/>
      </dsp:nvSpPr>
      <dsp:spPr>
        <a:xfrm>
          <a:off x="1100733" y="2081766"/>
          <a:ext cx="10118900" cy="1040883"/>
        </a:xfrm>
        <a:prstGeom prst="rect">
          <a:avLst/>
        </a:prstGeom>
        <a:solidFill>
          <a:schemeClr val="lt1"/>
        </a:solidFill>
        <a:ln w="22225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26201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A </a:t>
          </a:r>
          <a:r>
            <a:rPr lang="pt-PT" sz="2000" b="1" kern="1200" dirty="0"/>
            <a:t>realidade virtual</a:t>
          </a:r>
          <a:r>
            <a:rPr lang="pt-PT" sz="2000" kern="1200" dirty="0"/>
            <a:t> é uma intervenção atrativa, diferente e inovadora, onde o doente é que executa a atividade, tornando-o também mais confiante e motivado, comparando com a fisioterapia convencional. </a:t>
          </a:r>
        </a:p>
      </dsp:txBody>
      <dsp:txXfrm>
        <a:off x="1100733" y="2081766"/>
        <a:ext cx="10118900" cy="1040883"/>
      </dsp:txXfrm>
    </dsp:sp>
    <dsp:sp modelId="{B8B9E16D-6D6D-4C6C-964D-234FD81C64EA}">
      <dsp:nvSpPr>
        <dsp:cNvPr id="0" name=""/>
        <dsp:cNvSpPr/>
      </dsp:nvSpPr>
      <dsp:spPr>
        <a:xfrm>
          <a:off x="450181" y="1951655"/>
          <a:ext cx="1301103" cy="1301103"/>
        </a:xfrm>
        <a:prstGeom prst="ellipse">
          <a:avLst/>
        </a:prstGeom>
        <a:solidFill>
          <a:schemeClr val="lt1"/>
        </a:solidFill>
        <a:ln w="22225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76A44954-024D-4D2F-AB16-6458AC8EF440}">
      <dsp:nvSpPr>
        <dsp:cNvPr id="0" name=""/>
        <dsp:cNvSpPr/>
      </dsp:nvSpPr>
      <dsp:spPr>
        <a:xfrm>
          <a:off x="722372" y="3473915"/>
          <a:ext cx="10497261" cy="1379232"/>
        </a:xfrm>
        <a:prstGeom prst="rect">
          <a:avLst/>
        </a:prstGeom>
        <a:solidFill>
          <a:schemeClr val="lt1"/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26201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Há </a:t>
          </a:r>
          <a:r>
            <a:rPr lang="pt-PT" sz="2000" b="1" kern="1200" dirty="0"/>
            <a:t>evidência científica </a:t>
          </a:r>
          <a:r>
            <a:rPr lang="pt-PT" sz="2000" kern="1200" dirty="0"/>
            <a:t>que  comprove a eficácia da realidade virtual em doentes com diagnóstico de Parkinson, nomeadamente sobre o equilíbrio, mas é necessário  investigar mais sobre algumas variáveis como a funcionalidade e qualidade de vida, de modo a criar uma base cientifica forte, para que seja possível incluir a RV no tratamento.</a:t>
          </a:r>
        </a:p>
      </dsp:txBody>
      <dsp:txXfrm>
        <a:off x="722372" y="3473915"/>
        <a:ext cx="10497261" cy="1379232"/>
      </dsp:txXfrm>
    </dsp:sp>
    <dsp:sp modelId="{718C9AEA-22DD-4AFC-9781-34961C8B38CC}">
      <dsp:nvSpPr>
        <dsp:cNvPr id="0" name=""/>
        <dsp:cNvSpPr/>
      </dsp:nvSpPr>
      <dsp:spPr>
        <a:xfrm>
          <a:off x="71820" y="3512980"/>
          <a:ext cx="1301103" cy="1301103"/>
        </a:xfrm>
        <a:prstGeom prst="ellipse">
          <a:avLst/>
        </a:prstGeom>
        <a:solidFill>
          <a:schemeClr val="lt1"/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0C55A-1A9D-4319-A831-CA9C819CE8AC}">
      <dsp:nvSpPr>
        <dsp:cNvPr id="0" name=""/>
        <dsp:cNvSpPr/>
      </dsp:nvSpPr>
      <dsp:spPr>
        <a:xfrm>
          <a:off x="-5883203" y="-900559"/>
          <a:ext cx="7005533" cy="7005533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C67B8-6B98-4A41-84BB-736C945F788A}">
      <dsp:nvSpPr>
        <dsp:cNvPr id="0" name=""/>
        <dsp:cNvSpPr/>
      </dsp:nvSpPr>
      <dsp:spPr>
        <a:xfrm>
          <a:off x="722372" y="520441"/>
          <a:ext cx="10497261" cy="1040883"/>
        </a:xfrm>
        <a:prstGeom prst="rect">
          <a:avLst/>
        </a:prstGeom>
        <a:solidFill>
          <a:schemeClr val="lt1"/>
        </a:solidFill>
        <a:ln w="22225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26201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É expectável que os </a:t>
          </a:r>
          <a:r>
            <a:rPr lang="pt-PT" sz="2000" b="1" kern="1200" dirty="0"/>
            <a:t>resultados</a:t>
          </a:r>
          <a:r>
            <a:rPr lang="pt-PT" sz="2000" kern="1200" dirty="0"/>
            <a:t> sejam positivos.</a:t>
          </a:r>
        </a:p>
      </dsp:txBody>
      <dsp:txXfrm>
        <a:off x="722372" y="520441"/>
        <a:ext cx="10497261" cy="1040883"/>
      </dsp:txXfrm>
    </dsp:sp>
    <dsp:sp modelId="{BCF712CF-D4A9-47D0-B346-5B58E12FF3BF}">
      <dsp:nvSpPr>
        <dsp:cNvPr id="0" name=""/>
        <dsp:cNvSpPr/>
      </dsp:nvSpPr>
      <dsp:spPr>
        <a:xfrm>
          <a:off x="71820" y="390331"/>
          <a:ext cx="1301103" cy="1301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65B24-34B1-46CC-A6FD-85AA8E443F3B}">
      <dsp:nvSpPr>
        <dsp:cNvPr id="0" name=""/>
        <dsp:cNvSpPr/>
      </dsp:nvSpPr>
      <dsp:spPr>
        <a:xfrm>
          <a:off x="1100733" y="2081766"/>
          <a:ext cx="10118900" cy="1040883"/>
        </a:xfrm>
        <a:prstGeom prst="rect">
          <a:avLst/>
        </a:prstGeom>
        <a:solidFill>
          <a:schemeClr val="lt1"/>
        </a:solidFill>
        <a:ln w="22225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26201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Leque variado sobre o </a:t>
          </a:r>
          <a:r>
            <a:rPr lang="pt-PT" sz="2000" b="1" kern="1200" dirty="0"/>
            <a:t>estado da arte </a:t>
          </a:r>
          <a:r>
            <a:rPr lang="pt-PT" sz="2000" kern="1200" dirty="0"/>
            <a:t>acerca do tema em questão, o que dificultou a escolha da literatura mais adequada e mais científica.</a:t>
          </a:r>
        </a:p>
      </dsp:txBody>
      <dsp:txXfrm>
        <a:off x="1100733" y="2081766"/>
        <a:ext cx="10118900" cy="1040883"/>
      </dsp:txXfrm>
    </dsp:sp>
    <dsp:sp modelId="{48BF0735-635A-4E9B-9970-D4C9FBFD1CD9}">
      <dsp:nvSpPr>
        <dsp:cNvPr id="0" name=""/>
        <dsp:cNvSpPr/>
      </dsp:nvSpPr>
      <dsp:spPr>
        <a:xfrm>
          <a:off x="450181" y="1951655"/>
          <a:ext cx="1301103" cy="1301103"/>
        </a:xfrm>
        <a:prstGeom prst="ellipse">
          <a:avLst/>
        </a:prstGeom>
        <a:solidFill>
          <a:schemeClr val="lt1"/>
        </a:solidFill>
        <a:ln w="22225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98B44F3F-C597-4D35-8FC8-6786FC40D03C}">
      <dsp:nvSpPr>
        <dsp:cNvPr id="0" name=""/>
        <dsp:cNvSpPr/>
      </dsp:nvSpPr>
      <dsp:spPr>
        <a:xfrm>
          <a:off x="722372" y="3643090"/>
          <a:ext cx="10497261" cy="1040883"/>
        </a:xfrm>
        <a:prstGeom prst="rect">
          <a:avLst/>
        </a:prstGeom>
        <a:solidFill>
          <a:schemeClr val="lt1"/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26201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Instrumentos de avaliação</a:t>
          </a:r>
          <a:r>
            <a:rPr lang="pt-PT" sz="2000" kern="1200" dirty="0"/>
            <a:t>:  foi notório que as escalas que se adequam a esta população, não estão validadas para a população portuguesa ou para os indivíduos com doença de parkinson, o que enviesa de certa forma, a recolha de dados objetivos da avaliação. </a:t>
          </a:r>
          <a:endParaRPr lang="pt-PT" sz="2000" b="1" kern="1200" dirty="0"/>
        </a:p>
      </dsp:txBody>
      <dsp:txXfrm>
        <a:off x="722372" y="3643090"/>
        <a:ext cx="10497261" cy="1040883"/>
      </dsp:txXfrm>
    </dsp:sp>
    <dsp:sp modelId="{718C9AEA-22DD-4AFC-9781-34961C8B38CC}">
      <dsp:nvSpPr>
        <dsp:cNvPr id="0" name=""/>
        <dsp:cNvSpPr/>
      </dsp:nvSpPr>
      <dsp:spPr>
        <a:xfrm>
          <a:off x="71820" y="3512980"/>
          <a:ext cx="1301103" cy="1301103"/>
        </a:xfrm>
        <a:prstGeom prst="ellipse">
          <a:avLst/>
        </a:prstGeom>
        <a:solidFill>
          <a:schemeClr val="lt1"/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8475E-C074-4AD0-A0B9-475FBB1E78EE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76933-CA15-4508-8432-3F46145B336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5590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933-CA15-4508-8432-3F46145B3368}" type="slidenum">
              <a:rPr lang="pt-PT" smtClean="0"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0376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933-CA15-4508-8432-3F46145B3368}" type="slidenum">
              <a:rPr lang="pt-PT" smtClean="0"/>
              <a:t>30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462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567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060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159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433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522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06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588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824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450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192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18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B181306-732B-4E2E-9CCB-3547045A27FA}" type="datetimeFigureOut">
              <a:rPr lang="pt-PT" smtClean="0"/>
              <a:t>18/06/2018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8ACDF56-6837-446C-9E29-9F8A6A69CBB2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800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image" Target="../media/image13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E94A9-3AED-495A-82FC-F106AB3BD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719" y="3020148"/>
            <a:ext cx="10993549" cy="1375557"/>
          </a:xfrm>
        </p:spPr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chemeClr val="tx1"/>
                </a:solidFill>
              </a:rPr>
              <a:t>“O efeito da realidade virtual com </a:t>
            </a:r>
            <a:r>
              <a:rPr lang="pt-PT" sz="2800" dirty="0" err="1">
                <a:solidFill>
                  <a:schemeClr val="tx1"/>
                </a:solidFill>
              </a:rPr>
              <a:t>Wii</a:t>
            </a:r>
            <a:r>
              <a:rPr lang="pt-PT" sz="2800" dirty="0">
                <a:solidFill>
                  <a:schemeClr val="tx1"/>
                </a:solidFill>
              </a:rPr>
              <a:t> no equilíbrio, funcionalidade e qualidade de vida em indivíduos com doença de Parkinson”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1A345A-B3A2-407B-998A-C84A36E60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0342" y="5092443"/>
            <a:ext cx="4325258" cy="629484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pt-PT" sz="4800" b="1" dirty="0">
                <a:solidFill>
                  <a:schemeClr val="tx1"/>
                </a:solidFill>
              </a:rPr>
              <a:t>Autor:</a:t>
            </a:r>
            <a:r>
              <a:rPr lang="pt-PT" sz="4800" dirty="0">
                <a:solidFill>
                  <a:schemeClr val="tx1"/>
                </a:solidFill>
              </a:rPr>
              <a:t> Mafalda Beatriz Souto Felício, nº 201492695</a:t>
            </a:r>
          </a:p>
          <a:p>
            <a:pPr algn="r"/>
            <a:r>
              <a:rPr lang="pt-PT" sz="4800" b="1" dirty="0">
                <a:solidFill>
                  <a:schemeClr val="tx1"/>
                </a:solidFill>
              </a:rPr>
              <a:t>Orientador por:</a:t>
            </a:r>
            <a:r>
              <a:rPr lang="pt-PT" sz="4800" dirty="0">
                <a:solidFill>
                  <a:schemeClr val="tx1"/>
                </a:solidFill>
              </a:rPr>
              <a:t> Professora Rita Brandão</a:t>
            </a:r>
          </a:p>
          <a:p>
            <a:endParaRPr lang="pt-PT" dirty="0"/>
          </a:p>
        </p:txBody>
      </p:sp>
      <p:pic>
        <p:nvPicPr>
          <p:cNvPr id="1026" name="Picture 2" descr="Resultado de imagem para fisioterapia">
            <a:extLst>
              <a:ext uri="{FF2B5EF4-FFF2-40B4-BE49-F238E27FC236}">
                <a16:creationId xmlns:a16="http://schemas.microsoft.com/office/drawing/2014/main" id="{B03182ED-1945-4AEC-BF08-705B6A0BE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329" y="564947"/>
            <a:ext cx="1884671" cy="186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ACCCEE7-62B0-43BF-8EE2-9BF264CCCF6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538"/>
            <a:ext cx="2322075" cy="1277712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37667B8-4FA6-43D1-AF64-BE7091EFE418}"/>
              </a:ext>
            </a:extLst>
          </p:cNvPr>
          <p:cNvSpPr txBox="1"/>
          <p:nvPr/>
        </p:nvSpPr>
        <p:spPr>
          <a:xfrm>
            <a:off x="3775364" y="564947"/>
            <a:ext cx="4641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Licenciatura em Fisioterapia</a:t>
            </a:r>
          </a:p>
          <a:p>
            <a:pPr algn="ctr"/>
            <a:r>
              <a:rPr lang="pt-PT" dirty="0"/>
              <a:t>Ano Letivo 2017/2018</a:t>
            </a:r>
          </a:p>
          <a:p>
            <a:pPr algn="ctr"/>
            <a:r>
              <a:rPr lang="pt-PT" dirty="0"/>
              <a:t>Projeto Investigação II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C0CDD4E-700B-4480-90C7-FCD5C5CDC7FC}"/>
              </a:ext>
            </a:extLst>
          </p:cNvPr>
          <p:cNvSpPr txBox="1"/>
          <p:nvPr/>
        </p:nvSpPr>
        <p:spPr>
          <a:xfrm>
            <a:off x="4862944" y="5721927"/>
            <a:ext cx="293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Barcarena, junho de 2018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3146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F51E0-214B-4DC3-99C0-E9577483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Realidade virtual</a:t>
            </a: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7D7D96F7-04AC-4F70-BDCC-18333D4A8F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350728"/>
              </p:ext>
            </p:extLst>
          </p:nvPr>
        </p:nvGraphicFramePr>
        <p:xfrm>
          <a:off x="581192" y="2147455"/>
          <a:ext cx="11264444" cy="3781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80316BB3-3549-4AC1-B66A-CBD0EC0403FE}"/>
              </a:ext>
            </a:extLst>
          </p:cNvPr>
          <p:cNvSpPr txBox="1"/>
          <p:nvPr/>
        </p:nvSpPr>
        <p:spPr>
          <a:xfrm>
            <a:off x="11828206" y="6164826"/>
            <a:ext cx="25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0500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8468FB-A14B-499E-83A3-A52B83C30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>
                                            <p:graphicEl>
                                              <a:dgm id="{888468FB-A14B-499E-83A3-A52B83C30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>
                                            <p:graphicEl>
                                              <a:dgm id="{888468FB-A14B-499E-83A3-A52B83C30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D88005-72DF-4598-8F2D-A7584D733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>
                                            <p:graphicEl>
                                              <a:dgm id="{A7D88005-72DF-4598-8F2D-A7584D733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>
                                            <p:graphicEl>
                                              <a:dgm id="{A7D88005-72DF-4598-8F2D-A7584D733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89069-D376-4679-AA54-EAA5F7A9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Estado da arte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9685DA75-4C1A-40AE-9F14-A1313FAD4AA1}"/>
              </a:ext>
            </a:extLst>
          </p:cNvPr>
          <p:cNvGrpSpPr/>
          <p:nvPr/>
        </p:nvGrpSpPr>
        <p:grpSpPr>
          <a:xfrm>
            <a:off x="425627" y="1843549"/>
            <a:ext cx="11318441" cy="5412658"/>
            <a:chOff x="0" y="50634"/>
            <a:chExt cx="11029950" cy="2317459"/>
          </a:xfrm>
        </p:grpSpPr>
        <p:sp>
          <p:nvSpPr>
            <p:cNvPr id="5" name="Retângulo: Cantos Arredondados 4">
              <a:extLst>
                <a:ext uri="{FF2B5EF4-FFF2-40B4-BE49-F238E27FC236}">
                  <a16:creationId xmlns:a16="http://schemas.microsoft.com/office/drawing/2014/main" id="{3A0793EF-E63A-4ED2-BED2-AA7CD6585901}"/>
                </a:ext>
              </a:extLst>
            </p:cNvPr>
            <p:cNvSpPr/>
            <p:nvPr/>
          </p:nvSpPr>
          <p:spPr>
            <a:xfrm>
              <a:off x="0" y="50634"/>
              <a:ext cx="11029950" cy="203486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6" name="Retângulo: Cantos Arredondados 4">
              <a:extLst>
                <a:ext uri="{FF2B5EF4-FFF2-40B4-BE49-F238E27FC236}">
                  <a16:creationId xmlns:a16="http://schemas.microsoft.com/office/drawing/2014/main" id="{57C5EE83-6193-4D74-A2A3-30195E707D4D}"/>
                </a:ext>
              </a:extLst>
            </p:cNvPr>
            <p:cNvSpPr txBox="1"/>
            <p:nvPr/>
          </p:nvSpPr>
          <p:spPr>
            <a:xfrm>
              <a:off x="237786" y="169569"/>
              <a:ext cx="10792080" cy="21985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pt-PT" sz="2000" kern="1200" dirty="0"/>
            </a:p>
          </p:txBody>
        </p:sp>
      </p:grpSp>
      <p:sp>
        <p:nvSpPr>
          <p:cNvPr id="9" name="Retângulo 8">
            <a:extLst>
              <a:ext uri="{FF2B5EF4-FFF2-40B4-BE49-F238E27FC236}">
                <a16:creationId xmlns:a16="http://schemas.microsoft.com/office/drawing/2014/main" id="{53C971DA-B4B8-457C-B2F6-4C5FD451C8F7}"/>
              </a:ext>
            </a:extLst>
          </p:cNvPr>
          <p:cNvSpPr/>
          <p:nvPr/>
        </p:nvSpPr>
        <p:spPr>
          <a:xfrm>
            <a:off x="447930" y="1920127"/>
            <a:ext cx="112961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 err="1"/>
              <a:t>Dockx</a:t>
            </a:r>
            <a:r>
              <a:rPr lang="pt-PT" sz="2000" dirty="0"/>
              <a:t> K </a:t>
            </a:r>
            <a:r>
              <a:rPr lang="pt-PT" sz="2000" dirty="0" err="1"/>
              <a:t>et</a:t>
            </a:r>
            <a:r>
              <a:rPr lang="pt-PT" sz="2000" dirty="0"/>
              <a:t> al (2016), na revisão sistemática afirma que embora existam vários estudos, existem sempre inúmeras limitações que levam ao enviesamento dos resultados, impossibilitando assim a construção de uma forte base de evidência sobre os benefícios e permanência dos resultados da RV nesta população.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dirty="0"/>
              <a:t>A realidade virtual como a fisioterapia apresentam efeitos positivos no equilíbrio, marcha e qualidade de vida, fortalecendo que são necessários mais estudos para reforçar a base cientifica dos benefícios da RV em DP. (</a:t>
            </a:r>
            <a:r>
              <a:rPr lang="pt-PT" sz="2000" dirty="0" err="1"/>
              <a:t>Dockx</a:t>
            </a:r>
            <a:r>
              <a:rPr lang="pt-PT" sz="2000" dirty="0"/>
              <a:t> </a:t>
            </a:r>
            <a:r>
              <a:rPr lang="pt-PT" sz="2000" dirty="0" err="1"/>
              <a:t>et</a:t>
            </a:r>
            <a:r>
              <a:rPr lang="pt-PT" sz="2000" dirty="0"/>
              <a:t> al, 2013)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000" dirty="0"/>
              <a:t>Existe estudos com resultados favoráveis no equilíbrio com a realidade virtual como intervenção e/ou como complemento de tratamento. Esta ainda é insuficiente para que seja considerada uma evidência de qualidade em relação ás variáveis da funcionalidade e qualidade de vida. Por esse motivo, conclui-se a necessidade da realização de mais estudos para determinar a sua eficácia e importância como forma de tratamento.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</p:txBody>
      </p:sp>
      <p:sp>
        <p:nvSpPr>
          <p:cNvPr id="7" name="AutoShape 4" descr="Resultado de imagem para artigo">
            <a:extLst>
              <a:ext uri="{FF2B5EF4-FFF2-40B4-BE49-F238E27FC236}">
                <a16:creationId xmlns:a16="http://schemas.microsoft.com/office/drawing/2014/main" id="{F6CCFF5E-526C-4DF1-AB68-6A67460F4103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3559282" y="3199064"/>
            <a:ext cx="2384318" cy="238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18B90F17-97A7-461E-BB4A-4E693F360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2097">
            <a:off x="8996518" y="961197"/>
            <a:ext cx="1991031" cy="97176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743880D-7AA0-4E57-960F-59B8B0518916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502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D6131-668A-4374-AD26-5F54B6AA8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metodologia</a:t>
            </a:r>
          </a:p>
        </p:txBody>
      </p:sp>
      <p:pic>
        <p:nvPicPr>
          <p:cNvPr id="3074" name="Picture 2" descr="Resultado de imagem para metodologia">
            <a:extLst>
              <a:ext uri="{FF2B5EF4-FFF2-40B4-BE49-F238E27FC236}">
                <a16:creationId xmlns:a16="http://schemas.microsoft.com/office/drawing/2014/main" id="{E8A2C6FB-4281-4645-BAC3-1112C9980C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452" y="2377327"/>
            <a:ext cx="6321261" cy="395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70415EE5-F3CC-4D68-A2B0-B3889023FACF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5811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22DE0-B269-49AB-B0AC-28911DE18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Questão orientadora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A7D880D-444D-4955-B0BB-2C509E40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765577"/>
          </a:xfrm>
          <a:ln w="38100">
            <a:solidFill>
              <a:schemeClr val="accent2"/>
            </a:solidFill>
            <a:prstDash val="dash"/>
          </a:ln>
        </p:spPr>
        <p:txBody>
          <a:bodyPr/>
          <a:lstStyle/>
          <a:p>
            <a:pPr algn="just"/>
            <a:r>
              <a:rPr lang="pt-PT" sz="3200" dirty="0"/>
              <a:t>“Qual será o efeito da realidade virtual com </a:t>
            </a:r>
            <a:r>
              <a:rPr lang="pt-PT" sz="3200" dirty="0" err="1"/>
              <a:t>Wii</a:t>
            </a:r>
            <a:r>
              <a:rPr lang="pt-PT" sz="3200" dirty="0"/>
              <a:t> no equilíbrio, funcionalidade e qualidade de vida em indivíduos com doença de parkinson?”</a:t>
            </a:r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8CBB38B-8594-4DD1-8646-7CC670ABA823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11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D7C77FC-92C0-43AE-8198-2C69DE92E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37" y="5015547"/>
            <a:ext cx="3485689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6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7384B-C0D6-4E1E-8DF5-CC4EE2CA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Objetivos do estudo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8FFFA5F5-7422-4816-BA72-BFB4315ACE0C}"/>
              </a:ext>
            </a:extLst>
          </p:cNvPr>
          <p:cNvGrpSpPr/>
          <p:nvPr/>
        </p:nvGrpSpPr>
        <p:grpSpPr>
          <a:xfrm>
            <a:off x="581192" y="2044168"/>
            <a:ext cx="11029616" cy="4726800"/>
            <a:chOff x="581192" y="2044168"/>
            <a:chExt cx="11029616" cy="4726800"/>
          </a:xfrm>
        </p:grpSpPr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5FBB163C-48DA-4E57-B280-87680CB10C03}"/>
                </a:ext>
              </a:extLst>
            </p:cNvPr>
            <p:cNvSpPr/>
            <p:nvPr/>
          </p:nvSpPr>
          <p:spPr>
            <a:xfrm>
              <a:off x="581192" y="2044168"/>
              <a:ext cx="4716322" cy="1116127"/>
            </a:xfrm>
            <a:custGeom>
              <a:avLst/>
              <a:gdLst>
                <a:gd name="connsiteX0" fmla="*/ 0 w 5524727"/>
                <a:gd name="connsiteY0" fmla="*/ 0 h 1872000"/>
                <a:gd name="connsiteX1" fmla="*/ 5524727 w 5524727"/>
                <a:gd name="connsiteY1" fmla="*/ 0 h 1872000"/>
                <a:gd name="connsiteX2" fmla="*/ 5524727 w 5524727"/>
                <a:gd name="connsiteY2" fmla="*/ 1872000 h 1872000"/>
                <a:gd name="connsiteX3" fmla="*/ 0 w 5524727"/>
                <a:gd name="connsiteY3" fmla="*/ 1872000 h 1872000"/>
                <a:gd name="connsiteX4" fmla="*/ 0 w 5524727"/>
                <a:gd name="connsiteY4" fmla="*/ 0 h 187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4727" h="1872000">
                  <a:moveTo>
                    <a:pt x="0" y="0"/>
                  </a:moveTo>
                  <a:lnTo>
                    <a:pt x="5524727" y="0"/>
                  </a:lnTo>
                  <a:lnTo>
                    <a:pt x="5524727" y="1872000"/>
                  </a:lnTo>
                  <a:lnTo>
                    <a:pt x="0" y="1872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13360" tIns="121920" rIns="213360" bIns="12192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/>
                <a:t>Objetivo Geral</a:t>
              </a:r>
              <a:endParaRPr lang="pt-PT" sz="2000" b="1" kern="1200" dirty="0"/>
            </a:p>
          </p:txBody>
        </p:sp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FC0FAF80-FFAE-4106-B844-EF8719B0FCC0}"/>
                </a:ext>
              </a:extLst>
            </p:cNvPr>
            <p:cNvSpPr/>
            <p:nvPr/>
          </p:nvSpPr>
          <p:spPr>
            <a:xfrm>
              <a:off x="581192" y="3288632"/>
              <a:ext cx="4716322" cy="3482336"/>
            </a:xfrm>
            <a:custGeom>
              <a:avLst/>
              <a:gdLst>
                <a:gd name="connsiteX0" fmla="*/ 0 w 5524727"/>
                <a:gd name="connsiteY0" fmla="*/ 0 h 2854800"/>
                <a:gd name="connsiteX1" fmla="*/ 5524727 w 5524727"/>
                <a:gd name="connsiteY1" fmla="*/ 0 h 2854800"/>
                <a:gd name="connsiteX2" fmla="*/ 5524727 w 5524727"/>
                <a:gd name="connsiteY2" fmla="*/ 2854800 h 2854800"/>
                <a:gd name="connsiteX3" fmla="*/ 0 w 5524727"/>
                <a:gd name="connsiteY3" fmla="*/ 2854800 h 2854800"/>
                <a:gd name="connsiteX4" fmla="*/ 0 w 5524727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4727" h="2854800">
                  <a:moveTo>
                    <a:pt x="0" y="0"/>
                  </a:moveTo>
                  <a:lnTo>
                    <a:pt x="5524727" y="0"/>
                  </a:lnTo>
                  <a:lnTo>
                    <a:pt x="5524727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46710" tIns="346710" rIns="462280" bIns="520065" numCol="1" spcCol="1270" anchor="t" anchorCtr="0">
              <a:noAutofit/>
            </a:bodyPr>
            <a:lstStyle/>
            <a:p>
              <a:pPr marL="285750" lvl="1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pt-PT" sz="2000" dirty="0"/>
                <a:t>Investigar o efeito da Realidade Virtual no equilíbrio, funcionalidade e qualidade de vida em Doentes com Parkinson com estadio I, II e III na escala de </a:t>
              </a:r>
              <a:r>
                <a:rPr lang="pt-PT" sz="2000" dirty="0" err="1"/>
                <a:t>Hoehn</a:t>
              </a:r>
              <a:r>
                <a:rPr lang="pt-PT" sz="2000" dirty="0"/>
                <a:t> e </a:t>
              </a:r>
              <a:r>
                <a:rPr lang="pt-PT" sz="2000" dirty="0" err="1"/>
                <a:t>Yarh</a:t>
              </a:r>
              <a:r>
                <a:rPr lang="pt-PT" sz="2000" dirty="0"/>
                <a:t>.</a:t>
              </a:r>
            </a:p>
            <a:p>
              <a:pPr marL="285750" lvl="1" indent="-28575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PT" sz="6500" kern="1200" dirty="0"/>
            </a:p>
            <a:p>
              <a:pPr marL="285750" lvl="1" indent="-28575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PT" sz="6500" kern="1200" dirty="0"/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DCC25200-1A42-4BFA-93BB-7A2BB59798CA}"/>
                </a:ext>
              </a:extLst>
            </p:cNvPr>
            <p:cNvSpPr/>
            <p:nvPr/>
          </p:nvSpPr>
          <p:spPr>
            <a:xfrm>
              <a:off x="5354445" y="2044168"/>
              <a:ext cx="6256363" cy="1116127"/>
            </a:xfrm>
            <a:custGeom>
              <a:avLst/>
              <a:gdLst>
                <a:gd name="connsiteX0" fmla="*/ 0 w 5524727"/>
                <a:gd name="connsiteY0" fmla="*/ 0 h 1872000"/>
                <a:gd name="connsiteX1" fmla="*/ 5524727 w 5524727"/>
                <a:gd name="connsiteY1" fmla="*/ 0 h 1872000"/>
                <a:gd name="connsiteX2" fmla="*/ 5524727 w 5524727"/>
                <a:gd name="connsiteY2" fmla="*/ 1872000 h 1872000"/>
                <a:gd name="connsiteX3" fmla="*/ 0 w 5524727"/>
                <a:gd name="connsiteY3" fmla="*/ 1872000 h 1872000"/>
                <a:gd name="connsiteX4" fmla="*/ 0 w 5524727"/>
                <a:gd name="connsiteY4" fmla="*/ 0 h 187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4727" h="1872000">
                  <a:moveTo>
                    <a:pt x="0" y="0"/>
                  </a:moveTo>
                  <a:lnTo>
                    <a:pt x="5524727" y="0"/>
                  </a:lnTo>
                  <a:lnTo>
                    <a:pt x="5524727" y="1872000"/>
                  </a:lnTo>
                  <a:lnTo>
                    <a:pt x="0" y="1872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213360" tIns="121920" rIns="213360" bIns="12192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Objetivos Específicos</a:t>
              </a:r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260BCB96-7EAA-4B9C-BFB2-8518F239B1CD}"/>
                </a:ext>
              </a:extLst>
            </p:cNvPr>
            <p:cNvSpPr/>
            <p:nvPr/>
          </p:nvSpPr>
          <p:spPr>
            <a:xfrm>
              <a:off x="5354445" y="3288632"/>
              <a:ext cx="6256363" cy="3482336"/>
            </a:xfrm>
            <a:custGeom>
              <a:avLst/>
              <a:gdLst>
                <a:gd name="connsiteX0" fmla="*/ 0 w 5524727"/>
                <a:gd name="connsiteY0" fmla="*/ 0 h 2854800"/>
                <a:gd name="connsiteX1" fmla="*/ 5524727 w 5524727"/>
                <a:gd name="connsiteY1" fmla="*/ 0 h 2854800"/>
                <a:gd name="connsiteX2" fmla="*/ 5524727 w 5524727"/>
                <a:gd name="connsiteY2" fmla="*/ 2854800 h 2854800"/>
                <a:gd name="connsiteX3" fmla="*/ 0 w 5524727"/>
                <a:gd name="connsiteY3" fmla="*/ 2854800 h 2854800"/>
                <a:gd name="connsiteX4" fmla="*/ 0 w 5524727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4727" h="2854800">
                  <a:moveTo>
                    <a:pt x="0" y="0"/>
                  </a:moveTo>
                  <a:lnTo>
                    <a:pt x="5524727" y="0"/>
                  </a:lnTo>
                  <a:lnTo>
                    <a:pt x="5524727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346710" tIns="346710" rIns="462280" bIns="520065" numCol="1" spcCol="1270" anchor="t" anchorCtr="0">
              <a:noAutofit/>
            </a:bodyPr>
            <a:lstStyle/>
            <a:p>
              <a:pPr marL="342900" lvl="0" indent="-342900" algn="just">
                <a:buFont typeface="Arial" panose="020B0604020202020204" pitchFamily="34" charset="0"/>
                <a:buChar char="•"/>
              </a:pPr>
              <a:r>
                <a:rPr lang="pt-PT" sz="2000" dirty="0"/>
                <a:t>Determinar se os </a:t>
              </a:r>
              <a:r>
                <a:rPr lang="pt-PT" sz="2000" i="1" dirty="0" err="1"/>
                <a:t>skills</a:t>
              </a:r>
              <a:r>
                <a:rPr lang="pt-PT" sz="2000" dirty="0"/>
                <a:t> aprendidos durante a sessão são transferidos para a vida real nos follow-up após 12 semanas.</a:t>
              </a:r>
            </a:p>
            <a:p>
              <a:pPr marL="342900" lvl="0" indent="-342900" algn="just">
                <a:buFont typeface="Arial" panose="020B0604020202020204" pitchFamily="34" charset="0"/>
                <a:buChar char="•"/>
              </a:pPr>
              <a:r>
                <a:rPr lang="pt-PT" sz="2000" dirty="0"/>
                <a:t>Determinar se houve diferença nos scores nas variáveis entre os estadios I, II e III.</a:t>
              </a:r>
            </a:p>
            <a:p>
              <a:pPr marL="342900" lvl="0" indent="-342900" algn="just">
                <a:buFont typeface="Arial" panose="020B0604020202020204" pitchFamily="34" charset="0"/>
                <a:buChar char="•"/>
              </a:pPr>
              <a:r>
                <a:rPr lang="pt-PT" sz="2000" dirty="0"/>
                <a:t>Investigar a existe de correlação entre a melhoria do equilíbrio e o aumento da funcionalidade.</a:t>
              </a:r>
            </a:p>
            <a:p>
              <a:pPr marL="342900" lvl="0" indent="-342900" algn="just">
                <a:buFont typeface="Arial" panose="020B0604020202020204" pitchFamily="34" charset="0"/>
                <a:buChar char="•"/>
              </a:pPr>
              <a:r>
                <a:rPr lang="pt-PT" sz="2000" dirty="0"/>
                <a:t>Investigar a existe de correlação entre a melhoria da funcionalidade e a melhora da qualidade de vida.</a:t>
              </a:r>
            </a:p>
            <a:p>
              <a:pPr marL="285750" lvl="1" indent="-28575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PT" sz="6500" kern="1200" dirty="0"/>
            </a:p>
            <a:p>
              <a:pPr marL="285750" lvl="1" indent="-28575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PT" sz="6500" kern="1200" dirty="0"/>
            </a:p>
          </p:txBody>
        </p:sp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33DA0FC-8461-4FD5-A8E8-9F0BFA20EBA7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49074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C9EBC-EDF2-4CE0-BF13-C45585741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Tipo/Desenho de estudo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C3438B76-78FD-40F6-8508-8D4CFE70F09D}"/>
              </a:ext>
            </a:extLst>
          </p:cNvPr>
          <p:cNvGrpSpPr/>
          <p:nvPr/>
        </p:nvGrpSpPr>
        <p:grpSpPr>
          <a:xfrm>
            <a:off x="203872" y="2355346"/>
            <a:ext cx="11957704" cy="4109622"/>
            <a:chOff x="203872" y="2355346"/>
            <a:chExt cx="11957704" cy="4109622"/>
          </a:xfrm>
        </p:grpSpPr>
        <p:sp>
          <p:nvSpPr>
            <p:cNvPr id="5" name="Forma livre: Forma 4">
              <a:extLst>
                <a:ext uri="{FF2B5EF4-FFF2-40B4-BE49-F238E27FC236}">
                  <a16:creationId xmlns:a16="http://schemas.microsoft.com/office/drawing/2014/main" id="{1A61C23A-42F4-4F18-AB97-FD2A0D84632C}"/>
                </a:ext>
              </a:extLst>
            </p:cNvPr>
            <p:cNvSpPr/>
            <p:nvPr/>
          </p:nvSpPr>
          <p:spPr>
            <a:xfrm>
              <a:off x="203872" y="2355346"/>
              <a:ext cx="1487059" cy="1628806"/>
            </a:xfrm>
            <a:custGeom>
              <a:avLst/>
              <a:gdLst>
                <a:gd name="connsiteX0" fmla="*/ 0 w 1628805"/>
                <a:gd name="connsiteY0" fmla="*/ 0 h 1487058"/>
                <a:gd name="connsiteX1" fmla="*/ 885276 w 1628805"/>
                <a:gd name="connsiteY1" fmla="*/ 0 h 1487058"/>
                <a:gd name="connsiteX2" fmla="*/ 1628805 w 1628805"/>
                <a:gd name="connsiteY2" fmla="*/ 743529 h 1487058"/>
                <a:gd name="connsiteX3" fmla="*/ 885276 w 1628805"/>
                <a:gd name="connsiteY3" fmla="*/ 1487058 h 1487058"/>
                <a:gd name="connsiteX4" fmla="*/ 0 w 1628805"/>
                <a:gd name="connsiteY4" fmla="*/ 1487058 h 1487058"/>
                <a:gd name="connsiteX5" fmla="*/ 743529 w 1628805"/>
                <a:gd name="connsiteY5" fmla="*/ 743529 h 1487058"/>
                <a:gd name="connsiteX6" fmla="*/ 0 w 1628805"/>
                <a:gd name="connsiteY6" fmla="*/ 0 h 148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8805" h="1487058">
                  <a:moveTo>
                    <a:pt x="1628804" y="0"/>
                  </a:moveTo>
                  <a:lnTo>
                    <a:pt x="1628804" y="808235"/>
                  </a:lnTo>
                  <a:lnTo>
                    <a:pt x="814403" y="1487058"/>
                  </a:lnTo>
                  <a:lnTo>
                    <a:pt x="1" y="808235"/>
                  </a:lnTo>
                  <a:lnTo>
                    <a:pt x="1" y="0"/>
                  </a:lnTo>
                  <a:lnTo>
                    <a:pt x="814403" y="678823"/>
                  </a:lnTo>
                  <a:lnTo>
                    <a:pt x="1628804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5241" tIns="758769" rIns="15240" bIns="75877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Tipo</a:t>
              </a:r>
            </a:p>
          </p:txBody>
        </p:sp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07F1ED0B-C71E-4B8E-AF9D-14DDD80C8BEA}"/>
                </a:ext>
              </a:extLst>
            </p:cNvPr>
            <p:cNvSpPr/>
            <p:nvPr/>
          </p:nvSpPr>
          <p:spPr>
            <a:xfrm>
              <a:off x="1517483" y="2355348"/>
              <a:ext cx="10470644" cy="1059280"/>
            </a:xfrm>
            <a:custGeom>
              <a:avLst/>
              <a:gdLst>
                <a:gd name="connsiteX0" fmla="*/ 176550 w 1059280"/>
                <a:gd name="connsiteY0" fmla="*/ 0 h 10470644"/>
                <a:gd name="connsiteX1" fmla="*/ 882730 w 1059280"/>
                <a:gd name="connsiteY1" fmla="*/ 0 h 10470644"/>
                <a:gd name="connsiteX2" fmla="*/ 1059280 w 1059280"/>
                <a:gd name="connsiteY2" fmla="*/ 176550 h 10470644"/>
                <a:gd name="connsiteX3" fmla="*/ 1059280 w 1059280"/>
                <a:gd name="connsiteY3" fmla="*/ 10470644 h 10470644"/>
                <a:gd name="connsiteX4" fmla="*/ 1059280 w 1059280"/>
                <a:gd name="connsiteY4" fmla="*/ 10470644 h 10470644"/>
                <a:gd name="connsiteX5" fmla="*/ 0 w 1059280"/>
                <a:gd name="connsiteY5" fmla="*/ 10470644 h 10470644"/>
                <a:gd name="connsiteX6" fmla="*/ 0 w 1059280"/>
                <a:gd name="connsiteY6" fmla="*/ 10470644 h 10470644"/>
                <a:gd name="connsiteX7" fmla="*/ 0 w 1059280"/>
                <a:gd name="connsiteY7" fmla="*/ 176550 h 10470644"/>
                <a:gd name="connsiteX8" fmla="*/ 176550 w 1059280"/>
                <a:gd name="connsiteY8" fmla="*/ 0 h 1047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9280" h="10470644">
                  <a:moveTo>
                    <a:pt x="1059280" y="1745144"/>
                  </a:moveTo>
                  <a:lnTo>
                    <a:pt x="1059280" y="8725500"/>
                  </a:lnTo>
                  <a:cubicBezTo>
                    <a:pt x="1059280" y="9689315"/>
                    <a:pt x="1051283" y="10470639"/>
                    <a:pt x="1041419" y="10470639"/>
                  </a:cubicBezTo>
                  <a:lnTo>
                    <a:pt x="0" y="10470639"/>
                  </a:lnTo>
                  <a:lnTo>
                    <a:pt x="0" y="10470639"/>
                  </a:lnTo>
                  <a:lnTo>
                    <a:pt x="0" y="5"/>
                  </a:lnTo>
                  <a:lnTo>
                    <a:pt x="0" y="5"/>
                  </a:lnTo>
                  <a:lnTo>
                    <a:pt x="1041419" y="5"/>
                  </a:lnTo>
                  <a:cubicBezTo>
                    <a:pt x="1051283" y="5"/>
                    <a:pt x="1059280" y="781329"/>
                    <a:pt x="1059280" y="1745144"/>
                  </a:cubicBez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66950" rIns="66950" bIns="66950" numCol="1" spcCol="1270" anchor="ctr" anchorCtr="0">
              <a:noAutofit/>
            </a:bodyPr>
            <a:lstStyle/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Quantitativo</a:t>
              </a:r>
            </a:p>
          </p:txBody>
        </p:sp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64A8AB3A-196B-42E4-A28C-FFE21594EE0B}"/>
                </a:ext>
              </a:extLst>
            </p:cNvPr>
            <p:cNvSpPr/>
            <p:nvPr/>
          </p:nvSpPr>
          <p:spPr>
            <a:xfrm>
              <a:off x="203872" y="3790523"/>
              <a:ext cx="1487059" cy="1628806"/>
            </a:xfrm>
            <a:custGeom>
              <a:avLst/>
              <a:gdLst>
                <a:gd name="connsiteX0" fmla="*/ 0 w 1628805"/>
                <a:gd name="connsiteY0" fmla="*/ 0 h 1487058"/>
                <a:gd name="connsiteX1" fmla="*/ 885276 w 1628805"/>
                <a:gd name="connsiteY1" fmla="*/ 0 h 1487058"/>
                <a:gd name="connsiteX2" fmla="*/ 1628805 w 1628805"/>
                <a:gd name="connsiteY2" fmla="*/ 743529 h 1487058"/>
                <a:gd name="connsiteX3" fmla="*/ 885276 w 1628805"/>
                <a:gd name="connsiteY3" fmla="*/ 1487058 h 1487058"/>
                <a:gd name="connsiteX4" fmla="*/ 0 w 1628805"/>
                <a:gd name="connsiteY4" fmla="*/ 1487058 h 1487058"/>
                <a:gd name="connsiteX5" fmla="*/ 743529 w 1628805"/>
                <a:gd name="connsiteY5" fmla="*/ 743529 h 1487058"/>
                <a:gd name="connsiteX6" fmla="*/ 0 w 1628805"/>
                <a:gd name="connsiteY6" fmla="*/ 0 h 148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8805" h="1487058">
                  <a:moveTo>
                    <a:pt x="1628804" y="0"/>
                  </a:moveTo>
                  <a:lnTo>
                    <a:pt x="1628804" y="808235"/>
                  </a:lnTo>
                  <a:lnTo>
                    <a:pt x="814403" y="1487058"/>
                  </a:lnTo>
                  <a:lnTo>
                    <a:pt x="1" y="808235"/>
                  </a:lnTo>
                  <a:lnTo>
                    <a:pt x="1" y="0"/>
                  </a:lnTo>
                  <a:lnTo>
                    <a:pt x="814403" y="678823"/>
                  </a:lnTo>
                  <a:lnTo>
                    <a:pt x="1628804" y="0"/>
                  </a:ln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5241" tIns="758769" rIns="15240" bIns="75877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Desenho </a:t>
              </a:r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81BBC947-84A7-41F7-9649-5542E765268C}"/>
                </a:ext>
              </a:extLst>
            </p:cNvPr>
            <p:cNvSpPr/>
            <p:nvPr/>
          </p:nvSpPr>
          <p:spPr>
            <a:xfrm>
              <a:off x="1690931" y="3755591"/>
              <a:ext cx="10470645" cy="833018"/>
            </a:xfrm>
            <a:custGeom>
              <a:avLst/>
              <a:gdLst>
                <a:gd name="connsiteX0" fmla="*/ 176457 w 1058723"/>
                <a:gd name="connsiteY0" fmla="*/ 0 h 10470644"/>
                <a:gd name="connsiteX1" fmla="*/ 882266 w 1058723"/>
                <a:gd name="connsiteY1" fmla="*/ 0 h 10470644"/>
                <a:gd name="connsiteX2" fmla="*/ 1058723 w 1058723"/>
                <a:gd name="connsiteY2" fmla="*/ 176457 h 10470644"/>
                <a:gd name="connsiteX3" fmla="*/ 1058723 w 1058723"/>
                <a:gd name="connsiteY3" fmla="*/ 10470644 h 10470644"/>
                <a:gd name="connsiteX4" fmla="*/ 1058723 w 1058723"/>
                <a:gd name="connsiteY4" fmla="*/ 10470644 h 10470644"/>
                <a:gd name="connsiteX5" fmla="*/ 0 w 1058723"/>
                <a:gd name="connsiteY5" fmla="*/ 10470644 h 10470644"/>
                <a:gd name="connsiteX6" fmla="*/ 0 w 1058723"/>
                <a:gd name="connsiteY6" fmla="*/ 10470644 h 10470644"/>
                <a:gd name="connsiteX7" fmla="*/ 0 w 1058723"/>
                <a:gd name="connsiteY7" fmla="*/ 176457 h 10470644"/>
                <a:gd name="connsiteX8" fmla="*/ 176457 w 1058723"/>
                <a:gd name="connsiteY8" fmla="*/ 0 h 1047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8723" h="10470644">
                  <a:moveTo>
                    <a:pt x="1058723" y="1745142"/>
                  </a:moveTo>
                  <a:lnTo>
                    <a:pt x="1058723" y="8725502"/>
                  </a:lnTo>
                  <a:cubicBezTo>
                    <a:pt x="1058723" y="9689319"/>
                    <a:pt x="1050735" y="10470639"/>
                    <a:pt x="1040881" y="10470639"/>
                  </a:cubicBezTo>
                  <a:lnTo>
                    <a:pt x="0" y="10470639"/>
                  </a:lnTo>
                  <a:lnTo>
                    <a:pt x="0" y="10470639"/>
                  </a:lnTo>
                  <a:lnTo>
                    <a:pt x="0" y="5"/>
                  </a:lnTo>
                  <a:lnTo>
                    <a:pt x="0" y="5"/>
                  </a:lnTo>
                  <a:lnTo>
                    <a:pt x="1040881" y="5"/>
                  </a:lnTo>
                  <a:cubicBezTo>
                    <a:pt x="1050735" y="5"/>
                    <a:pt x="1058723" y="781325"/>
                    <a:pt x="1058723" y="1745142"/>
                  </a:cubicBezTo>
                  <a:close/>
                </a:path>
              </a:pathLst>
            </a:cu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9" tIns="66923" rIns="66923" bIns="66924" numCol="1" spcCol="1270" anchor="ctr" anchorCtr="0">
              <a:noAutofit/>
            </a:bodyPr>
            <a:lstStyle/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 err="1"/>
                <a:t>Quasi</a:t>
              </a:r>
              <a:r>
                <a:rPr lang="pt-PT" sz="2000" kern="1200" dirty="0"/>
                <a:t>-experimental</a:t>
              </a:r>
            </a:p>
          </p:txBody>
        </p:sp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2536478E-0C62-46EA-9125-0C69F50BE560}"/>
                </a:ext>
              </a:extLst>
            </p:cNvPr>
            <p:cNvSpPr/>
            <p:nvPr/>
          </p:nvSpPr>
          <p:spPr>
            <a:xfrm>
              <a:off x="1690931" y="4849805"/>
              <a:ext cx="10297196" cy="1615163"/>
            </a:xfrm>
            <a:custGeom>
              <a:avLst/>
              <a:gdLst>
                <a:gd name="connsiteX0" fmla="*/ 176457 w 1058723"/>
                <a:gd name="connsiteY0" fmla="*/ 0 h 10470644"/>
                <a:gd name="connsiteX1" fmla="*/ 882266 w 1058723"/>
                <a:gd name="connsiteY1" fmla="*/ 0 h 10470644"/>
                <a:gd name="connsiteX2" fmla="*/ 1058723 w 1058723"/>
                <a:gd name="connsiteY2" fmla="*/ 176457 h 10470644"/>
                <a:gd name="connsiteX3" fmla="*/ 1058723 w 1058723"/>
                <a:gd name="connsiteY3" fmla="*/ 10470644 h 10470644"/>
                <a:gd name="connsiteX4" fmla="*/ 1058723 w 1058723"/>
                <a:gd name="connsiteY4" fmla="*/ 10470644 h 10470644"/>
                <a:gd name="connsiteX5" fmla="*/ 0 w 1058723"/>
                <a:gd name="connsiteY5" fmla="*/ 10470644 h 10470644"/>
                <a:gd name="connsiteX6" fmla="*/ 0 w 1058723"/>
                <a:gd name="connsiteY6" fmla="*/ 10470644 h 10470644"/>
                <a:gd name="connsiteX7" fmla="*/ 0 w 1058723"/>
                <a:gd name="connsiteY7" fmla="*/ 176457 h 10470644"/>
                <a:gd name="connsiteX8" fmla="*/ 176457 w 1058723"/>
                <a:gd name="connsiteY8" fmla="*/ 0 h 1047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8723" h="10470644">
                  <a:moveTo>
                    <a:pt x="1058723" y="1745142"/>
                  </a:moveTo>
                  <a:lnTo>
                    <a:pt x="1058723" y="8725502"/>
                  </a:lnTo>
                  <a:cubicBezTo>
                    <a:pt x="1058723" y="9689319"/>
                    <a:pt x="1050735" y="10470639"/>
                    <a:pt x="1040881" y="10470639"/>
                  </a:cubicBezTo>
                  <a:lnTo>
                    <a:pt x="0" y="10470639"/>
                  </a:lnTo>
                  <a:lnTo>
                    <a:pt x="0" y="10470639"/>
                  </a:lnTo>
                  <a:lnTo>
                    <a:pt x="0" y="5"/>
                  </a:lnTo>
                  <a:lnTo>
                    <a:pt x="0" y="5"/>
                  </a:lnTo>
                  <a:lnTo>
                    <a:pt x="1040881" y="5"/>
                  </a:lnTo>
                  <a:cubicBezTo>
                    <a:pt x="1050735" y="5"/>
                    <a:pt x="1058723" y="781325"/>
                    <a:pt x="1058723" y="1745142"/>
                  </a:cubicBezTo>
                  <a:close/>
                </a:path>
              </a:pathLst>
            </a:cu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9" tIns="66923" rIns="66923" bIns="66924" numCol="1" spcCol="1270" anchor="ctr" anchorCtr="0">
              <a:noAutofit/>
            </a:bodyPr>
            <a:lstStyle/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pt-PT" sz="2000" kern="1200" dirty="0"/>
                <a:t>Duração: </a:t>
              </a:r>
              <a:r>
                <a:rPr lang="pt-PT" sz="2000" dirty="0"/>
                <a:t>seis semanas (Laio </a:t>
              </a:r>
              <a:r>
                <a:rPr lang="pt-PT" sz="2000" dirty="0" err="1"/>
                <a:t>et</a:t>
              </a:r>
              <a:r>
                <a:rPr lang="pt-PT" sz="2000" dirty="0"/>
                <a:t> al em 2015)</a:t>
              </a:r>
              <a:endParaRPr lang="pt-PT" sz="2000" kern="1200" dirty="0"/>
            </a:p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pt-PT" sz="2000" dirty="0"/>
                <a:t>F</a:t>
              </a:r>
              <a:r>
                <a:rPr lang="pt-PT" sz="2000" kern="1200" dirty="0"/>
                <a:t>requência: três vezes por semana (Laio </a:t>
              </a:r>
              <a:r>
                <a:rPr lang="pt-PT" sz="2000" kern="1200" dirty="0" err="1"/>
                <a:t>et</a:t>
              </a:r>
              <a:r>
                <a:rPr lang="pt-PT" sz="2000" kern="1200" dirty="0"/>
                <a:t> al em 2015; </a:t>
              </a:r>
              <a:r>
                <a:rPr lang="pt-PT" sz="2000" kern="1200" dirty="0" err="1"/>
                <a:t>Capato</a:t>
              </a:r>
              <a:r>
                <a:rPr lang="pt-PT" sz="2000" dirty="0"/>
                <a:t>, 2015</a:t>
              </a:r>
              <a:r>
                <a:rPr lang="pt-PT" sz="2000" kern="1200" dirty="0"/>
                <a:t>)</a:t>
              </a:r>
            </a:p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pt-PT" sz="2000" kern="1200" dirty="0"/>
                <a:t>Cada sessão terá a duração de 60 minutos (</a:t>
              </a:r>
              <a:r>
                <a:rPr lang="pt-PT" sz="2000" kern="1200" dirty="0" err="1"/>
                <a:t>Shen</a:t>
              </a:r>
              <a:r>
                <a:rPr lang="pt-PT" sz="2000" kern="1200" dirty="0"/>
                <a:t> </a:t>
              </a:r>
              <a:r>
                <a:rPr lang="pt-PT" sz="2000" kern="1200" dirty="0" err="1"/>
                <a:t>et</a:t>
              </a:r>
              <a:r>
                <a:rPr lang="pt-PT" sz="2000" kern="1200" dirty="0"/>
                <a:t> al., 2014; Laio </a:t>
              </a:r>
              <a:r>
                <a:rPr lang="pt-PT" sz="2000" kern="1200" dirty="0" err="1"/>
                <a:t>et</a:t>
              </a:r>
              <a:r>
                <a:rPr lang="pt-PT" sz="2000" kern="1200" dirty="0"/>
                <a:t> al em 2015; Van </a:t>
              </a:r>
              <a:r>
                <a:rPr lang="pt-PT" sz="2000" kern="1200" dirty="0" err="1"/>
                <a:t>den</a:t>
              </a:r>
              <a:r>
                <a:rPr lang="pt-PT" sz="2000" kern="1200" dirty="0"/>
                <a:t> </a:t>
              </a:r>
              <a:r>
                <a:rPr lang="pt-PT" sz="2000" kern="1200" dirty="0" err="1"/>
                <a:t>Heuvel</a:t>
              </a:r>
              <a:r>
                <a:rPr lang="pt-PT" sz="2000" kern="1200" dirty="0"/>
                <a:t> </a:t>
              </a:r>
              <a:r>
                <a:rPr lang="pt-PT" sz="2000" kern="1200" dirty="0" err="1"/>
                <a:t>et</a:t>
              </a:r>
              <a:r>
                <a:rPr lang="pt-PT" sz="2000" kern="1200" dirty="0"/>
                <a:t> al., 2014) (Figura 1). </a:t>
              </a:r>
            </a:p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pt-PT" sz="2000" kern="1200" dirty="0"/>
                <a:t>Realizado durante o período </a:t>
              </a:r>
              <a:r>
                <a:rPr lang="pt-PT" sz="2000" kern="1200" dirty="0" err="1"/>
                <a:t>on</a:t>
              </a:r>
              <a:r>
                <a:rPr lang="pt-PT" sz="2000" kern="1200" dirty="0"/>
                <a:t>.</a:t>
              </a:r>
            </a:p>
          </p:txBody>
        </p:sp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1B1ADEC8-A458-4532-B2FE-FFCFDC28213E}"/>
              </a:ext>
            </a:extLst>
          </p:cNvPr>
          <p:cNvSpPr txBox="1"/>
          <p:nvPr/>
        </p:nvSpPr>
        <p:spPr>
          <a:xfrm>
            <a:off x="11693455" y="6464968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8746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DABE4-301B-4C5D-8AA5-90FEE0E52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Desenho do estudo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67DC62C-2CF2-41EC-893A-605E3D7DE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1030" y="2548948"/>
            <a:ext cx="4469778" cy="3678303"/>
          </a:xfr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pt-PT" dirty="0"/>
              <a:t>Legenda: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PT" b="1" dirty="0"/>
              <a:t>R:</a:t>
            </a:r>
            <a:r>
              <a:rPr lang="pt-PT" dirty="0"/>
              <a:t> amostra aleatória;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PT" b="1" dirty="0"/>
              <a:t>O</a:t>
            </a:r>
            <a:r>
              <a:rPr lang="pt-PT" b="1" baseline="-25000" dirty="0"/>
              <a:t>1</a:t>
            </a:r>
            <a:r>
              <a:rPr lang="pt-PT" b="1" dirty="0"/>
              <a:t> e O</a:t>
            </a:r>
            <a:r>
              <a:rPr lang="pt-PT" b="1" baseline="-25000" dirty="0"/>
              <a:t>4</a:t>
            </a:r>
            <a:r>
              <a:rPr lang="pt-PT" b="1" dirty="0"/>
              <a:t>:</a:t>
            </a:r>
            <a:r>
              <a:rPr lang="pt-PT" dirty="0"/>
              <a:t> avaliação inicial;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PT" b="1" dirty="0"/>
              <a:t>O</a:t>
            </a:r>
            <a:r>
              <a:rPr lang="pt-PT" b="1" baseline="-25000" dirty="0"/>
              <a:t>2</a:t>
            </a:r>
            <a:r>
              <a:rPr lang="pt-PT" b="1" dirty="0"/>
              <a:t> e O</a:t>
            </a:r>
            <a:r>
              <a:rPr lang="pt-PT" b="1" baseline="-25000" dirty="0"/>
              <a:t>5</a:t>
            </a:r>
            <a:r>
              <a:rPr lang="pt-PT" b="1" dirty="0"/>
              <a:t>:</a:t>
            </a:r>
            <a:r>
              <a:rPr lang="pt-PT" dirty="0"/>
              <a:t> avaliação intermédia; 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PT" b="1" dirty="0"/>
              <a:t>O</a:t>
            </a:r>
            <a:r>
              <a:rPr lang="pt-PT" b="1" baseline="-25000" dirty="0"/>
              <a:t>3 </a:t>
            </a:r>
            <a:r>
              <a:rPr lang="pt-PT" b="1" dirty="0"/>
              <a:t>e O</a:t>
            </a:r>
            <a:r>
              <a:rPr lang="pt-PT" b="1" baseline="-25000" dirty="0"/>
              <a:t>6</a:t>
            </a:r>
            <a:r>
              <a:rPr lang="pt-PT" dirty="0"/>
              <a:t>: avaliação final;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PT" b="1" dirty="0"/>
              <a:t>O</a:t>
            </a:r>
            <a:r>
              <a:rPr lang="pt-PT" b="1" baseline="-25000" dirty="0"/>
              <a:t>4 </a:t>
            </a:r>
            <a:r>
              <a:rPr lang="pt-PT" b="1" dirty="0"/>
              <a:t>e O</a:t>
            </a:r>
            <a:r>
              <a:rPr lang="pt-PT" b="1" baseline="-25000" dirty="0"/>
              <a:t>8:</a:t>
            </a:r>
            <a:r>
              <a:rPr lang="pt-PT" baseline="-25000" dirty="0"/>
              <a:t> </a:t>
            </a:r>
            <a:r>
              <a:rPr lang="pt-PT" dirty="0"/>
              <a:t>avaliação após o follow-up;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PT" b="1" dirty="0"/>
              <a:t>X:</a:t>
            </a:r>
            <a:r>
              <a:rPr lang="pt-PT" dirty="0"/>
              <a:t> realidade virtual;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PT" b="1" dirty="0"/>
              <a:t>Y:</a:t>
            </a:r>
            <a:r>
              <a:rPr lang="pt-PT" dirty="0"/>
              <a:t> terapia convencional;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PT" b="1" dirty="0"/>
              <a:t>Z:</a:t>
            </a:r>
            <a:r>
              <a:rPr lang="pt-PT" dirty="0"/>
              <a:t> tempo de </a:t>
            </a:r>
            <a:r>
              <a:rPr lang="pt-PT" dirty="0" err="1"/>
              <a:t>follow</a:t>
            </a:r>
            <a:r>
              <a:rPr lang="pt-PT" dirty="0"/>
              <a:t> </a:t>
            </a:r>
            <a:r>
              <a:rPr lang="pt-PT" dirty="0" err="1"/>
              <a:t>up</a:t>
            </a:r>
            <a:r>
              <a:rPr lang="pt-PT" dirty="0"/>
              <a:t>;</a:t>
            </a:r>
          </a:p>
          <a:p>
            <a:endParaRPr lang="pt-PT" dirty="0"/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605AC9B8-4CAA-4F29-A799-55E4D305D2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91" t="25009" r="41428" b="51314"/>
          <a:stretch/>
        </p:blipFill>
        <p:spPr>
          <a:xfrm>
            <a:off x="581192" y="2819344"/>
            <a:ext cx="5995967" cy="249582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9979D28-5011-4DAC-AE12-A759A7D8DC43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78099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75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866D6-A900-48DB-8C3F-C911326C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População e </a:t>
            </a:r>
            <a:r>
              <a:rPr lang="pt-PT" dirty="0" err="1"/>
              <a:t>sub-população</a:t>
            </a:r>
            <a:endParaRPr lang="pt-PT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6429D690-4E2F-40A3-AC9D-534BB0FF7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211928"/>
              </p:ext>
            </p:extLst>
          </p:nvPr>
        </p:nvGraphicFramePr>
        <p:xfrm>
          <a:off x="581025" y="2181225"/>
          <a:ext cx="11029950" cy="4123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6512545E-521F-4C1A-A6C8-FC8B18CC4971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72084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3B982-E930-45DE-84FD-1BF9E9F5D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>
                                            <p:graphicEl>
                                              <a:dgm id="{63E3B982-E930-45DE-84FD-1BF9E9F5D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>
                                            <p:graphicEl>
                                              <a:dgm id="{63E3B982-E930-45DE-84FD-1BF9E9F5D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8AA605-A490-4B10-AF99-AA173B63B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>
                                            <p:graphicEl>
                                              <a:dgm id="{EC8AA605-A490-4B10-AF99-AA173B63B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>
                                            <p:graphicEl>
                                              <a:dgm id="{EC8AA605-A490-4B10-AF99-AA173B63B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A8A544-4E83-4014-ACC2-4ABB762D8C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">
                                            <p:graphicEl>
                                              <a:dgm id="{21A8A544-4E83-4014-ACC2-4ABB762D8C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">
                                            <p:graphicEl>
                                              <a:dgm id="{21A8A544-4E83-4014-ACC2-4ABB762D8C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7A64A7-C1E7-4613-8F2D-C421F347E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4">
                                            <p:graphicEl>
                                              <a:dgm id="{D87A64A7-C1E7-4613-8F2D-C421F347E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4">
                                            <p:graphicEl>
                                              <a:dgm id="{D87A64A7-C1E7-4613-8F2D-C421F347E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D6785-3EC6-45EC-8D68-152D3442B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Amostra</a:t>
            </a: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86C2B0DF-A2DA-41D5-8630-9FD9D3EDA6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826736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AC24BCE1-621B-4D70-8940-C00DE02893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759" y="5004511"/>
            <a:ext cx="2977242" cy="170990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8D0B803-A006-4ACC-B3C8-CA3ECD02A079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10106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144477-5D26-4E81-8634-C89A9D4C6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>
                                            <p:graphicEl>
                                              <a:dgm id="{C3144477-5D26-4E81-8634-C89A9D4C6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>
                                            <p:graphicEl>
                                              <a:dgm id="{C3144477-5D26-4E81-8634-C89A9D4C6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4A3626-673A-4C82-973F-267BB12C2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>
                                            <p:graphicEl>
                                              <a:dgm id="{CC4A3626-673A-4C82-973F-267BB12C2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>
                                            <p:graphicEl>
                                              <a:dgm id="{CC4A3626-673A-4C82-973F-267BB12C2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316A6-495B-4E1C-A903-0C467A8CA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Critérios de seleção da amostra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751E5EBD-72B2-4F92-890D-5593B3981E31}"/>
              </a:ext>
            </a:extLst>
          </p:cNvPr>
          <p:cNvGrpSpPr/>
          <p:nvPr/>
        </p:nvGrpSpPr>
        <p:grpSpPr>
          <a:xfrm>
            <a:off x="29348" y="1994672"/>
            <a:ext cx="11758440" cy="4697275"/>
            <a:chOff x="300997" y="2158616"/>
            <a:chExt cx="10540728" cy="4697275"/>
          </a:xfrm>
        </p:grpSpPr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C3EFF2ED-B741-47A1-BBC3-E9E56B0D7B5F}"/>
                </a:ext>
              </a:extLst>
            </p:cNvPr>
            <p:cNvSpPr/>
            <p:nvPr/>
          </p:nvSpPr>
          <p:spPr>
            <a:xfrm>
              <a:off x="300997" y="2158616"/>
              <a:ext cx="3035761" cy="758216"/>
            </a:xfrm>
            <a:custGeom>
              <a:avLst/>
              <a:gdLst>
                <a:gd name="connsiteX0" fmla="*/ 0 w 4381092"/>
                <a:gd name="connsiteY0" fmla="*/ 219055 h 2190546"/>
                <a:gd name="connsiteX1" fmla="*/ 219055 w 4381092"/>
                <a:gd name="connsiteY1" fmla="*/ 0 h 2190546"/>
                <a:gd name="connsiteX2" fmla="*/ 4162037 w 4381092"/>
                <a:gd name="connsiteY2" fmla="*/ 0 h 2190546"/>
                <a:gd name="connsiteX3" fmla="*/ 4381092 w 4381092"/>
                <a:gd name="connsiteY3" fmla="*/ 219055 h 2190546"/>
                <a:gd name="connsiteX4" fmla="*/ 4381092 w 4381092"/>
                <a:gd name="connsiteY4" fmla="*/ 1971491 h 2190546"/>
                <a:gd name="connsiteX5" fmla="*/ 4162037 w 4381092"/>
                <a:gd name="connsiteY5" fmla="*/ 2190546 h 2190546"/>
                <a:gd name="connsiteX6" fmla="*/ 219055 w 4381092"/>
                <a:gd name="connsiteY6" fmla="*/ 2190546 h 2190546"/>
                <a:gd name="connsiteX7" fmla="*/ 0 w 4381092"/>
                <a:gd name="connsiteY7" fmla="*/ 1971491 h 2190546"/>
                <a:gd name="connsiteX8" fmla="*/ 0 w 4381092"/>
                <a:gd name="connsiteY8" fmla="*/ 219055 h 219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81092" h="2190546">
                  <a:moveTo>
                    <a:pt x="0" y="219055"/>
                  </a:moveTo>
                  <a:cubicBezTo>
                    <a:pt x="0" y="98074"/>
                    <a:pt x="98074" y="0"/>
                    <a:pt x="219055" y="0"/>
                  </a:cubicBezTo>
                  <a:lnTo>
                    <a:pt x="4162037" y="0"/>
                  </a:lnTo>
                  <a:cubicBezTo>
                    <a:pt x="4283018" y="0"/>
                    <a:pt x="4381092" y="98074"/>
                    <a:pt x="4381092" y="219055"/>
                  </a:cubicBezTo>
                  <a:lnTo>
                    <a:pt x="4381092" y="1971491"/>
                  </a:lnTo>
                  <a:cubicBezTo>
                    <a:pt x="4381092" y="2092472"/>
                    <a:pt x="4283018" y="2190546"/>
                    <a:pt x="4162037" y="2190546"/>
                  </a:cubicBezTo>
                  <a:lnTo>
                    <a:pt x="219055" y="2190546"/>
                  </a:lnTo>
                  <a:cubicBezTo>
                    <a:pt x="98074" y="2190546"/>
                    <a:pt x="0" y="2092472"/>
                    <a:pt x="0" y="1971491"/>
                  </a:cubicBezTo>
                  <a:lnTo>
                    <a:pt x="0" y="219055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2259" tIns="89559" rIns="102259" bIns="89559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Critérios de Inclusão</a:t>
              </a:r>
            </a:p>
          </p:txBody>
        </p:sp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A33792C9-4CBB-499B-95A5-EF30807CCC1B}"/>
                </a:ext>
              </a:extLst>
            </p:cNvPr>
            <p:cNvSpPr/>
            <p:nvPr/>
          </p:nvSpPr>
          <p:spPr>
            <a:xfrm>
              <a:off x="543359" y="2916830"/>
              <a:ext cx="438109" cy="16429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42909"/>
                  </a:lnTo>
                  <a:lnTo>
                    <a:pt x="438109" y="1642909"/>
                  </a:lnTo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F08BBB80-9A61-402F-8466-FF475C436CFC}"/>
                </a:ext>
              </a:extLst>
            </p:cNvPr>
            <p:cNvSpPr/>
            <p:nvPr/>
          </p:nvSpPr>
          <p:spPr>
            <a:xfrm>
              <a:off x="981468" y="3022435"/>
              <a:ext cx="4471256" cy="3833456"/>
            </a:xfrm>
            <a:custGeom>
              <a:avLst/>
              <a:gdLst>
                <a:gd name="connsiteX0" fmla="*/ 0 w 3504874"/>
                <a:gd name="connsiteY0" fmla="*/ 219055 h 2190546"/>
                <a:gd name="connsiteX1" fmla="*/ 219055 w 3504874"/>
                <a:gd name="connsiteY1" fmla="*/ 0 h 2190546"/>
                <a:gd name="connsiteX2" fmla="*/ 3285819 w 3504874"/>
                <a:gd name="connsiteY2" fmla="*/ 0 h 2190546"/>
                <a:gd name="connsiteX3" fmla="*/ 3504874 w 3504874"/>
                <a:gd name="connsiteY3" fmla="*/ 219055 h 2190546"/>
                <a:gd name="connsiteX4" fmla="*/ 3504874 w 3504874"/>
                <a:gd name="connsiteY4" fmla="*/ 1971491 h 2190546"/>
                <a:gd name="connsiteX5" fmla="*/ 3285819 w 3504874"/>
                <a:gd name="connsiteY5" fmla="*/ 2190546 h 2190546"/>
                <a:gd name="connsiteX6" fmla="*/ 219055 w 3504874"/>
                <a:gd name="connsiteY6" fmla="*/ 2190546 h 2190546"/>
                <a:gd name="connsiteX7" fmla="*/ 0 w 3504874"/>
                <a:gd name="connsiteY7" fmla="*/ 1971491 h 2190546"/>
                <a:gd name="connsiteX8" fmla="*/ 0 w 3504874"/>
                <a:gd name="connsiteY8" fmla="*/ 219055 h 219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4874" h="2190546">
                  <a:moveTo>
                    <a:pt x="0" y="219055"/>
                  </a:moveTo>
                  <a:cubicBezTo>
                    <a:pt x="0" y="98074"/>
                    <a:pt x="98074" y="0"/>
                    <a:pt x="219055" y="0"/>
                  </a:cubicBezTo>
                  <a:lnTo>
                    <a:pt x="3285819" y="0"/>
                  </a:lnTo>
                  <a:cubicBezTo>
                    <a:pt x="3406800" y="0"/>
                    <a:pt x="3504874" y="98074"/>
                    <a:pt x="3504874" y="219055"/>
                  </a:cubicBezTo>
                  <a:lnTo>
                    <a:pt x="3504874" y="1971491"/>
                  </a:lnTo>
                  <a:cubicBezTo>
                    <a:pt x="3504874" y="2092472"/>
                    <a:pt x="3406800" y="2190546"/>
                    <a:pt x="3285819" y="2190546"/>
                  </a:cubicBezTo>
                  <a:lnTo>
                    <a:pt x="219055" y="2190546"/>
                  </a:lnTo>
                  <a:cubicBezTo>
                    <a:pt x="98074" y="2190546"/>
                    <a:pt x="0" y="2092472"/>
                    <a:pt x="0" y="1971491"/>
                  </a:cubicBezTo>
                  <a:lnTo>
                    <a:pt x="0" y="219055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02259" tIns="89559" rIns="102259" bIns="89559" numCol="1" spcCol="1270" anchor="ctr" anchorCtr="0">
              <a:noAutofit/>
            </a:bodyPr>
            <a:lstStyle/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Indivíduos com idade entre os 60 e 75 anos de idade (Pedreira 2013; Pompeu 2012; </a:t>
              </a:r>
              <a:r>
                <a:rPr lang="pt-PT" sz="2000" kern="1200" dirty="0" err="1"/>
                <a:t>Shen</a:t>
              </a:r>
              <a:r>
                <a:rPr lang="pt-PT" sz="2000" kern="1200" dirty="0"/>
                <a:t> 2014; Yang 2015)</a:t>
              </a:r>
            </a:p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Diagnóstico clínico de doença de parkinson</a:t>
              </a:r>
            </a:p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Escala de </a:t>
              </a:r>
              <a:r>
                <a:rPr lang="pt-PT" sz="2000" kern="1200" dirty="0" err="1"/>
                <a:t>Hoehn</a:t>
              </a:r>
              <a:r>
                <a:rPr lang="pt-PT" sz="2000" kern="1200" dirty="0"/>
                <a:t> e </a:t>
              </a:r>
              <a:r>
                <a:rPr lang="pt-PT" sz="2000" kern="1200" dirty="0" err="1"/>
                <a:t>Yahr</a:t>
              </a:r>
              <a:r>
                <a:rPr lang="pt-PT" sz="2000" kern="1200" dirty="0"/>
                <a:t> no estádio I, II e III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(Van </a:t>
              </a:r>
              <a:r>
                <a:rPr lang="pt-PT" sz="2000" kern="1200" dirty="0" err="1"/>
                <a:t>den</a:t>
              </a:r>
              <a:r>
                <a:rPr lang="pt-PT" sz="2000" kern="1200" dirty="0"/>
                <a:t> </a:t>
              </a:r>
              <a:r>
                <a:rPr lang="pt-PT" sz="2000" kern="1200" dirty="0" err="1"/>
                <a:t>Heuvel</a:t>
              </a:r>
              <a:r>
                <a:rPr lang="pt-PT" sz="2000" kern="1200" dirty="0"/>
                <a:t> 2014; Pedreira 2013; </a:t>
              </a:r>
              <a:r>
                <a:rPr lang="pt-PT" sz="2000" kern="1200" dirty="0" err="1"/>
                <a:t>Liao</a:t>
              </a:r>
              <a:r>
                <a:rPr lang="pt-PT" sz="2000" kern="1200" dirty="0"/>
                <a:t> 2015; Yang, 2015)</a:t>
              </a:r>
            </a:p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Score da Mini Mental </a:t>
              </a:r>
              <a:r>
                <a:rPr lang="pt-PT" sz="2000" kern="1200" dirty="0" err="1"/>
                <a:t>State</a:t>
              </a:r>
              <a:r>
                <a:rPr lang="pt-PT" sz="2000" kern="1200" dirty="0"/>
                <a:t>  igual ou superior a 24 ( </a:t>
              </a:r>
              <a:r>
                <a:rPr lang="pt-PT" sz="2000" kern="1200" dirty="0" err="1"/>
                <a:t>Liao</a:t>
              </a:r>
              <a:r>
                <a:rPr lang="pt-PT" sz="2000" kern="1200" dirty="0"/>
                <a:t> 2015; Pompeu 2012; </a:t>
              </a:r>
              <a:r>
                <a:rPr lang="pt-PT" sz="2000" kern="1200" dirty="0" err="1"/>
                <a:t>Shen</a:t>
              </a:r>
              <a:r>
                <a:rPr lang="pt-PT" sz="2000" kern="1200" dirty="0"/>
                <a:t> 2014; Van </a:t>
              </a:r>
              <a:r>
                <a:rPr lang="pt-PT" sz="2000" kern="1200" dirty="0" err="1"/>
                <a:t>den</a:t>
              </a:r>
              <a:r>
                <a:rPr lang="pt-PT" sz="2000" kern="1200" dirty="0"/>
                <a:t> </a:t>
              </a:r>
              <a:r>
                <a:rPr lang="pt-PT" sz="2000" kern="1200" dirty="0" err="1"/>
                <a:t>Heuvel</a:t>
              </a:r>
              <a:r>
                <a:rPr lang="pt-PT" sz="2000" kern="1200" dirty="0"/>
                <a:t> 2014; Yang 2015)</a:t>
              </a:r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A7A285E8-5770-4D22-8942-4DFCD3DA8EC2}"/>
                </a:ext>
              </a:extLst>
            </p:cNvPr>
            <p:cNvSpPr/>
            <p:nvPr/>
          </p:nvSpPr>
          <p:spPr>
            <a:xfrm>
              <a:off x="4878346" y="2158616"/>
              <a:ext cx="2487019" cy="758215"/>
            </a:xfrm>
            <a:custGeom>
              <a:avLst/>
              <a:gdLst>
                <a:gd name="connsiteX0" fmla="*/ 0 w 4381092"/>
                <a:gd name="connsiteY0" fmla="*/ 219055 h 2190546"/>
                <a:gd name="connsiteX1" fmla="*/ 219055 w 4381092"/>
                <a:gd name="connsiteY1" fmla="*/ 0 h 2190546"/>
                <a:gd name="connsiteX2" fmla="*/ 4162037 w 4381092"/>
                <a:gd name="connsiteY2" fmla="*/ 0 h 2190546"/>
                <a:gd name="connsiteX3" fmla="*/ 4381092 w 4381092"/>
                <a:gd name="connsiteY3" fmla="*/ 219055 h 2190546"/>
                <a:gd name="connsiteX4" fmla="*/ 4381092 w 4381092"/>
                <a:gd name="connsiteY4" fmla="*/ 1971491 h 2190546"/>
                <a:gd name="connsiteX5" fmla="*/ 4162037 w 4381092"/>
                <a:gd name="connsiteY5" fmla="*/ 2190546 h 2190546"/>
                <a:gd name="connsiteX6" fmla="*/ 219055 w 4381092"/>
                <a:gd name="connsiteY6" fmla="*/ 2190546 h 2190546"/>
                <a:gd name="connsiteX7" fmla="*/ 0 w 4381092"/>
                <a:gd name="connsiteY7" fmla="*/ 1971491 h 2190546"/>
                <a:gd name="connsiteX8" fmla="*/ 0 w 4381092"/>
                <a:gd name="connsiteY8" fmla="*/ 219055 h 219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81092" h="2190546">
                  <a:moveTo>
                    <a:pt x="0" y="219055"/>
                  </a:moveTo>
                  <a:cubicBezTo>
                    <a:pt x="0" y="98074"/>
                    <a:pt x="98074" y="0"/>
                    <a:pt x="219055" y="0"/>
                  </a:cubicBezTo>
                  <a:lnTo>
                    <a:pt x="4162037" y="0"/>
                  </a:lnTo>
                  <a:cubicBezTo>
                    <a:pt x="4283018" y="0"/>
                    <a:pt x="4381092" y="98074"/>
                    <a:pt x="4381092" y="219055"/>
                  </a:cubicBezTo>
                  <a:lnTo>
                    <a:pt x="4381092" y="1971491"/>
                  </a:lnTo>
                  <a:cubicBezTo>
                    <a:pt x="4381092" y="2092472"/>
                    <a:pt x="4283018" y="2190546"/>
                    <a:pt x="4162037" y="2190546"/>
                  </a:cubicBezTo>
                  <a:lnTo>
                    <a:pt x="219055" y="2190546"/>
                  </a:lnTo>
                  <a:cubicBezTo>
                    <a:pt x="98074" y="2190546"/>
                    <a:pt x="0" y="2092472"/>
                    <a:pt x="0" y="1971491"/>
                  </a:cubicBezTo>
                  <a:lnTo>
                    <a:pt x="0" y="219055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02259" tIns="89559" rIns="102259" bIns="89559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Critérios de Exclusão</a:t>
              </a:r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870DC2D7-2671-4791-8DF3-9008604005FA}"/>
                </a:ext>
              </a:extLst>
            </p:cNvPr>
            <p:cNvSpPr/>
            <p:nvPr/>
          </p:nvSpPr>
          <p:spPr>
            <a:xfrm>
              <a:off x="5780992" y="2916831"/>
              <a:ext cx="438109" cy="16429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42909"/>
                  </a:lnTo>
                  <a:lnTo>
                    <a:pt x="438109" y="1642909"/>
                  </a:lnTo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sp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CCE74CC0-7B53-4B30-81AE-3D722A77F175}"/>
                </a:ext>
              </a:extLst>
            </p:cNvPr>
            <p:cNvSpPr/>
            <p:nvPr/>
          </p:nvSpPr>
          <p:spPr>
            <a:xfrm>
              <a:off x="6114239" y="3022434"/>
              <a:ext cx="4727486" cy="3651082"/>
            </a:xfrm>
            <a:custGeom>
              <a:avLst/>
              <a:gdLst>
                <a:gd name="connsiteX0" fmla="*/ 0 w 3504874"/>
                <a:gd name="connsiteY0" fmla="*/ 219055 h 2190546"/>
                <a:gd name="connsiteX1" fmla="*/ 219055 w 3504874"/>
                <a:gd name="connsiteY1" fmla="*/ 0 h 2190546"/>
                <a:gd name="connsiteX2" fmla="*/ 3285819 w 3504874"/>
                <a:gd name="connsiteY2" fmla="*/ 0 h 2190546"/>
                <a:gd name="connsiteX3" fmla="*/ 3504874 w 3504874"/>
                <a:gd name="connsiteY3" fmla="*/ 219055 h 2190546"/>
                <a:gd name="connsiteX4" fmla="*/ 3504874 w 3504874"/>
                <a:gd name="connsiteY4" fmla="*/ 1971491 h 2190546"/>
                <a:gd name="connsiteX5" fmla="*/ 3285819 w 3504874"/>
                <a:gd name="connsiteY5" fmla="*/ 2190546 h 2190546"/>
                <a:gd name="connsiteX6" fmla="*/ 219055 w 3504874"/>
                <a:gd name="connsiteY6" fmla="*/ 2190546 h 2190546"/>
                <a:gd name="connsiteX7" fmla="*/ 0 w 3504874"/>
                <a:gd name="connsiteY7" fmla="*/ 1971491 h 2190546"/>
                <a:gd name="connsiteX8" fmla="*/ 0 w 3504874"/>
                <a:gd name="connsiteY8" fmla="*/ 219055 h 219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4874" h="2190546">
                  <a:moveTo>
                    <a:pt x="0" y="219055"/>
                  </a:moveTo>
                  <a:cubicBezTo>
                    <a:pt x="0" y="98074"/>
                    <a:pt x="98074" y="0"/>
                    <a:pt x="219055" y="0"/>
                  </a:cubicBezTo>
                  <a:lnTo>
                    <a:pt x="3285819" y="0"/>
                  </a:lnTo>
                  <a:cubicBezTo>
                    <a:pt x="3406800" y="0"/>
                    <a:pt x="3504874" y="98074"/>
                    <a:pt x="3504874" y="219055"/>
                  </a:cubicBezTo>
                  <a:lnTo>
                    <a:pt x="3504874" y="1971491"/>
                  </a:lnTo>
                  <a:cubicBezTo>
                    <a:pt x="3504874" y="2092472"/>
                    <a:pt x="3406800" y="2190546"/>
                    <a:pt x="3285819" y="2190546"/>
                  </a:cubicBezTo>
                  <a:lnTo>
                    <a:pt x="219055" y="2190546"/>
                  </a:lnTo>
                  <a:cubicBezTo>
                    <a:pt x="98074" y="2190546"/>
                    <a:pt x="0" y="2092472"/>
                    <a:pt x="0" y="1971491"/>
                  </a:cubicBezTo>
                  <a:lnTo>
                    <a:pt x="0" y="219055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2259" tIns="89559" rIns="102259" bIns="89559" numCol="1" spcCol="1270" anchor="ctr" anchorCtr="0">
              <a:noAutofit/>
            </a:bodyPr>
            <a:lstStyle/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História de outras patologias neurológicas ( </a:t>
              </a:r>
              <a:r>
                <a:rPr lang="pt-PT" sz="2000" kern="1200" dirty="0" err="1"/>
                <a:t>Liao</a:t>
              </a:r>
              <a:r>
                <a:rPr lang="pt-PT" sz="2000" kern="1200" dirty="0"/>
                <a:t>, 2015; Pedreira, 2013; Pompeu, 2012; Van </a:t>
              </a:r>
              <a:r>
                <a:rPr lang="pt-PT" sz="2000" kern="1200" dirty="0" err="1"/>
                <a:t>Den</a:t>
              </a:r>
              <a:r>
                <a:rPr lang="pt-PT" sz="2000" kern="1200" dirty="0"/>
                <a:t> </a:t>
              </a:r>
              <a:r>
                <a:rPr lang="pt-PT" sz="2000" kern="1200" dirty="0" err="1"/>
                <a:t>Heuvel</a:t>
              </a:r>
              <a:r>
                <a:rPr lang="pt-PT" sz="2000" kern="1200" dirty="0"/>
                <a:t>, 2014)</a:t>
              </a:r>
            </a:p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Disfunções músculo-esquelética ativas (</a:t>
              </a:r>
              <a:r>
                <a:rPr lang="pt-PT" sz="2000" kern="1200" dirty="0" err="1"/>
                <a:t>Liao</a:t>
              </a:r>
              <a:r>
                <a:rPr lang="pt-PT" sz="2000" kern="1200" dirty="0"/>
                <a:t>, 2015; Pompeu, 2012; </a:t>
              </a:r>
              <a:r>
                <a:rPr lang="pt-PT" sz="2000" kern="1200" dirty="0" err="1"/>
                <a:t>Shen</a:t>
              </a:r>
              <a:r>
                <a:rPr lang="pt-PT" sz="2000" kern="1200" dirty="0"/>
                <a:t>, 2014; Van </a:t>
              </a:r>
              <a:r>
                <a:rPr lang="pt-PT" sz="2000" kern="1200" dirty="0" err="1"/>
                <a:t>den</a:t>
              </a:r>
              <a:r>
                <a:rPr lang="pt-PT" sz="2000" kern="1200" dirty="0"/>
                <a:t> </a:t>
              </a:r>
              <a:r>
                <a:rPr lang="pt-PT" sz="2000" kern="1200" dirty="0" err="1"/>
                <a:t>Heuvel</a:t>
              </a:r>
              <a:r>
                <a:rPr lang="pt-PT" sz="2000" kern="1200" dirty="0"/>
                <a:t>, 2014)</a:t>
              </a:r>
            </a:p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2000" kern="1200" dirty="0"/>
                <a:t>Défice visual ( Liao, 2015; Shen, 2014; Van den Heuvel, 2014; Yang, 2015);</a:t>
              </a:r>
              <a:endParaRPr lang="pt-PT" sz="2000" kern="1200" dirty="0"/>
            </a:p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Défice auditivo ( Yang, 2015)</a:t>
              </a:r>
            </a:p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Doenças Cardíacas ( </a:t>
              </a:r>
              <a:r>
                <a:rPr lang="pt-PT" sz="2000" kern="1200" dirty="0" err="1"/>
                <a:t>Liao</a:t>
              </a:r>
              <a:r>
                <a:rPr lang="pt-PT" sz="2000" kern="1200" dirty="0"/>
                <a:t>, 2015; Pedreira, 2013; </a:t>
              </a:r>
              <a:r>
                <a:rPr lang="pt-PT" sz="2000" kern="1200" dirty="0" err="1"/>
                <a:t>Shen</a:t>
              </a:r>
              <a:r>
                <a:rPr lang="pt-PT" sz="2000" kern="1200" dirty="0"/>
                <a:t>, 2014)</a:t>
              </a:r>
            </a:p>
          </p:txBody>
        </p: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5B8655B-B143-43ED-8A9B-31434F30F89C}"/>
              </a:ext>
            </a:extLst>
          </p:cNvPr>
          <p:cNvSpPr txBox="1"/>
          <p:nvPr/>
        </p:nvSpPr>
        <p:spPr>
          <a:xfrm>
            <a:off x="11691412" y="6430509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57741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AFEA0-505C-458B-9CBA-25FDCE1D5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Introdução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CF53AD8C-4527-4C8E-B7CA-9004BA7E41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2172768"/>
              </p:ext>
            </p:extLst>
          </p:nvPr>
        </p:nvGraphicFramePr>
        <p:xfrm>
          <a:off x="706582" y="1925782"/>
          <a:ext cx="10904225" cy="4364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CDAD507D-9707-4859-AA14-1C1A7ACE8787}"/>
              </a:ext>
            </a:extLst>
          </p:cNvPr>
          <p:cNvSpPr txBox="1"/>
          <p:nvPr/>
        </p:nvSpPr>
        <p:spPr>
          <a:xfrm>
            <a:off x="11828206" y="6164826"/>
            <a:ext cx="25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414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5EA1A1-3EF0-4A82-A853-D63A1786C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>
                                            <p:graphicEl>
                                              <a:dgm id="{9D5EA1A1-3EF0-4A82-A853-D63A1786C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>
                                            <p:graphicEl>
                                              <a:dgm id="{9D5EA1A1-3EF0-4A82-A853-D63A1786C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6E4AAD-FA8A-4AB4-83BC-C8812E35C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>
                                            <p:graphicEl>
                                              <a:dgm id="{666E4AAD-FA8A-4AB4-83BC-C8812E35C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>
                                            <p:graphicEl>
                                              <a:dgm id="{666E4AAD-FA8A-4AB4-83BC-C8812E35C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860D67-6672-4413-8CE2-0EE3A1356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">
                                            <p:graphicEl>
                                              <a:dgm id="{93860D67-6672-4413-8CE2-0EE3A1356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">
                                            <p:graphicEl>
                                              <a:dgm id="{93860D67-6672-4413-8CE2-0EE3A1356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3D1250-2796-4E88-BFE5-8D2D3B6A9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4">
                                            <p:graphicEl>
                                              <a:dgm id="{043D1250-2796-4E88-BFE5-8D2D3B6A9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4">
                                            <p:graphicEl>
                                              <a:dgm id="{043D1250-2796-4E88-BFE5-8D2D3B6A9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C194E-1875-4491-8441-1F1DD40A3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Variáveis em estudo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A5ED8FE4-16B6-4E56-8467-4B890C06F65E}"/>
              </a:ext>
            </a:extLst>
          </p:cNvPr>
          <p:cNvGrpSpPr/>
          <p:nvPr/>
        </p:nvGrpSpPr>
        <p:grpSpPr>
          <a:xfrm>
            <a:off x="584471" y="2184326"/>
            <a:ext cx="11023056" cy="3672035"/>
            <a:chOff x="584471" y="2184326"/>
            <a:chExt cx="11023056" cy="3672035"/>
          </a:xfrm>
        </p:grpSpPr>
        <p:sp>
          <p:nvSpPr>
            <p:cNvPr id="5" name="Forma livre: Forma 4">
              <a:extLst>
                <a:ext uri="{FF2B5EF4-FFF2-40B4-BE49-F238E27FC236}">
                  <a16:creationId xmlns:a16="http://schemas.microsoft.com/office/drawing/2014/main" id="{0A8C2A5C-30B7-47CD-A351-202F3F1A9AD4}"/>
                </a:ext>
              </a:extLst>
            </p:cNvPr>
            <p:cNvSpPr/>
            <p:nvPr/>
          </p:nvSpPr>
          <p:spPr>
            <a:xfrm>
              <a:off x="584471" y="2184326"/>
              <a:ext cx="3360687" cy="1008053"/>
            </a:xfrm>
            <a:custGeom>
              <a:avLst/>
              <a:gdLst>
                <a:gd name="connsiteX0" fmla="*/ 0 w 3360687"/>
                <a:gd name="connsiteY0" fmla="*/ 0 h 1344275"/>
                <a:gd name="connsiteX1" fmla="*/ 3360687 w 3360687"/>
                <a:gd name="connsiteY1" fmla="*/ 0 h 1344275"/>
                <a:gd name="connsiteX2" fmla="*/ 3360687 w 3360687"/>
                <a:gd name="connsiteY2" fmla="*/ 1344275 h 1344275"/>
                <a:gd name="connsiteX3" fmla="*/ 0 w 3360687"/>
                <a:gd name="connsiteY3" fmla="*/ 1344275 h 1344275"/>
                <a:gd name="connsiteX4" fmla="*/ 0 w 3360687"/>
                <a:gd name="connsiteY4" fmla="*/ 0 h 134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0687" h="1344275">
                  <a:moveTo>
                    <a:pt x="0" y="0"/>
                  </a:moveTo>
                  <a:lnTo>
                    <a:pt x="3360687" y="0"/>
                  </a:lnTo>
                  <a:lnTo>
                    <a:pt x="3360687" y="1344275"/>
                  </a:lnTo>
                  <a:lnTo>
                    <a:pt x="0" y="13442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Variável independente</a:t>
              </a:r>
              <a:r>
                <a:rPr lang="pt-PT" sz="2000" kern="1200" dirty="0"/>
                <a:t>: </a:t>
              </a:r>
            </a:p>
          </p:txBody>
        </p:sp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4A2AC09D-54AB-4A79-B35F-07E353E6FD54}"/>
                </a:ext>
              </a:extLst>
            </p:cNvPr>
            <p:cNvSpPr/>
            <p:nvPr/>
          </p:nvSpPr>
          <p:spPr>
            <a:xfrm>
              <a:off x="584471" y="3528601"/>
              <a:ext cx="3360687" cy="2327760"/>
            </a:xfrm>
            <a:custGeom>
              <a:avLst/>
              <a:gdLst>
                <a:gd name="connsiteX0" fmla="*/ 0 w 3360687"/>
                <a:gd name="connsiteY0" fmla="*/ 0 h 2327760"/>
                <a:gd name="connsiteX1" fmla="*/ 3360687 w 3360687"/>
                <a:gd name="connsiteY1" fmla="*/ 0 h 2327760"/>
                <a:gd name="connsiteX2" fmla="*/ 3360687 w 3360687"/>
                <a:gd name="connsiteY2" fmla="*/ 2327760 h 2327760"/>
                <a:gd name="connsiteX3" fmla="*/ 0 w 3360687"/>
                <a:gd name="connsiteY3" fmla="*/ 2327760 h 2327760"/>
                <a:gd name="connsiteX4" fmla="*/ 0 w 3360687"/>
                <a:gd name="connsiteY4" fmla="*/ 0 h 232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0687" h="2327760">
                  <a:moveTo>
                    <a:pt x="0" y="0"/>
                  </a:moveTo>
                  <a:lnTo>
                    <a:pt x="3360687" y="0"/>
                  </a:lnTo>
                  <a:lnTo>
                    <a:pt x="3360687" y="2327760"/>
                  </a:lnTo>
                  <a:lnTo>
                    <a:pt x="0" y="23277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Realidade virtual</a:t>
              </a:r>
            </a:p>
          </p:txBody>
        </p:sp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9970139F-DE24-4B92-9441-A2281AFC77E3}"/>
                </a:ext>
              </a:extLst>
            </p:cNvPr>
            <p:cNvSpPr/>
            <p:nvPr/>
          </p:nvSpPr>
          <p:spPr>
            <a:xfrm>
              <a:off x="4415656" y="2184326"/>
              <a:ext cx="3360687" cy="1008053"/>
            </a:xfrm>
            <a:custGeom>
              <a:avLst/>
              <a:gdLst>
                <a:gd name="connsiteX0" fmla="*/ 0 w 3360687"/>
                <a:gd name="connsiteY0" fmla="*/ 0 h 1344275"/>
                <a:gd name="connsiteX1" fmla="*/ 3360687 w 3360687"/>
                <a:gd name="connsiteY1" fmla="*/ 0 h 1344275"/>
                <a:gd name="connsiteX2" fmla="*/ 3360687 w 3360687"/>
                <a:gd name="connsiteY2" fmla="*/ 1344275 h 1344275"/>
                <a:gd name="connsiteX3" fmla="*/ 0 w 3360687"/>
                <a:gd name="connsiteY3" fmla="*/ 1344275 h 1344275"/>
                <a:gd name="connsiteX4" fmla="*/ 0 w 3360687"/>
                <a:gd name="connsiteY4" fmla="*/ 0 h 134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0687" h="1344275">
                  <a:moveTo>
                    <a:pt x="0" y="0"/>
                  </a:moveTo>
                  <a:lnTo>
                    <a:pt x="3360687" y="0"/>
                  </a:lnTo>
                  <a:lnTo>
                    <a:pt x="3360687" y="1344275"/>
                  </a:lnTo>
                  <a:lnTo>
                    <a:pt x="0" y="1344275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Variáveis dependentes</a:t>
              </a:r>
              <a:r>
                <a:rPr lang="pt-PT" sz="2000" kern="1200" dirty="0"/>
                <a:t>: </a:t>
              </a:r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B155457C-A125-44E0-96F0-2D09D8602A05}"/>
                </a:ext>
              </a:extLst>
            </p:cNvPr>
            <p:cNvSpPr/>
            <p:nvPr/>
          </p:nvSpPr>
          <p:spPr>
            <a:xfrm>
              <a:off x="4415656" y="3528601"/>
              <a:ext cx="3360687" cy="2327760"/>
            </a:xfrm>
            <a:custGeom>
              <a:avLst/>
              <a:gdLst>
                <a:gd name="connsiteX0" fmla="*/ 0 w 3360687"/>
                <a:gd name="connsiteY0" fmla="*/ 0 h 2327760"/>
                <a:gd name="connsiteX1" fmla="*/ 3360687 w 3360687"/>
                <a:gd name="connsiteY1" fmla="*/ 0 h 2327760"/>
                <a:gd name="connsiteX2" fmla="*/ 3360687 w 3360687"/>
                <a:gd name="connsiteY2" fmla="*/ 2327760 h 2327760"/>
                <a:gd name="connsiteX3" fmla="*/ 0 w 3360687"/>
                <a:gd name="connsiteY3" fmla="*/ 2327760 h 2327760"/>
                <a:gd name="connsiteX4" fmla="*/ 0 w 3360687"/>
                <a:gd name="connsiteY4" fmla="*/ 0 h 232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0687" h="2327760">
                  <a:moveTo>
                    <a:pt x="0" y="0"/>
                  </a:moveTo>
                  <a:lnTo>
                    <a:pt x="3360687" y="0"/>
                  </a:lnTo>
                  <a:lnTo>
                    <a:pt x="3360687" y="2327760"/>
                  </a:lnTo>
                  <a:lnTo>
                    <a:pt x="0" y="2327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PT" sz="2000" kern="1200"/>
                <a:t>Equilíbrio</a:t>
              </a:r>
              <a:endParaRPr lang="pt-PT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Funcionalidade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Qualidade de vida</a:t>
              </a:r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D15CFA59-4AA8-40FD-BC24-036D605110FF}"/>
                </a:ext>
              </a:extLst>
            </p:cNvPr>
            <p:cNvSpPr/>
            <p:nvPr/>
          </p:nvSpPr>
          <p:spPr>
            <a:xfrm>
              <a:off x="8246840" y="2184326"/>
              <a:ext cx="3360687" cy="1008053"/>
            </a:xfrm>
            <a:custGeom>
              <a:avLst/>
              <a:gdLst>
                <a:gd name="connsiteX0" fmla="*/ 0 w 3360687"/>
                <a:gd name="connsiteY0" fmla="*/ 0 h 1344275"/>
                <a:gd name="connsiteX1" fmla="*/ 3360687 w 3360687"/>
                <a:gd name="connsiteY1" fmla="*/ 0 h 1344275"/>
                <a:gd name="connsiteX2" fmla="*/ 3360687 w 3360687"/>
                <a:gd name="connsiteY2" fmla="*/ 1344275 h 1344275"/>
                <a:gd name="connsiteX3" fmla="*/ 0 w 3360687"/>
                <a:gd name="connsiteY3" fmla="*/ 1344275 h 1344275"/>
                <a:gd name="connsiteX4" fmla="*/ 0 w 3360687"/>
                <a:gd name="connsiteY4" fmla="*/ 0 h 134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0687" h="1344275">
                  <a:moveTo>
                    <a:pt x="0" y="0"/>
                  </a:moveTo>
                  <a:lnTo>
                    <a:pt x="3360687" y="0"/>
                  </a:lnTo>
                  <a:lnTo>
                    <a:pt x="3360687" y="1344275"/>
                  </a:lnTo>
                  <a:lnTo>
                    <a:pt x="0" y="1344275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Variáveis de atributo</a:t>
              </a:r>
              <a:r>
                <a:rPr lang="pt-PT" sz="2000" kern="1200" dirty="0"/>
                <a:t>: </a:t>
              </a:r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B0C44DC1-1023-4ADC-A6D5-80A59872D52E}"/>
                </a:ext>
              </a:extLst>
            </p:cNvPr>
            <p:cNvSpPr/>
            <p:nvPr/>
          </p:nvSpPr>
          <p:spPr>
            <a:xfrm>
              <a:off x="8246840" y="3528601"/>
              <a:ext cx="3360687" cy="2327760"/>
            </a:xfrm>
            <a:custGeom>
              <a:avLst/>
              <a:gdLst>
                <a:gd name="connsiteX0" fmla="*/ 0 w 3360687"/>
                <a:gd name="connsiteY0" fmla="*/ 0 h 2327760"/>
                <a:gd name="connsiteX1" fmla="*/ 3360687 w 3360687"/>
                <a:gd name="connsiteY1" fmla="*/ 0 h 2327760"/>
                <a:gd name="connsiteX2" fmla="*/ 3360687 w 3360687"/>
                <a:gd name="connsiteY2" fmla="*/ 2327760 h 2327760"/>
                <a:gd name="connsiteX3" fmla="*/ 0 w 3360687"/>
                <a:gd name="connsiteY3" fmla="*/ 2327760 h 2327760"/>
                <a:gd name="connsiteX4" fmla="*/ 0 w 3360687"/>
                <a:gd name="connsiteY4" fmla="*/ 0 h 232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0687" h="2327760">
                  <a:moveTo>
                    <a:pt x="0" y="0"/>
                  </a:moveTo>
                  <a:lnTo>
                    <a:pt x="3360687" y="0"/>
                  </a:lnTo>
                  <a:lnTo>
                    <a:pt x="3360687" y="2327760"/>
                  </a:lnTo>
                  <a:lnTo>
                    <a:pt x="0" y="2327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Idade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Estadio da doença</a:t>
              </a:r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2B95272-6001-49C6-B126-FE60FE12EBA7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56438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5EDE5-8C3C-4C9D-978F-E97C4B37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Hipóteses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4A9BA906-2CF3-4671-AF9D-72FF1CA5B1B2}"/>
              </a:ext>
            </a:extLst>
          </p:cNvPr>
          <p:cNvGrpSpPr/>
          <p:nvPr/>
        </p:nvGrpSpPr>
        <p:grpSpPr>
          <a:xfrm>
            <a:off x="1784674" y="1889567"/>
            <a:ext cx="6569640" cy="4827842"/>
            <a:chOff x="1967114" y="1860070"/>
            <a:chExt cx="6569640" cy="4827842"/>
          </a:xfrm>
        </p:grpSpPr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0F6FB338-DEF6-44A7-BDD7-7E6B61C9BAB6}"/>
                </a:ext>
              </a:extLst>
            </p:cNvPr>
            <p:cNvSpPr/>
            <p:nvPr/>
          </p:nvSpPr>
          <p:spPr>
            <a:xfrm>
              <a:off x="5046632" y="3033367"/>
              <a:ext cx="1129157" cy="53737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66206"/>
                  </a:lnTo>
                  <a:lnTo>
                    <a:pt x="1129157" y="366206"/>
                  </a:lnTo>
                  <a:lnTo>
                    <a:pt x="1129157" y="53737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7AD6CDA4-C488-41BF-9109-6442EF74A128}"/>
                </a:ext>
              </a:extLst>
            </p:cNvPr>
            <p:cNvSpPr/>
            <p:nvPr/>
          </p:nvSpPr>
          <p:spPr>
            <a:xfrm>
              <a:off x="3917475" y="3033367"/>
              <a:ext cx="1129157" cy="53737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29157" y="0"/>
                  </a:moveTo>
                  <a:lnTo>
                    <a:pt x="1129157" y="366206"/>
                  </a:lnTo>
                  <a:lnTo>
                    <a:pt x="0" y="366206"/>
                  </a:lnTo>
                  <a:lnTo>
                    <a:pt x="0" y="53737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C6FA11C2-1DB6-45D8-AFE4-6B1BEEF42826}"/>
                </a:ext>
              </a:extLst>
            </p:cNvPr>
            <p:cNvSpPr/>
            <p:nvPr/>
          </p:nvSpPr>
          <p:spPr>
            <a:xfrm>
              <a:off x="4122777" y="1860070"/>
              <a:ext cx="1847711" cy="117329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E9FFB4AE-225A-4B73-BE38-B6924D0B0F47}"/>
                </a:ext>
              </a:extLst>
            </p:cNvPr>
            <p:cNvSpPr/>
            <p:nvPr/>
          </p:nvSpPr>
          <p:spPr>
            <a:xfrm>
              <a:off x="4328078" y="2055106"/>
              <a:ext cx="1847711" cy="1173296"/>
            </a:xfrm>
            <a:custGeom>
              <a:avLst/>
              <a:gdLst>
                <a:gd name="connsiteX0" fmla="*/ 0 w 1847711"/>
                <a:gd name="connsiteY0" fmla="*/ 117330 h 1173296"/>
                <a:gd name="connsiteX1" fmla="*/ 117330 w 1847711"/>
                <a:gd name="connsiteY1" fmla="*/ 0 h 1173296"/>
                <a:gd name="connsiteX2" fmla="*/ 1730381 w 1847711"/>
                <a:gd name="connsiteY2" fmla="*/ 0 h 1173296"/>
                <a:gd name="connsiteX3" fmla="*/ 1847711 w 1847711"/>
                <a:gd name="connsiteY3" fmla="*/ 117330 h 1173296"/>
                <a:gd name="connsiteX4" fmla="*/ 1847711 w 1847711"/>
                <a:gd name="connsiteY4" fmla="*/ 1055966 h 1173296"/>
                <a:gd name="connsiteX5" fmla="*/ 1730381 w 1847711"/>
                <a:gd name="connsiteY5" fmla="*/ 1173296 h 1173296"/>
                <a:gd name="connsiteX6" fmla="*/ 117330 w 1847711"/>
                <a:gd name="connsiteY6" fmla="*/ 1173296 h 1173296"/>
                <a:gd name="connsiteX7" fmla="*/ 0 w 1847711"/>
                <a:gd name="connsiteY7" fmla="*/ 1055966 h 1173296"/>
                <a:gd name="connsiteX8" fmla="*/ 0 w 1847711"/>
                <a:gd name="connsiteY8" fmla="*/ 117330 h 117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7711" h="1173296">
                  <a:moveTo>
                    <a:pt x="0" y="117330"/>
                  </a:moveTo>
                  <a:cubicBezTo>
                    <a:pt x="0" y="52530"/>
                    <a:pt x="52530" y="0"/>
                    <a:pt x="117330" y="0"/>
                  </a:cubicBezTo>
                  <a:lnTo>
                    <a:pt x="1730381" y="0"/>
                  </a:lnTo>
                  <a:cubicBezTo>
                    <a:pt x="1795181" y="0"/>
                    <a:pt x="1847711" y="52530"/>
                    <a:pt x="1847711" y="117330"/>
                  </a:cubicBezTo>
                  <a:lnTo>
                    <a:pt x="1847711" y="1055966"/>
                  </a:lnTo>
                  <a:cubicBezTo>
                    <a:pt x="1847711" y="1120766"/>
                    <a:pt x="1795181" y="1173296"/>
                    <a:pt x="1730381" y="1173296"/>
                  </a:cubicBezTo>
                  <a:lnTo>
                    <a:pt x="117330" y="1173296"/>
                  </a:lnTo>
                  <a:cubicBezTo>
                    <a:pt x="52530" y="1173296"/>
                    <a:pt x="0" y="1120766"/>
                    <a:pt x="0" y="1055966"/>
                  </a:cubicBezTo>
                  <a:lnTo>
                    <a:pt x="0" y="11733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75" tIns="114375" rIns="114375" bIns="11437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100" kern="1200" dirty="0"/>
                <a:t>A realidade virtual </a:t>
              </a:r>
            </a:p>
          </p:txBody>
        </p:sp>
        <p:sp>
          <p:nvSpPr>
            <p:cNvPr id="15" name="Retângulo: Cantos Arredondados 14">
              <a:extLst>
                <a:ext uri="{FF2B5EF4-FFF2-40B4-BE49-F238E27FC236}">
                  <a16:creationId xmlns:a16="http://schemas.microsoft.com/office/drawing/2014/main" id="{22499EB8-B6E5-4AB9-805F-A0DE61DE1784}"/>
                </a:ext>
              </a:extLst>
            </p:cNvPr>
            <p:cNvSpPr/>
            <p:nvPr/>
          </p:nvSpPr>
          <p:spPr>
            <a:xfrm>
              <a:off x="2993620" y="3570743"/>
              <a:ext cx="1847711" cy="117329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6A97FD60-B76F-4DE0-9179-784B801EE20A}"/>
                </a:ext>
              </a:extLst>
            </p:cNvPr>
            <p:cNvSpPr/>
            <p:nvPr/>
          </p:nvSpPr>
          <p:spPr>
            <a:xfrm>
              <a:off x="3198921" y="3765779"/>
              <a:ext cx="1847711" cy="1173296"/>
            </a:xfrm>
            <a:custGeom>
              <a:avLst/>
              <a:gdLst>
                <a:gd name="connsiteX0" fmla="*/ 0 w 1847711"/>
                <a:gd name="connsiteY0" fmla="*/ 117330 h 1173296"/>
                <a:gd name="connsiteX1" fmla="*/ 117330 w 1847711"/>
                <a:gd name="connsiteY1" fmla="*/ 0 h 1173296"/>
                <a:gd name="connsiteX2" fmla="*/ 1730381 w 1847711"/>
                <a:gd name="connsiteY2" fmla="*/ 0 h 1173296"/>
                <a:gd name="connsiteX3" fmla="*/ 1847711 w 1847711"/>
                <a:gd name="connsiteY3" fmla="*/ 117330 h 1173296"/>
                <a:gd name="connsiteX4" fmla="*/ 1847711 w 1847711"/>
                <a:gd name="connsiteY4" fmla="*/ 1055966 h 1173296"/>
                <a:gd name="connsiteX5" fmla="*/ 1730381 w 1847711"/>
                <a:gd name="connsiteY5" fmla="*/ 1173296 h 1173296"/>
                <a:gd name="connsiteX6" fmla="*/ 117330 w 1847711"/>
                <a:gd name="connsiteY6" fmla="*/ 1173296 h 1173296"/>
                <a:gd name="connsiteX7" fmla="*/ 0 w 1847711"/>
                <a:gd name="connsiteY7" fmla="*/ 1055966 h 1173296"/>
                <a:gd name="connsiteX8" fmla="*/ 0 w 1847711"/>
                <a:gd name="connsiteY8" fmla="*/ 117330 h 117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7711" h="1173296">
                  <a:moveTo>
                    <a:pt x="0" y="117330"/>
                  </a:moveTo>
                  <a:cubicBezTo>
                    <a:pt x="0" y="52530"/>
                    <a:pt x="52530" y="0"/>
                    <a:pt x="117330" y="0"/>
                  </a:cubicBezTo>
                  <a:lnTo>
                    <a:pt x="1730381" y="0"/>
                  </a:lnTo>
                  <a:cubicBezTo>
                    <a:pt x="1795181" y="0"/>
                    <a:pt x="1847711" y="52530"/>
                    <a:pt x="1847711" y="117330"/>
                  </a:cubicBezTo>
                  <a:lnTo>
                    <a:pt x="1847711" y="1055966"/>
                  </a:lnTo>
                  <a:cubicBezTo>
                    <a:pt x="1847711" y="1120766"/>
                    <a:pt x="1795181" y="1173296"/>
                    <a:pt x="1730381" y="1173296"/>
                  </a:cubicBezTo>
                  <a:lnTo>
                    <a:pt x="117330" y="1173296"/>
                  </a:lnTo>
                  <a:cubicBezTo>
                    <a:pt x="52530" y="1173296"/>
                    <a:pt x="0" y="1120766"/>
                    <a:pt x="0" y="1055966"/>
                  </a:cubicBezTo>
                  <a:lnTo>
                    <a:pt x="0" y="11733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14375" tIns="114375" rIns="114375" bIns="11437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100" kern="1200" dirty="0"/>
                <a:t>Tem efeito </a:t>
              </a:r>
            </a:p>
          </p:txBody>
        </p:sp>
        <p:sp>
          <p:nvSpPr>
            <p:cNvPr id="17" name="Retângulo: Cantos Arredondados 16">
              <a:extLst>
                <a:ext uri="{FF2B5EF4-FFF2-40B4-BE49-F238E27FC236}">
                  <a16:creationId xmlns:a16="http://schemas.microsoft.com/office/drawing/2014/main" id="{28A07E96-9668-4193-A1DF-6533D1539DB7}"/>
                </a:ext>
              </a:extLst>
            </p:cNvPr>
            <p:cNvSpPr/>
            <p:nvPr/>
          </p:nvSpPr>
          <p:spPr>
            <a:xfrm>
              <a:off x="5251934" y="3570743"/>
              <a:ext cx="1847711" cy="117329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8" name="Forma livre: Forma 17">
              <a:extLst>
                <a:ext uri="{FF2B5EF4-FFF2-40B4-BE49-F238E27FC236}">
                  <a16:creationId xmlns:a16="http://schemas.microsoft.com/office/drawing/2014/main" id="{085CE319-BFE6-4191-9029-A20580E71F48}"/>
                </a:ext>
              </a:extLst>
            </p:cNvPr>
            <p:cNvSpPr/>
            <p:nvPr/>
          </p:nvSpPr>
          <p:spPr>
            <a:xfrm>
              <a:off x="5457235" y="3765779"/>
              <a:ext cx="1847711" cy="1173296"/>
            </a:xfrm>
            <a:custGeom>
              <a:avLst/>
              <a:gdLst>
                <a:gd name="connsiteX0" fmla="*/ 0 w 1847711"/>
                <a:gd name="connsiteY0" fmla="*/ 117330 h 1173296"/>
                <a:gd name="connsiteX1" fmla="*/ 117330 w 1847711"/>
                <a:gd name="connsiteY1" fmla="*/ 0 h 1173296"/>
                <a:gd name="connsiteX2" fmla="*/ 1730381 w 1847711"/>
                <a:gd name="connsiteY2" fmla="*/ 0 h 1173296"/>
                <a:gd name="connsiteX3" fmla="*/ 1847711 w 1847711"/>
                <a:gd name="connsiteY3" fmla="*/ 117330 h 1173296"/>
                <a:gd name="connsiteX4" fmla="*/ 1847711 w 1847711"/>
                <a:gd name="connsiteY4" fmla="*/ 1055966 h 1173296"/>
                <a:gd name="connsiteX5" fmla="*/ 1730381 w 1847711"/>
                <a:gd name="connsiteY5" fmla="*/ 1173296 h 1173296"/>
                <a:gd name="connsiteX6" fmla="*/ 117330 w 1847711"/>
                <a:gd name="connsiteY6" fmla="*/ 1173296 h 1173296"/>
                <a:gd name="connsiteX7" fmla="*/ 0 w 1847711"/>
                <a:gd name="connsiteY7" fmla="*/ 1055966 h 1173296"/>
                <a:gd name="connsiteX8" fmla="*/ 0 w 1847711"/>
                <a:gd name="connsiteY8" fmla="*/ 117330 h 117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7711" h="1173296">
                  <a:moveTo>
                    <a:pt x="0" y="117330"/>
                  </a:moveTo>
                  <a:cubicBezTo>
                    <a:pt x="0" y="52530"/>
                    <a:pt x="52530" y="0"/>
                    <a:pt x="117330" y="0"/>
                  </a:cubicBezTo>
                  <a:lnTo>
                    <a:pt x="1730381" y="0"/>
                  </a:lnTo>
                  <a:cubicBezTo>
                    <a:pt x="1795181" y="0"/>
                    <a:pt x="1847711" y="52530"/>
                    <a:pt x="1847711" y="117330"/>
                  </a:cubicBezTo>
                  <a:lnTo>
                    <a:pt x="1847711" y="1055966"/>
                  </a:lnTo>
                  <a:cubicBezTo>
                    <a:pt x="1847711" y="1120766"/>
                    <a:pt x="1795181" y="1173296"/>
                    <a:pt x="1730381" y="1173296"/>
                  </a:cubicBezTo>
                  <a:lnTo>
                    <a:pt x="117330" y="1173296"/>
                  </a:lnTo>
                  <a:cubicBezTo>
                    <a:pt x="52530" y="1173296"/>
                    <a:pt x="0" y="1120766"/>
                    <a:pt x="0" y="1055966"/>
                  </a:cubicBezTo>
                  <a:lnTo>
                    <a:pt x="0" y="11733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14375" tIns="114375" rIns="114375" bIns="11437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100" kern="1200" dirty="0"/>
                <a:t>Não tem efeito </a:t>
              </a:r>
            </a:p>
          </p:txBody>
        </p:sp>
        <p:sp>
          <p:nvSpPr>
            <p:cNvPr id="19" name="Retângulo: Cantos Arredondados 18">
              <a:extLst>
                <a:ext uri="{FF2B5EF4-FFF2-40B4-BE49-F238E27FC236}">
                  <a16:creationId xmlns:a16="http://schemas.microsoft.com/office/drawing/2014/main" id="{411E6144-B815-4EC2-8788-F909F9D785F2}"/>
                </a:ext>
              </a:extLst>
            </p:cNvPr>
            <p:cNvSpPr/>
            <p:nvPr/>
          </p:nvSpPr>
          <p:spPr>
            <a:xfrm>
              <a:off x="1967114" y="5319580"/>
              <a:ext cx="1847711" cy="117329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20" name="Forma livre: Forma 19">
              <a:extLst>
                <a:ext uri="{FF2B5EF4-FFF2-40B4-BE49-F238E27FC236}">
                  <a16:creationId xmlns:a16="http://schemas.microsoft.com/office/drawing/2014/main" id="{49E577E2-C1B5-490B-96D8-17BE254EBEDC}"/>
                </a:ext>
              </a:extLst>
            </p:cNvPr>
            <p:cNvSpPr/>
            <p:nvPr/>
          </p:nvSpPr>
          <p:spPr>
            <a:xfrm>
              <a:off x="2172415" y="5514616"/>
              <a:ext cx="1847711" cy="1173296"/>
            </a:xfrm>
            <a:custGeom>
              <a:avLst/>
              <a:gdLst>
                <a:gd name="connsiteX0" fmla="*/ 0 w 1847711"/>
                <a:gd name="connsiteY0" fmla="*/ 117330 h 1173296"/>
                <a:gd name="connsiteX1" fmla="*/ 117330 w 1847711"/>
                <a:gd name="connsiteY1" fmla="*/ 0 h 1173296"/>
                <a:gd name="connsiteX2" fmla="*/ 1730381 w 1847711"/>
                <a:gd name="connsiteY2" fmla="*/ 0 h 1173296"/>
                <a:gd name="connsiteX3" fmla="*/ 1847711 w 1847711"/>
                <a:gd name="connsiteY3" fmla="*/ 117330 h 1173296"/>
                <a:gd name="connsiteX4" fmla="*/ 1847711 w 1847711"/>
                <a:gd name="connsiteY4" fmla="*/ 1055966 h 1173296"/>
                <a:gd name="connsiteX5" fmla="*/ 1730381 w 1847711"/>
                <a:gd name="connsiteY5" fmla="*/ 1173296 h 1173296"/>
                <a:gd name="connsiteX6" fmla="*/ 117330 w 1847711"/>
                <a:gd name="connsiteY6" fmla="*/ 1173296 h 1173296"/>
                <a:gd name="connsiteX7" fmla="*/ 0 w 1847711"/>
                <a:gd name="connsiteY7" fmla="*/ 1055966 h 1173296"/>
                <a:gd name="connsiteX8" fmla="*/ 0 w 1847711"/>
                <a:gd name="connsiteY8" fmla="*/ 117330 h 117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7711" h="1173296">
                  <a:moveTo>
                    <a:pt x="0" y="117330"/>
                  </a:moveTo>
                  <a:cubicBezTo>
                    <a:pt x="0" y="52530"/>
                    <a:pt x="52530" y="0"/>
                    <a:pt x="117330" y="0"/>
                  </a:cubicBezTo>
                  <a:lnTo>
                    <a:pt x="1730381" y="0"/>
                  </a:lnTo>
                  <a:cubicBezTo>
                    <a:pt x="1795181" y="0"/>
                    <a:pt x="1847711" y="52530"/>
                    <a:pt x="1847711" y="117330"/>
                  </a:cubicBezTo>
                  <a:lnTo>
                    <a:pt x="1847711" y="1055966"/>
                  </a:lnTo>
                  <a:cubicBezTo>
                    <a:pt x="1847711" y="1120766"/>
                    <a:pt x="1795181" y="1173296"/>
                    <a:pt x="1730381" y="1173296"/>
                  </a:cubicBezTo>
                  <a:lnTo>
                    <a:pt x="117330" y="1173296"/>
                  </a:lnTo>
                  <a:cubicBezTo>
                    <a:pt x="52530" y="1173296"/>
                    <a:pt x="0" y="1120766"/>
                    <a:pt x="0" y="1055966"/>
                  </a:cubicBezTo>
                  <a:lnTo>
                    <a:pt x="0" y="117330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14375" tIns="114375" rIns="114375" bIns="11437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100" kern="1200" dirty="0"/>
                <a:t>Equilíbrio </a:t>
              </a:r>
            </a:p>
          </p:txBody>
        </p:sp>
        <p:sp>
          <p:nvSpPr>
            <p:cNvPr id="21" name="Retângulo: Cantos Arredondados 20">
              <a:extLst>
                <a:ext uri="{FF2B5EF4-FFF2-40B4-BE49-F238E27FC236}">
                  <a16:creationId xmlns:a16="http://schemas.microsoft.com/office/drawing/2014/main" id="{36BF3D03-82A0-4A41-9B70-24C03FCC4D88}"/>
                </a:ext>
              </a:extLst>
            </p:cNvPr>
            <p:cNvSpPr/>
            <p:nvPr/>
          </p:nvSpPr>
          <p:spPr>
            <a:xfrm>
              <a:off x="4225428" y="5319580"/>
              <a:ext cx="1847711" cy="117329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22" name="Forma livre: Forma 21">
              <a:extLst>
                <a:ext uri="{FF2B5EF4-FFF2-40B4-BE49-F238E27FC236}">
                  <a16:creationId xmlns:a16="http://schemas.microsoft.com/office/drawing/2014/main" id="{FB44400B-85C9-4F59-8A9B-C172D5B873E7}"/>
                </a:ext>
              </a:extLst>
            </p:cNvPr>
            <p:cNvSpPr/>
            <p:nvPr/>
          </p:nvSpPr>
          <p:spPr>
            <a:xfrm>
              <a:off x="4430729" y="5514616"/>
              <a:ext cx="1847711" cy="1173296"/>
            </a:xfrm>
            <a:custGeom>
              <a:avLst/>
              <a:gdLst>
                <a:gd name="connsiteX0" fmla="*/ 0 w 1847711"/>
                <a:gd name="connsiteY0" fmla="*/ 117330 h 1173296"/>
                <a:gd name="connsiteX1" fmla="*/ 117330 w 1847711"/>
                <a:gd name="connsiteY1" fmla="*/ 0 h 1173296"/>
                <a:gd name="connsiteX2" fmla="*/ 1730381 w 1847711"/>
                <a:gd name="connsiteY2" fmla="*/ 0 h 1173296"/>
                <a:gd name="connsiteX3" fmla="*/ 1847711 w 1847711"/>
                <a:gd name="connsiteY3" fmla="*/ 117330 h 1173296"/>
                <a:gd name="connsiteX4" fmla="*/ 1847711 w 1847711"/>
                <a:gd name="connsiteY4" fmla="*/ 1055966 h 1173296"/>
                <a:gd name="connsiteX5" fmla="*/ 1730381 w 1847711"/>
                <a:gd name="connsiteY5" fmla="*/ 1173296 h 1173296"/>
                <a:gd name="connsiteX6" fmla="*/ 117330 w 1847711"/>
                <a:gd name="connsiteY6" fmla="*/ 1173296 h 1173296"/>
                <a:gd name="connsiteX7" fmla="*/ 0 w 1847711"/>
                <a:gd name="connsiteY7" fmla="*/ 1055966 h 1173296"/>
                <a:gd name="connsiteX8" fmla="*/ 0 w 1847711"/>
                <a:gd name="connsiteY8" fmla="*/ 117330 h 117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7711" h="1173296">
                  <a:moveTo>
                    <a:pt x="0" y="117330"/>
                  </a:moveTo>
                  <a:cubicBezTo>
                    <a:pt x="0" y="52530"/>
                    <a:pt x="52530" y="0"/>
                    <a:pt x="117330" y="0"/>
                  </a:cubicBezTo>
                  <a:lnTo>
                    <a:pt x="1730381" y="0"/>
                  </a:lnTo>
                  <a:cubicBezTo>
                    <a:pt x="1795181" y="0"/>
                    <a:pt x="1847711" y="52530"/>
                    <a:pt x="1847711" y="117330"/>
                  </a:cubicBezTo>
                  <a:lnTo>
                    <a:pt x="1847711" y="1055966"/>
                  </a:lnTo>
                  <a:cubicBezTo>
                    <a:pt x="1847711" y="1120766"/>
                    <a:pt x="1795181" y="1173296"/>
                    <a:pt x="1730381" y="1173296"/>
                  </a:cubicBezTo>
                  <a:lnTo>
                    <a:pt x="117330" y="1173296"/>
                  </a:lnTo>
                  <a:cubicBezTo>
                    <a:pt x="52530" y="1173296"/>
                    <a:pt x="0" y="1120766"/>
                    <a:pt x="0" y="1055966"/>
                  </a:cubicBezTo>
                  <a:lnTo>
                    <a:pt x="0" y="117330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14375" tIns="114375" rIns="114375" bIns="11437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100" kern="1200" dirty="0"/>
                <a:t>Funcionalidade </a:t>
              </a:r>
            </a:p>
          </p:txBody>
        </p:sp>
        <p:sp>
          <p:nvSpPr>
            <p:cNvPr id="23" name="Retângulo: Cantos Arredondados 22">
              <a:extLst>
                <a:ext uri="{FF2B5EF4-FFF2-40B4-BE49-F238E27FC236}">
                  <a16:creationId xmlns:a16="http://schemas.microsoft.com/office/drawing/2014/main" id="{A6029B79-7BED-43FA-B633-7770DAD7F04D}"/>
                </a:ext>
              </a:extLst>
            </p:cNvPr>
            <p:cNvSpPr/>
            <p:nvPr/>
          </p:nvSpPr>
          <p:spPr>
            <a:xfrm>
              <a:off x="6483742" y="5319580"/>
              <a:ext cx="1847711" cy="117329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24" name="Forma livre: Forma 23">
              <a:extLst>
                <a:ext uri="{FF2B5EF4-FFF2-40B4-BE49-F238E27FC236}">
                  <a16:creationId xmlns:a16="http://schemas.microsoft.com/office/drawing/2014/main" id="{0F52173D-9B6C-45FE-9534-45EC82AEDA75}"/>
                </a:ext>
              </a:extLst>
            </p:cNvPr>
            <p:cNvSpPr/>
            <p:nvPr/>
          </p:nvSpPr>
          <p:spPr>
            <a:xfrm>
              <a:off x="6689043" y="5514616"/>
              <a:ext cx="1847711" cy="1173296"/>
            </a:xfrm>
            <a:custGeom>
              <a:avLst/>
              <a:gdLst>
                <a:gd name="connsiteX0" fmla="*/ 0 w 1847711"/>
                <a:gd name="connsiteY0" fmla="*/ 117330 h 1173296"/>
                <a:gd name="connsiteX1" fmla="*/ 117330 w 1847711"/>
                <a:gd name="connsiteY1" fmla="*/ 0 h 1173296"/>
                <a:gd name="connsiteX2" fmla="*/ 1730381 w 1847711"/>
                <a:gd name="connsiteY2" fmla="*/ 0 h 1173296"/>
                <a:gd name="connsiteX3" fmla="*/ 1847711 w 1847711"/>
                <a:gd name="connsiteY3" fmla="*/ 117330 h 1173296"/>
                <a:gd name="connsiteX4" fmla="*/ 1847711 w 1847711"/>
                <a:gd name="connsiteY4" fmla="*/ 1055966 h 1173296"/>
                <a:gd name="connsiteX5" fmla="*/ 1730381 w 1847711"/>
                <a:gd name="connsiteY5" fmla="*/ 1173296 h 1173296"/>
                <a:gd name="connsiteX6" fmla="*/ 117330 w 1847711"/>
                <a:gd name="connsiteY6" fmla="*/ 1173296 h 1173296"/>
                <a:gd name="connsiteX7" fmla="*/ 0 w 1847711"/>
                <a:gd name="connsiteY7" fmla="*/ 1055966 h 1173296"/>
                <a:gd name="connsiteX8" fmla="*/ 0 w 1847711"/>
                <a:gd name="connsiteY8" fmla="*/ 117330 h 117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7711" h="1173296">
                  <a:moveTo>
                    <a:pt x="0" y="117330"/>
                  </a:moveTo>
                  <a:cubicBezTo>
                    <a:pt x="0" y="52530"/>
                    <a:pt x="52530" y="0"/>
                    <a:pt x="117330" y="0"/>
                  </a:cubicBezTo>
                  <a:lnTo>
                    <a:pt x="1730381" y="0"/>
                  </a:lnTo>
                  <a:cubicBezTo>
                    <a:pt x="1795181" y="0"/>
                    <a:pt x="1847711" y="52530"/>
                    <a:pt x="1847711" y="117330"/>
                  </a:cubicBezTo>
                  <a:lnTo>
                    <a:pt x="1847711" y="1055966"/>
                  </a:lnTo>
                  <a:cubicBezTo>
                    <a:pt x="1847711" y="1120766"/>
                    <a:pt x="1795181" y="1173296"/>
                    <a:pt x="1730381" y="1173296"/>
                  </a:cubicBezTo>
                  <a:lnTo>
                    <a:pt x="117330" y="1173296"/>
                  </a:lnTo>
                  <a:cubicBezTo>
                    <a:pt x="52530" y="1173296"/>
                    <a:pt x="0" y="1120766"/>
                    <a:pt x="0" y="1055966"/>
                  </a:cubicBezTo>
                  <a:lnTo>
                    <a:pt x="0" y="117330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14375" tIns="114375" rIns="114375" bIns="11437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100" kern="1200" dirty="0"/>
                <a:t>Qualidade vida </a:t>
              </a:r>
            </a:p>
          </p:txBody>
        </p:sp>
      </p:grpSp>
      <p:sp>
        <p:nvSpPr>
          <p:cNvPr id="25" name="Chaveta à esquerda 24">
            <a:extLst>
              <a:ext uri="{FF2B5EF4-FFF2-40B4-BE49-F238E27FC236}">
                <a16:creationId xmlns:a16="http://schemas.microsoft.com/office/drawing/2014/main" id="{5226253F-E863-442E-97B2-0BD24CFC06CD}"/>
              </a:ext>
            </a:extLst>
          </p:cNvPr>
          <p:cNvSpPr/>
          <p:nvPr/>
        </p:nvSpPr>
        <p:spPr>
          <a:xfrm rot="16200000">
            <a:off x="4861042" y="2235374"/>
            <a:ext cx="416901" cy="5707625"/>
          </a:xfrm>
          <a:prstGeom prst="lef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Chaveta à direita 25">
            <a:extLst>
              <a:ext uri="{FF2B5EF4-FFF2-40B4-BE49-F238E27FC236}">
                <a16:creationId xmlns:a16="http://schemas.microsoft.com/office/drawing/2014/main" id="{C4AB59F4-C049-48FE-B28F-EF0FD3C4FC52}"/>
              </a:ext>
            </a:extLst>
          </p:cNvPr>
          <p:cNvSpPr/>
          <p:nvPr/>
        </p:nvSpPr>
        <p:spPr>
          <a:xfrm>
            <a:off x="8804787" y="4968572"/>
            <a:ext cx="383458" cy="1748837"/>
          </a:xfrm>
          <a:prstGeom prst="rightBrac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34E5D0DF-A9E1-42B5-A2F8-5CB1977E3AAF}"/>
              </a:ext>
            </a:extLst>
          </p:cNvPr>
          <p:cNvSpPr/>
          <p:nvPr/>
        </p:nvSpPr>
        <p:spPr>
          <a:xfrm>
            <a:off x="9638718" y="5245160"/>
            <a:ext cx="1847711" cy="117329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sp>
      <p:sp>
        <p:nvSpPr>
          <p:cNvPr id="28" name="Forma livre: Forma 27">
            <a:extLst>
              <a:ext uri="{FF2B5EF4-FFF2-40B4-BE49-F238E27FC236}">
                <a16:creationId xmlns:a16="http://schemas.microsoft.com/office/drawing/2014/main" id="{819993A5-9A44-4F07-B474-89E839B39D79}"/>
              </a:ext>
            </a:extLst>
          </p:cNvPr>
          <p:cNvSpPr/>
          <p:nvPr/>
        </p:nvSpPr>
        <p:spPr>
          <a:xfrm>
            <a:off x="9844019" y="5440196"/>
            <a:ext cx="1847711" cy="1173296"/>
          </a:xfrm>
          <a:custGeom>
            <a:avLst/>
            <a:gdLst>
              <a:gd name="connsiteX0" fmla="*/ 0 w 1847711"/>
              <a:gd name="connsiteY0" fmla="*/ 117330 h 1173296"/>
              <a:gd name="connsiteX1" fmla="*/ 117330 w 1847711"/>
              <a:gd name="connsiteY1" fmla="*/ 0 h 1173296"/>
              <a:gd name="connsiteX2" fmla="*/ 1730381 w 1847711"/>
              <a:gd name="connsiteY2" fmla="*/ 0 h 1173296"/>
              <a:gd name="connsiteX3" fmla="*/ 1847711 w 1847711"/>
              <a:gd name="connsiteY3" fmla="*/ 117330 h 1173296"/>
              <a:gd name="connsiteX4" fmla="*/ 1847711 w 1847711"/>
              <a:gd name="connsiteY4" fmla="*/ 1055966 h 1173296"/>
              <a:gd name="connsiteX5" fmla="*/ 1730381 w 1847711"/>
              <a:gd name="connsiteY5" fmla="*/ 1173296 h 1173296"/>
              <a:gd name="connsiteX6" fmla="*/ 117330 w 1847711"/>
              <a:gd name="connsiteY6" fmla="*/ 1173296 h 1173296"/>
              <a:gd name="connsiteX7" fmla="*/ 0 w 1847711"/>
              <a:gd name="connsiteY7" fmla="*/ 1055966 h 1173296"/>
              <a:gd name="connsiteX8" fmla="*/ 0 w 1847711"/>
              <a:gd name="connsiteY8" fmla="*/ 117330 h 117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7711" h="1173296">
                <a:moveTo>
                  <a:pt x="0" y="117330"/>
                </a:moveTo>
                <a:cubicBezTo>
                  <a:pt x="0" y="52530"/>
                  <a:pt x="52530" y="0"/>
                  <a:pt x="117330" y="0"/>
                </a:cubicBezTo>
                <a:lnTo>
                  <a:pt x="1730381" y="0"/>
                </a:lnTo>
                <a:cubicBezTo>
                  <a:pt x="1795181" y="0"/>
                  <a:pt x="1847711" y="52530"/>
                  <a:pt x="1847711" y="117330"/>
                </a:cubicBezTo>
                <a:lnTo>
                  <a:pt x="1847711" y="1055966"/>
                </a:lnTo>
                <a:cubicBezTo>
                  <a:pt x="1847711" y="1120766"/>
                  <a:pt x="1795181" y="1173296"/>
                  <a:pt x="1730381" y="1173296"/>
                </a:cubicBezTo>
                <a:lnTo>
                  <a:pt x="117330" y="1173296"/>
                </a:lnTo>
                <a:cubicBezTo>
                  <a:pt x="52530" y="1173296"/>
                  <a:pt x="0" y="1120766"/>
                  <a:pt x="0" y="1055966"/>
                </a:cubicBezTo>
                <a:lnTo>
                  <a:pt x="0" y="11733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114375" tIns="114375" rIns="114375" bIns="114375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2100" kern="1200" dirty="0"/>
              <a:t>A longo prazo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2AAE741-B9FC-4A7C-837C-551D5A83E342}"/>
              </a:ext>
            </a:extLst>
          </p:cNvPr>
          <p:cNvSpPr txBox="1"/>
          <p:nvPr/>
        </p:nvSpPr>
        <p:spPr>
          <a:xfrm>
            <a:off x="11723879" y="6348077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20860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  <p:bldP spid="26" grpId="0" animBg="1"/>
      <p:bldP spid="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D61EF8-FCAC-43FC-A253-E0914637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Instrumentos de recolha de dados  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B4D9FB4-1AE8-4AE5-B686-7C9089FC1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5006135"/>
            <a:ext cx="11029615" cy="1065126"/>
          </a:xfrm>
        </p:spPr>
        <p:txBody>
          <a:bodyPr>
            <a:normAutofit/>
          </a:bodyPr>
          <a:lstStyle/>
          <a:p>
            <a:r>
              <a:rPr lang="pt-PT" sz="2000" dirty="0"/>
              <a:t>Tabela 1 – Variáveis para seleção da amostra, instrumentos de avaliação, recursos materiais e recursos humanos</a:t>
            </a:r>
          </a:p>
          <a:p>
            <a:pPr marL="0" indent="0">
              <a:buNone/>
            </a:pPr>
            <a:endParaRPr lang="pt-PT" sz="2000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805D9A2-034E-4118-8B61-0FFFD22599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67" t="27502" r="21704" b="34134"/>
          <a:stretch/>
        </p:blipFill>
        <p:spPr>
          <a:xfrm>
            <a:off x="2025284" y="1979120"/>
            <a:ext cx="8780530" cy="307307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12C3317-E655-4C45-BE4E-FE788A4954CF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20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2E50144-5BDF-49F3-97B7-8973B667ECD7}"/>
              </a:ext>
            </a:extLst>
          </p:cNvPr>
          <p:cNvSpPr txBox="1"/>
          <p:nvPr/>
        </p:nvSpPr>
        <p:spPr>
          <a:xfrm>
            <a:off x="6120581" y="2991713"/>
            <a:ext cx="294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A1DC979-7FAC-4697-8C44-C8C60303E0ED}"/>
              </a:ext>
            </a:extLst>
          </p:cNvPr>
          <p:cNvSpPr txBox="1"/>
          <p:nvPr/>
        </p:nvSpPr>
        <p:spPr>
          <a:xfrm>
            <a:off x="6120581" y="3815363"/>
            <a:ext cx="294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2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0FB198C-287D-4D4B-A02F-88FCA939FB11}"/>
              </a:ext>
            </a:extLst>
          </p:cNvPr>
          <p:cNvSpPr txBox="1"/>
          <p:nvPr/>
        </p:nvSpPr>
        <p:spPr>
          <a:xfrm>
            <a:off x="6120581" y="4326094"/>
            <a:ext cx="294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3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5B1A7EB-002E-442F-9A02-A870ADD31D36}"/>
              </a:ext>
            </a:extLst>
          </p:cNvPr>
          <p:cNvSpPr txBox="1"/>
          <p:nvPr/>
        </p:nvSpPr>
        <p:spPr>
          <a:xfrm>
            <a:off x="6916993" y="6259178"/>
            <a:ext cx="4350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1- Santana </a:t>
            </a:r>
            <a:r>
              <a:rPr lang="pt-PT" sz="1200" dirty="0" err="1"/>
              <a:t>et</a:t>
            </a:r>
            <a:r>
              <a:rPr lang="pt-PT" sz="1200" dirty="0"/>
              <a:t> al., 2016; 2- </a:t>
            </a:r>
            <a:r>
              <a:rPr lang="pt-PT" sz="1200" dirty="0" err="1"/>
              <a:t>Capato</a:t>
            </a:r>
            <a:r>
              <a:rPr lang="pt-PT" sz="1200" dirty="0"/>
              <a:t> </a:t>
            </a:r>
            <a:r>
              <a:rPr lang="pt-PT" sz="1200" dirty="0" err="1"/>
              <a:t>et</a:t>
            </a:r>
            <a:r>
              <a:rPr lang="pt-PT" sz="1200" dirty="0"/>
              <a:t> al., 2015; 3- </a:t>
            </a:r>
            <a:r>
              <a:rPr lang="pt-PT" sz="1200" dirty="0" err="1"/>
              <a:t>Capato</a:t>
            </a:r>
            <a:r>
              <a:rPr lang="pt-PT" sz="1200" dirty="0"/>
              <a:t>, </a:t>
            </a:r>
            <a:r>
              <a:rPr lang="pt-PT" sz="1200" dirty="0" err="1"/>
              <a:t>et</a:t>
            </a:r>
            <a:r>
              <a:rPr lang="pt-PT" sz="1200" dirty="0"/>
              <a:t> al., 2015  </a:t>
            </a:r>
          </a:p>
        </p:txBody>
      </p:sp>
    </p:spTree>
    <p:extLst>
      <p:ext uri="{BB962C8B-B14F-4D97-AF65-F5344CB8AC3E}">
        <p14:creationId xmlns:p14="http://schemas.microsoft.com/office/powerpoint/2010/main" val="340275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3" grpId="0"/>
      <p:bldP spid="7" grpId="0"/>
      <p:bldP spid="9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44E2F-E43B-424C-B108-A42771B4D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Instrumentos de recolha de dados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CFA3D6E-04C7-4001-9D2A-2037D9D26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4877104"/>
            <a:ext cx="11029615" cy="1164879"/>
          </a:xfrm>
        </p:spPr>
        <p:txBody>
          <a:bodyPr>
            <a:normAutofit/>
          </a:bodyPr>
          <a:lstStyle/>
          <a:p>
            <a:r>
              <a:rPr lang="pt-PT" sz="2000" dirty="0"/>
              <a:t>Tabela 2 – Variáveis dependentes , instrumentos de avaliação, recursos materiais e recursos humanos</a:t>
            </a:r>
          </a:p>
          <a:p>
            <a:endParaRPr lang="pt-PT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846C2A9-6468-43BE-840B-546566E679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786" t="36184" r="21375" b="27544"/>
          <a:stretch/>
        </p:blipFill>
        <p:spPr>
          <a:xfrm>
            <a:off x="1680298" y="2032025"/>
            <a:ext cx="8880566" cy="292856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F1319CE-BEE7-49BF-8D8C-3505975A19D9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2104950-AB16-4C7E-8E4D-23A460B311E7}"/>
              </a:ext>
            </a:extLst>
          </p:cNvPr>
          <p:cNvSpPr txBox="1"/>
          <p:nvPr/>
        </p:nvSpPr>
        <p:spPr>
          <a:xfrm>
            <a:off x="5973097" y="2993923"/>
            <a:ext cx="294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C605AE2-DCF6-4101-8FB2-D851719093C7}"/>
              </a:ext>
            </a:extLst>
          </p:cNvPr>
          <p:cNvSpPr txBox="1"/>
          <p:nvPr/>
        </p:nvSpPr>
        <p:spPr>
          <a:xfrm>
            <a:off x="5948515" y="3506302"/>
            <a:ext cx="294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2</a:t>
            </a:r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AC27892-9381-4B37-97F4-54DB2368CFDC}"/>
              </a:ext>
            </a:extLst>
          </p:cNvPr>
          <p:cNvSpPr txBox="1"/>
          <p:nvPr/>
        </p:nvSpPr>
        <p:spPr>
          <a:xfrm>
            <a:off x="5973097" y="4303571"/>
            <a:ext cx="294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3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97547DC-0F46-4C3E-8285-672D152AAF98}"/>
              </a:ext>
            </a:extLst>
          </p:cNvPr>
          <p:cNvSpPr txBox="1"/>
          <p:nvPr/>
        </p:nvSpPr>
        <p:spPr>
          <a:xfrm>
            <a:off x="6243483" y="6187756"/>
            <a:ext cx="50390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1- </a:t>
            </a:r>
            <a:r>
              <a:rPr lang="pt-PT" sz="1200" dirty="0" err="1"/>
              <a:t>Capato</a:t>
            </a:r>
            <a:r>
              <a:rPr lang="pt-PT" sz="1200" dirty="0"/>
              <a:t>, </a:t>
            </a:r>
            <a:r>
              <a:rPr lang="pt-PT" sz="1200" dirty="0" err="1"/>
              <a:t>et</a:t>
            </a:r>
            <a:r>
              <a:rPr lang="pt-PT" sz="1200" dirty="0"/>
              <a:t> al., 2015; 2- </a:t>
            </a:r>
            <a:r>
              <a:rPr lang="pt-PT" sz="1200" dirty="0" err="1"/>
              <a:t>Wibelinger</a:t>
            </a:r>
            <a:r>
              <a:rPr lang="pt-PT" sz="1200" dirty="0"/>
              <a:t>, &amp;Oliveira, 2013;  3- Goulart </a:t>
            </a:r>
            <a:r>
              <a:rPr lang="pt-PT" sz="1200" dirty="0" err="1"/>
              <a:t>et</a:t>
            </a:r>
            <a:r>
              <a:rPr lang="pt-PT" sz="1200" dirty="0"/>
              <a:t> al, 2015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3918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7663C-887F-43EF-9A47-5CE4511EF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Procedimentos de aplicação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3C2BAE83-D901-4E0C-9A96-059AD8108B77}"/>
              </a:ext>
            </a:extLst>
          </p:cNvPr>
          <p:cNvGrpSpPr/>
          <p:nvPr/>
        </p:nvGrpSpPr>
        <p:grpSpPr>
          <a:xfrm>
            <a:off x="1163701" y="1902542"/>
            <a:ext cx="9918777" cy="4433559"/>
            <a:chOff x="1740139" y="1966711"/>
            <a:chExt cx="8807941" cy="4433559"/>
          </a:xfrm>
        </p:grpSpPr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EDCBF6DD-4D38-4F4A-BA93-156A60A47C85}"/>
                </a:ext>
              </a:extLst>
            </p:cNvPr>
            <p:cNvSpPr/>
            <p:nvPr/>
          </p:nvSpPr>
          <p:spPr>
            <a:xfrm>
              <a:off x="3930311" y="1966711"/>
              <a:ext cx="6617769" cy="2371507"/>
            </a:xfrm>
            <a:custGeom>
              <a:avLst/>
              <a:gdLst>
                <a:gd name="connsiteX0" fmla="*/ 0 w 6617769"/>
                <a:gd name="connsiteY0" fmla="*/ 257757 h 2062052"/>
                <a:gd name="connsiteX1" fmla="*/ 5586743 w 6617769"/>
                <a:gd name="connsiteY1" fmla="*/ 257757 h 2062052"/>
                <a:gd name="connsiteX2" fmla="*/ 5586743 w 6617769"/>
                <a:gd name="connsiteY2" fmla="*/ 0 h 2062052"/>
                <a:gd name="connsiteX3" fmla="*/ 6617769 w 6617769"/>
                <a:gd name="connsiteY3" fmla="*/ 1031026 h 2062052"/>
                <a:gd name="connsiteX4" fmla="*/ 5586743 w 6617769"/>
                <a:gd name="connsiteY4" fmla="*/ 2062052 h 2062052"/>
                <a:gd name="connsiteX5" fmla="*/ 5586743 w 6617769"/>
                <a:gd name="connsiteY5" fmla="*/ 1804296 h 2062052"/>
                <a:gd name="connsiteX6" fmla="*/ 0 w 6617769"/>
                <a:gd name="connsiteY6" fmla="*/ 1804296 h 2062052"/>
                <a:gd name="connsiteX7" fmla="*/ 0 w 6617769"/>
                <a:gd name="connsiteY7" fmla="*/ 257757 h 2062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17769" h="2062052">
                  <a:moveTo>
                    <a:pt x="0" y="257757"/>
                  </a:moveTo>
                  <a:lnTo>
                    <a:pt x="5586743" y="257757"/>
                  </a:lnTo>
                  <a:lnTo>
                    <a:pt x="5586743" y="0"/>
                  </a:lnTo>
                  <a:lnTo>
                    <a:pt x="6617769" y="1031026"/>
                  </a:lnTo>
                  <a:lnTo>
                    <a:pt x="5586743" y="2062052"/>
                  </a:lnTo>
                  <a:lnTo>
                    <a:pt x="5586743" y="1804296"/>
                  </a:lnTo>
                  <a:lnTo>
                    <a:pt x="0" y="1804296"/>
                  </a:lnTo>
                  <a:lnTo>
                    <a:pt x="0" y="257757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700" tIns="270457" rIns="785969" bIns="270456" numCol="1" spcCol="1270" anchor="t" anchorCtr="0">
              <a:noAutofit/>
            </a:bodyPr>
            <a:lstStyle/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pt-PT" sz="2000" dirty="0"/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PT" sz="2000" dirty="0"/>
                <a:t>Comissão de Ética e Coordenação da ESSATLA</a:t>
              </a:r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Direção do Campus Neurológico Sénior de Torres Vedras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Direção Associação Portuguesa de  Doentes de Parkinson de Lisboa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Consentimento informado aos Participantes </a:t>
              </a:r>
            </a:p>
          </p:txBody>
        </p:sp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A7038484-EC19-4CFF-879C-56E93D7E0D61}"/>
                </a:ext>
              </a:extLst>
            </p:cNvPr>
            <p:cNvSpPr/>
            <p:nvPr/>
          </p:nvSpPr>
          <p:spPr>
            <a:xfrm>
              <a:off x="1740139" y="2069960"/>
              <a:ext cx="2190172" cy="2062052"/>
            </a:xfrm>
            <a:custGeom>
              <a:avLst/>
              <a:gdLst>
                <a:gd name="connsiteX0" fmla="*/ 0 w 2190172"/>
                <a:gd name="connsiteY0" fmla="*/ 343682 h 2062052"/>
                <a:gd name="connsiteX1" fmla="*/ 343682 w 2190172"/>
                <a:gd name="connsiteY1" fmla="*/ 0 h 2062052"/>
                <a:gd name="connsiteX2" fmla="*/ 1846490 w 2190172"/>
                <a:gd name="connsiteY2" fmla="*/ 0 h 2062052"/>
                <a:gd name="connsiteX3" fmla="*/ 2190172 w 2190172"/>
                <a:gd name="connsiteY3" fmla="*/ 343682 h 2062052"/>
                <a:gd name="connsiteX4" fmla="*/ 2190172 w 2190172"/>
                <a:gd name="connsiteY4" fmla="*/ 1718370 h 2062052"/>
                <a:gd name="connsiteX5" fmla="*/ 1846490 w 2190172"/>
                <a:gd name="connsiteY5" fmla="*/ 2062052 h 2062052"/>
                <a:gd name="connsiteX6" fmla="*/ 343682 w 2190172"/>
                <a:gd name="connsiteY6" fmla="*/ 2062052 h 2062052"/>
                <a:gd name="connsiteX7" fmla="*/ 0 w 2190172"/>
                <a:gd name="connsiteY7" fmla="*/ 1718370 h 2062052"/>
                <a:gd name="connsiteX8" fmla="*/ 0 w 2190172"/>
                <a:gd name="connsiteY8" fmla="*/ 343682 h 2062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172" h="2062052">
                  <a:moveTo>
                    <a:pt x="0" y="343682"/>
                  </a:moveTo>
                  <a:cubicBezTo>
                    <a:pt x="0" y="153872"/>
                    <a:pt x="153872" y="0"/>
                    <a:pt x="343682" y="0"/>
                  </a:cubicBezTo>
                  <a:lnTo>
                    <a:pt x="1846490" y="0"/>
                  </a:lnTo>
                  <a:cubicBezTo>
                    <a:pt x="2036300" y="0"/>
                    <a:pt x="2190172" y="153872"/>
                    <a:pt x="2190172" y="343682"/>
                  </a:cubicBezTo>
                  <a:lnTo>
                    <a:pt x="2190172" y="1718370"/>
                  </a:lnTo>
                  <a:cubicBezTo>
                    <a:pt x="2190172" y="1908180"/>
                    <a:pt x="2036300" y="2062052"/>
                    <a:pt x="1846490" y="2062052"/>
                  </a:cubicBezTo>
                  <a:lnTo>
                    <a:pt x="343682" y="2062052"/>
                  </a:lnTo>
                  <a:cubicBezTo>
                    <a:pt x="153872" y="2062052"/>
                    <a:pt x="0" y="1908180"/>
                    <a:pt x="0" y="1718370"/>
                  </a:cubicBezTo>
                  <a:lnTo>
                    <a:pt x="0" y="343682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76861" tIns="138761" rIns="176861" bIns="138761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Pedidos de Autorização</a:t>
              </a:r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81B625F2-BC32-46C2-8497-18FB9824A7E4}"/>
                </a:ext>
              </a:extLst>
            </p:cNvPr>
            <p:cNvSpPr/>
            <p:nvPr/>
          </p:nvSpPr>
          <p:spPr>
            <a:xfrm>
              <a:off x="3882200" y="4441466"/>
              <a:ext cx="6665879" cy="1958803"/>
            </a:xfrm>
            <a:custGeom>
              <a:avLst/>
              <a:gdLst>
                <a:gd name="connsiteX0" fmla="*/ 0 w 6617769"/>
                <a:gd name="connsiteY0" fmla="*/ 257757 h 2062052"/>
                <a:gd name="connsiteX1" fmla="*/ 5586743 w 6617769"/>
                <a:gd name="connsiteY1" fmla="*/ 257757 h 2062052"/>
                <a:gd name="connsiteX2" fmla="*/ 5586743 w 6617769"/>
                <a:gd name="connsiteY2" fmla="*/ 0 h 2062052"/>
                <a:gd name="connsiteX3" fmla="*/ 6617769 w 6617769"/>
                <a:gd name="connsiteY3" fmla="*/ 1031026 h 2062052"/>
                <a:gd name="connsiteX4" fmla="*/ 5586743 w 6617769"/>
                <a:gd name="connsiteY4" fmla="*/ 2062052 h 2062052"/>
                <a:gd name="connsiteX5" fmla="*/ 5586743 w 6617769"/>
                <a:gd name="connsiteY5" fmla="*/ 1804296 h 2062052"/>
                <a:gd name="connsiteX6" fmla="*/ 0 w 6617769"/>
                <a:gd name="connsiteY6" fmla="*/ 1804296 h 2062052"/>
                <a:gd name="connsiteX7" fmla="*/ 0 w 6617769"/>
                <a:gd name="connsiteY7" fmla="*/ 257757 h 2062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17769" h="2062052">
                  <a:moveTo>
                    <a:pt x="0" y="257757"/>
                  </a:moveTo>
                  <a:lnTo>
                    <a:pt x="5586743" y="257757"/>
                  </a:lnTo>
                  <a:lnTo>
                    <a:pt x="5586743" y="0"/>
                  </a:lnTo>
                  <a:lnTo>
                    <a:pt x="6617769" y="1031026"/>
                  </a:lnTo>
                  <a:lnTo>
                    <a:pt x="5586743" y="2062052"/>
                  </a:lnTo>
                  <a:lnTo>
                    <a:pt x="5586743" y="1804296"/>
                  </a:lnTo>
                  <a:lnTo>
                    <a:pt x="0" y="1804296"/>
                  </a:lnTo>
                  <a:lnTo>
                    <a:pt x="0" y="257757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2700" tIns="270457" rIns="785969" bIns="270456" numCol="1" spcCol="1270" anchor="t" anchorCtr="0">
              <a:noAutofit/>
            </a:bodyPr>
            <a:lstStyle/>
            <a:p>
              <a:pPr marL="342900" lvl="1" indent="-342900" algn="just" defTabSz="889000"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PT" sz="2000" kern="1200" dirty="0"/>
                <a:t>Não probabilística, por conveniência, sendo que os sujeitos selecionados são indivíduos com doença de Parkinson</a:t>
              </a:r>
            </a:p>
            <a:p>
              <a:pPr marL="228600" lvl="1" indent="-228600" algn="just" defTabSz="889000"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Irão ser selecionados aleatoriamente para o grupo experimental ou para o grupo de controlo</a:t>
              </a:r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2ABB260A-23D1-4C6E-AC67-8EF5CCE18351}"/>
                </a:ext>
              </a:extLst>
            </p:cNvPr>
            <p:cNvSpPr/>
            <p:nvPr/>
          </p:nvSpPr>
          <p:spPr>
            <a:xfrm>
              <a:off x="1740139" y="4338218"/>
              <a:ext cx="2142060" cy="2062052"/>
            </a:xfrm>
            <a:custGeom>
              <a:avLst/>
              <a:gdLst>
                <a:gd name="connsiteX0" fmla="*/ 0 w 2190172"/>
                <a:gd name="connsiteY0" fmla="*/ 343682 h 2062052"/>
                <a:gd name="connsiteX1" fmla="*/ 343682 w 2190172"/>
                <a:gd name="connsiteY1" fmla="*/ 0 h 2062052"/>
                <a:gd name="connsiteX2" fmla="*/ 1846490 w 2190172"/>
                <a:gd name="connsiteY2" fmla="*/ 0 h 2062052"/>
                <a:gd name="connsiteX3" fmla="*/ 2190172 w 2190172"/>
                <a:gd name="connsiteY3" fmla="*/ 343682 h 2062052"/>
                <a:gd name="connsiteX4" fmla="*/ 2190172 w 2190172"/>
                <a:gd name="connsiteY4" fmla="*/ 1718370 h 2062052"/>
                <a:gd name="connsiteX5" fmla="*/ 1846490 w 2190172"/>
                <a:gd name="connsiteY5" fmla="*/ 2062052 h 2062052"/>
                <a:gd name="connsiteX6" fmla="*/ 343682 w 2190172"/>
                <a:gd name="connsiteY6" fmla="*/ 2062052 h 2062052"/>
                <a:gd name="connsiteX7" fmla="*/ 0 w 2190172"/>
                <a:gd name="connsiteY7" fmla="*/ 1718370 h 2062052"/>
                <a:gd name="connsiteX8" fmla="*/ 0 w 2190172"/>
                <a:gd name="connsiteY8" fmla="*/ 343682 h 2062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172" h="2062052">
                  <a:moveTo>
                    <a:pt x="0" y="343682"/>
                  </a:moveTo>
                  <a:cubicBezTo>
                    <a:pt x="0" y="153872"/>
                    <a:pt x="153872" y="0"/>
                    <a:pt x="343682" y="0"/>
                  </a:cubicBezTo>
                  <a:lnTo>
                    <a:pt x="1846490" y="0"/>
                  </a:lnTo>
                  <a:cubicBezTo>
                    <a:pt x="2036300" y="0"/>
                    <a:pt x="2190172" y="153872"/>
                    <a:pt x="2190172" y="343682"/>
                  </a:cubicBezTo>
                  <a:lnTo>
                    <a:pt x="2190172" y="1718370"/>
                  </a:lnTo>
                  <a:cubicBezTo>
                    <a:pt x="2190172" y="1908180"/>
                    <a:pt x="2036300" y="2062052"/>
                    <a:pt x="1846490" y="2062052"/>
                  </a:cubicBezTo>
                  <a:lnTo>
                    <a:pt x="343682" y="2062052"/>
                  </a:lnTo>
                  <a:cubicBezTo>
                    <a:pt x="153872" y="2062052"/>
                    <a:pt x="0" y="1908180"/>
                    <a:pt x="0" y="1718370"/>
                  </a:cubicBezTo>
                  <a:lnTo>
                    <a:pt x="0" y="343682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76861" tIns="138761" rIns="176861" bIns="138761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Técnicas de Amostragem</a:t>
              </a:r>
            </a:p>
          </p:txBody>
        </p:sp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33BE73B-7F9F-4C85-879A-E0C8BBBFFFC0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97039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E03A9-D9A4-4D49-9FDC-62314A17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Procedimentos de aplicação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93F54725-11EF-47DB-BA3B-FD3632D61F27}"/>
              </a:ext>
            </a:extLst>
          </p:cNvPr>
          <p:cNvGrpSpPr/>
          <p:nvPr/>
        </p:nvGrpSpPr>
        <p:grpSpPr>
          <a:xfrm>
            <a:off x="443346" y="2172424"/>
            <a:ext cx="11277599" cy="3712182"/>
            <a:chOff x="581192" y="2044168"/>
            <a:chExt cx="4716322" cy="4726800"/>
          </a:xfrm>
        </p:grpSpPr>
        <p:sp>
          <p:nvSpPr>
            <p:cNvPr id="5" name="Forma livre: Forma 4">
              <a:extLst>
                <a:ext uri="{FF2B5EF4-FFF2-40B4-BE49-F238E27FC236}">
                  <a16:creationId xmlns:a16="http://schemas.microsoft.com/office/drawing/2014/main" id="{ABD64A6F-F2BF-40C8-A6E3-96D475FF0F14}"/>
                </a:ext>
              </a:extLst>
            </p:cNvPr>
            <p:cNvSpPr/>
            <p:nvPr/>
          </p:nvSpPr>
          <p:spPr>
            <a:xfrm>
              <a:off x="581192" y="2044168"/>
              <a:ext cx="4716322" cy="1116127"/>
            </a:xfrm>
            <a:custGeom>
              <a:avLst/>
              <a:gdLst>
                <a:gd name="connsiteX0" fmla="*/ 0 w 5524727"/>
                <a:gd name="connsiteY0" fmla="*/ 0 h 1872000"/>
                <a:gd name="connsiteX1" fmla="*/ 5524727 w 5524727"/>
                <a:gd name="connsiteY1" fmla="*/ 0 h 1872000"/>
                <a:gd name="connsiteX2" fmla="*/ 5524727 w 5524727"/>
                <a:gd name="connsiteY2" fmla="*/ 1872000 h 1872000"/>
                <a:gd name="connsiteX3" fmla="*/ 0 w 5524727"/>
                <a:gd name="connsiteY3" fmla="*/ 1872000 h 1872000"/>
                <a:gd name="connsiteX4" fmla="*/ 0 w 5524727"/>
                <a:gd name="connsiteY4" fmla="*/ 0 h 187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4727" h="1872000">
                  <a:moveTo>
                    <a:pt x="0" y="0"/>
                  </a:moveTo>
                  <a:lnTo>
                    <a:pt x="5524727" y="0"/>
                  </a:lnTo>
                  <a:lnTo>
                    <a:pt x="5524727" y="1872000"/>
                  </a:lnTo>
                  <a:lnTo>
                    <a:pt x="0" y="1872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13360" tIns="121920" rIns="213360" bIns="12192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Avaliação</a:t>
              </a:r>
            </a:p>
          </p:txBody>
        </p:sp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70832134-1E2F-429D-A619-8F57BD6E0EF1}"/>
                </a:ext>
              </a:extLst>
            </p:cNvPr>
            <p:cNvSpPr/>
            <p:nvPr/>
          </p:nvSpPr>
          <p:spPr>
            <a:xfrm>
              <a:off x="581192" y="3288632"/>
              <a:ext cx="4716322" cy="3482336"/>
            </a:xfrm>
            <a:custGeom>
              <a:avLst/>
              <a:gdLst>
                <a:gd name="connsiteX0" fmla="*/ 0 w 5524727"/>
                <a:gd name="connsiteY0" fmla="*/ 0 h 2854800"/>
                <a:gd name="connsiteX1" fmla="*/ 5524727 w 5524727"/>
                <a:gd name="connsiteY1" fmla="*/ 0 h 2854800"/>
                <a:gd name="connsiteX2" fmla="*/ 5524727 w 5524727"/>
                <a:gd name="connsiteY2" fmla="*/ 2854800 h 2854800"/>
                <a:gd name="connsiteX3" fmla="*/ 0 w 5524727"/>
                <a:gd name="connsiteY3" fmla="*/ 2854800 h 2854800"/>
                <a:gd name="connsiteX4" fmla="*/ 0 w 5524727"/>
                <a:gd name="connsiteY4" fmla="*/ 0 h 28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4727" h="2854800">
                  <a:moveTo>
                    <a:pt x="0" y="0"/>
                  </a:moveTo>
                  <a:lnTo>
                    <a:pt x="5524727" y="0"/>
                  </a:lnTo>
                  <a:lnTo>
                    <a:pt x="5524727" y="2854800"/>
                  </a:lnTo>
                  <a:lnTo>
                    <a:pt x="0" y="285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46710" tIns="346710" rIns="462280" bIns="520065" numCol="1" spcCol="1270" anchor="t" anchorCtr="0">
              <a:noAutofit/>
            </a:bodyPr>
            <a:lstStyle/>
            <a:p>
              <a:pPr marL="285750" lvl="1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PT" sz="6500" kern="1200" dirty="0"/>
            </a:p>
            <a:p>
              <a:pPr marL="285750" lvl="1" indent="-285750" algn="just" defTabSz="2889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PT" sz="6500" kern="1200" dirty="0"/>
            </a:p>
          </p:txBody>
        </p:sp>
      </p:grpSp>
      <p:sp>
        <p:nvSpPr>
          <p:cNvPr id="9" name="Retângulo 8">
            <a:extLst>
              <a:ext uri="{FF2B5EF4-FFF2-40B4-BE49-F238E27FC236}">
                <a16:creationId xmlns:a16="http://schemas.microsoft.com/office/drawing/2014/main" id="{D4F46DE4-1D21-43AD-91C7-86718F8A4787}"/>
              </a:ext>
            </a:extLst>
          </p:cNvPr>
          <p:cNvSpPr/>
          <p:nvPr/>
        </p:nvSpPr>
        <p:spPr>
          <a:xfrm>
            <a:off x="817418" y="3300030"/>
            <a:ext cx="10793390" cy="2346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Sempre pelo mesmo fisioterapeuta com mais de 10 anos de experiência clínica, e familiarizado e conhecimento científico em relação aos instrumentos de medida.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Mesmo período diário, com duração de 60 minutos.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Será composto por uma </a:t>
            </a:r>
            <a:r>
              <a:rPr lang="pt-PT" sz="2000" b="1" dirty="0"/>
              <a:t>avaliação inicial, intermédia, final e follow-up 12 semanas.</a:t>
            </a:r>
            <a:endParaRPr lang="pt-PT" sz="2000" dirty="0"/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Dados recolhidos serão registados nas folhas de registos.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A3074E6-316D-431E-9D30-7E2B92FEAAF0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96036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5D3271-D808-42D7-BC56-C5CA6CF7D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Procedimentos de aplicação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BE665250-88A3-4423-B7ED-9B4FC99817D4}"/>
              </a:ext>
            </a:extLst>
          </p:cNvPr>
          <p:cNvSpPr/>
          <p:nvPr/>
        </p:nvSpPr>
        <p:spPr>
          <a:xfrm>
            <a:off x="471055" y="1919477"/>
            <a:ext cx="11139753" cy="676239"/>
          </a:xfrm>
          <a:custGeom>
            <a:avLst/>
            <a:gdLst>
              <a:gd name="connsiteX0" fmla="*/ 0 w 5524727"/>
              <a:gd name="connsiteY0" fmla="*/ 0 h 1872000"/>
              <a:gd name="connsiteX1" fmla="*/ 5524727 w 5524727"/>
              <a:gd name="connsiteY1" fmla="*/ 0 h 1872000"/>
              <a:gd name="connsiteX2" fmla="*/ 5524727 w 5524727"/>
              <a:gd name="connsiteY2" fmla="*/ 1872000 h 1872000"/>
              <a:gd name="connsiteX3" fmla="*/ 0 w 5524727"/>
              <a:gd name="connsiteY3" fmla="*/ 1872000 h 1872000"/>
              <a:gd name="connsiteX4" fmla="*/ 0 w 5524727"/>
              <a:gd name="connsiteY4" fmla="*/ 0 h 18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4727" h="1872000">
                <a:moveTo>
                  <a:pt x="0" y="0"/>
                </a:moveTo>
                <a:lnTo>
                  <a:pt x="5524727" y="0"/>
                </a:lnTo>
                <a:lnTo>
                  <a:pt x="5524727" y="1872000"/>
                </a:lnTo>
                <a:lnTo>
                  <a:pt x="0" y="1872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213360" tIns="121920" rIns="213360" bIns="12192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2000" b="1" dirty="0"/>
              <a:t>Intervenção</a:t>
            </a: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BE3A8EBA-A9D4-4C17-8D75-E8A59A991330}"/>
              </a:ext>
            </a:extLst>
          </p:cNvPr>
          <p:cNvSpPr/>
          <p:nvPr/>
        </p:nvSpPr>
        <p:spPr>
          <a:xfrm>
            <a:off x="471055" y="2711133"/>
            <a:ext cx="11139753" cy="3796148"/>
          </a:xfrm>
          <a:custGeom>
            <a:avLst/>
            <a:gdLst>
              <a:gd name="connsiteX0" fmla="*/ 0 w 5524727"/>
              <a:gd name="connsiteY0" fmla="*/ 0 h 2854800"/>
              <a:gd name="connsiteX1" fmla="*/ 5524727 w 5524727"/>
              <a:gd name="connsiteY1" fmla="*/ 0 h 2854800"/>
              <a:gd name="connsiteX2" fmla="*/ 5524727 w 5524727"/>
              <a:gd name="connsiteY2" fmla="*/ 2854800 h 2854800"/>
              <a:gd name="connsiteX3" fmla="*/ 0 w 5524727"/>
              <a:gd name="connsiteY3" fmla="*/ 2854800 h 2854800"/>
              <a:gd name="connsiteX4" fmla="*/ 0 w 5524727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4727" h="2854800">
                <a:moveTo>
                  <a:pt x="0" y="0"/>
                </a:moveTo>
                <a:lnTo>
                  <a:pt x="5524727" y="0"/>
                </a:lnTo>
                <a:lnTo>
                  <a:pt x="5524727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346710" tIns="346710" rIns="462280" bIns="520065" numCol="1" spcCol="1270" anchor="t" anchorCtr="0">
            <a:noAutofit/>
          </a:bodyPr>
          <a:lstStyle/>
          <a:p>
            <a:pPr marL="285750" lvl="1" indent="-285750" algn="l" defTabSz="2889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PT" sz="6500" kern="1200" dirty="0"/>
          </a:p>
          <a:p>
            <a:pPr marL="285750" lvl="1" indent="-285750" algn="l" defTabSz="2889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PT" sz="6500" kern="12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F4E1712-097C-49D1-A8A6-2079748A5B7E}"/>
              </a:ext>
            </a:extLst>
          </p:cNvPr>
          <p:cNvSpPr/>
          <p:nvPr/>
        </p:nvSpPr>
        <p:spPr>
          <a:xfrm>
            <a:off x="581192" y="2721629"/>
            <a:ext cx="110296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Duração: </a:t>
            </a:r>
            <a:r>
              <a:rPr lang="pt-PT" sz="2000" b="1" dirty="0"/>
              <a:t>6 semanas </a:t>
            </a:r>
            <a:r>
              <a:rPr lang="pt-PT" sz="2000" dirty="0"/>
              <a:t>(Laio </a:t>
            </a:r>
            <a:r>
              <a:rPr lang="pt-PT" sz="2000" dirty="0" err="1"/>
              <a:t>et</a:t>
            </a:r>
            <a:r>
              <a:rPr lang="pt-PT" sz="2000" dirty="0"/>
              <a:t> al em 2015) 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Frequência de </a:t>
            </a:r>
            <a:r>
              <a:rPr lang="pt-PT" sz="2000" b="1" dirty="0"/>
              <a:t>3x semana </a:t>
            </a:r>
            <a:r>
              <a:rPr lang="pt-PT" sz="2000" dirty="0"/>
              <a:t>(Laio </a:t>
            </a:r>
            <a:r>
              <a:rPr lang="pt-PT" sz="2000" dirty="0" err="1"/>
              <a:t>et</a:t>
            </a:r>
            <a:r>
              <a:rPr lang="pt-PT" sz="2000" dirty="0"/>
              <a:t> al em 2015)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Duração </a:t>
            </a:r>
            <a:r>
              <a:rPr lang="pt-PT" sz="2000" b="1" dirty="0"/>
              <a:t>de 60 minutos.</a:t>
            </a:r>
            <a:r>
              <a:rPr lang="pt-PT" sz="2000" dirty="0"/>
              <a:t> (</a:t>
            </a:r>
            <a:r>
              <a:rPr lang="pt-PT" sz="2000" dirty="0" err="1"/>
              <a:t>Shen</a:t>
            </a:r>
            <a:r>
              <a:rPr lang="pt-PT" sz="2000" dirty="0"/>
              <a:t> </a:t>
            </a:r>
            <a:r>
              <a:rPr lang="pt-PT" sz="2000" dirty="0" err="1"/>
              <a:t>et</a:t>
            </a:r>
            <a:r>
              <a:rPr lang="pt-PT" sz="2000" dirty="0"/>
              <a:t> al., 2014; Laio </a:t>
            </a:r>
            <a:r>
              <a:rPr lang="pt-PT" sz="2000" dirty="0" err="1"/>
              <a:t>et</a:t>
            </a:r>
            <a:r>
              <a:rPr lang="pt-PT" sz="2000" dirty="0"/>
              <a:t> al em 2015; Van </a:t>
            </a:r>
            <a:r>
              <a:rPr lang="pt-PT" sz="2000" dirty="0" err="1"/>
              <a:t>den</a:t>
            </a:r>
            <a:r>
              <a:rPr lang="pt-PT" sz="2000" dirty="0"/>
              <a:t> </a:t>
            </a:r>
            <a:r>
              <a:rPr lang="pt-PT" sz="2000" dirty="0" err="1"/>
              <a:t>Heuvel</a:t>
            </a:r>
            <a:r>
              <a:rPr lang="pt-PT" sz="2000" dirty="0"/>
              <a:t> </a:t>
            </a:r>
            <a:r>
              <a:rPr lang="pt-PT" sz="2000" dirty="0" err="1"/>
              <a:t>et</a:t>
            </a:r>
            <a:r>
              <a:rPr lang="pt-PT" sz="2000" dirty="0"/>
              <a:t> al., 2014)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As sessões serão realizadas </a:t>
            </a:r>
            <a:r>
              <a:rPr lang="pt-PT" sz="2000" b="1" dirty="0"/>
              <a:t>no padrão </a:t>
            </a:r>
            <a:r>
              <a:rPr lang="pt-PT" sz="2000" b="1" i="1" dirty="0" err="1"/>
              <a:t>on</a:t>
            </a:r>
            <a:r>
              <a:rPr lang="pt-PT" sz="2000" b="1" i="1" dirty="0"/>
              <a:t> </a:t>
            </a:r>
            <a:r>
              <a:rPr lang="pt-PT" sz="2000" b="1" dirty="0"/>
              <a:t>da medicação.</a:t>
            </a:r>
            <a:r>
              <a:rPr lang="pt-PT" sz="2000" dirty="0"/>
              <a:t> (</a:t>
            </a:r>
            <a:r>
              <a:rPr lang="pt-PT" sz="2000" dirty="0" err="1"/>
              <a:t>Capato</a:t>
            </a:r>
            <a:r>
              <a:rPr lang="pt-PT" sz="2000" dirty="0"/>
              <a:t> </a:t>
            </a:r>
            <a:r>
              <a:rPr lang="pt-PT" sz="2000" dirty="0" err="1"/>
              <a:t>et</a:t>
            </a:r>
            <a:r>
              <a:rPr lang="pt-PT" sz="2000" dirty="0"/>
              <a:t> al., 2015)</a:t>
            </a:r>
            <a:r>
              <a:rPr lang="pt-PT" sz="2000" b="1" dirty="0"/>
              <a:t> </a:t>
            </a:r>
            <a:endParaRPr lang="pt-PT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Capacidade submáxima de cada utente (60 a 75%). (</a:t>
            </a:r>
            <a:r>
              <a:rPr lang="pt-PT" sz="2000" dirty="0" err="1"/>
              <a:t>Camarda</a:t>
            </a:r>
            <a:r>
              <a:rPr lang="pt-PT" sz="2000" dirty="0"/>
              <a:t> </a:t>
            </a:r>
            <a:r>
              <a:rPr lang="pt-PT" sz="2000" dirty="0" err="1"/>
              <a:t>et</a:t>
            </a:r>
            <a:r>
              <a:rPr lang="pt-PT" sz="2000" dirty="0"/>
              <a:t> al,. 2008)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A intensidade dos exercícios aumenta de acordo com capacidade do individuo. (</a:t>
            </a:r>
            <a:r>
              <a:rPr lang="pt-PT" sz="2000" dirty="0" err="1"/>
              <a:t>Capato</a:t>
            </a:r>
            <a:r>
              <a:rPr lang="pt-PT" sz="2000" dirty="0"/>
              <a:t> </a:t>
            </a:r>
            <a:r>
              <a:rPr lang="pt-PT" sz="2000" dirty="0" err="1"/>
              <a:t>et</a:t>
            </a:r>
            <a:r>
              <a:rPr lang="pt-PT" sz="2000" dirty="0"/>
              <a:t> al, 2015)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As sessões vão ser realizadas por um </a:t>
            </a:r>
            <a:r>
              <a:rPr lang="pt-PT" sz="2000" dirty="0" err="1"/>
              <a:t>neurofisioterapeuta</a:t>
            </a:r>
            <a:r>
              <a:rPr lang="pt-PT" sz="2000" dirty="0"/>
              <a:t>, expert no tema em questão, com mais de 10 anos de experiência clínica.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86A381C-0038-4577-A6D6-AEDAC56973AB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78647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9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50"/>
                            </p:stCondLst>
                            <p:childTnLst>
                              <p:par>
                                <p:cTn id="5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 animBg="1"/>
      <p:bldP spid="8" grpId="0" build="p" animBg="1"/>
      <p:bldP spid="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4E5F0-627B-428F-9EE7-C1A0CF5E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Procedimentos de aplicação</a:t>
            </a: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39D79F16-AEC5-46C6-ACDA-410729DCB4D8}"/>
              </a:ext>
            </a:extLst>
          </p:cNvPr>
          <p:cNvSpPr/>
          <p:nvPr/>
        </p:nvSpPr>
        <p:spPr>
          <a:xfrm>
            <a:off x="457200" y="1967508"/>
            <a:ext cx="11277599" cy="778596"/>
          </a:xfrm>
          <a:custGeom>
            <a:avLst/>
            <a:gdLst>
              <a:gd name="connsiteX0" fmla="*/ 0 w 5524727"/>
              <a:gd name="connsiteY0" fmla="*/ 0 h 1872000"/>
              <a:gd name="connsiteX1" fmla="*/ 5524727 w 5524727"/>
              <a:gd name="connsiteY1" fmla="*/ 0 h 1872000"/>
              <a:gd name="connsiteX2" fmla="*/ 5524727 w 5524727"/>
              <a:gd name="connsiteY2" fmla="*/ 1872000 h 1872000"/>
              <a:gd name="connsiteX3" fmla="*/ 0 w 5524727"/>
              <a:gd name="connsiteY3" fmla="*/ 1872000 h 1872000"/>
              <a:gd name="connsiteX4" fmla="*/ 0 w 5524727"/>
              <a:gd name="connsiteY4" fmla="*/ 0 h 18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4727" h="1872000">
                <a:moveTo>
                  <a:pt x="0" y="0"/>
                </a:moveTo>
                <a:lnTo>
                  <a:pt x="5524727" y="0"/>
                </a:lnTo>
                <a:lnTo>
                  <a:pt x="5524727" y="1872000"/>
                </a:lnTo>
                <a:lnTo>
                  <a:pt x="0" y="1872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213360" tIns="121920" rIns="213360" bIns="121920" numCol="1" spcCol="127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2000" b="1" dirty="0"/>
              <a:t>Intervenção – Grupo Experimental</a:t>
            </a:r>
          </a:p>
        </p:txBody>
      </p:sp>
      <p:sp>
        <p:nvSpPr>
          <p:cNvPr id="6" name="Forma livre: Forma 5">
            <a:extLst>
              <a:ext uri="{FF2B5EF4-FFF2-40B4-BE49-F238E27FC236}">
                <a16:creationId xmlns:a16="http://schemas.microsoft.com/office/drawing/2014/main" id="{8BB9E955-B23B-49AB-890A-B5B1AFF60B1B}"/>
              </a:ext>
            </a:extLst>
          </p:cNvPr>
          <p:cNvSpPr/>
          <p:nvPr/>
        </p:nvSpPr>
        <p:spPr>
          <a:xfrm>
            <a:off x="457200" y="2746104"/>
            <a:ext cx="11277599" cy="3743186"/>
          </a:xfrm>
          <a:custGeom>
            <a:avLst/>
            <a:gdLst>
              <a:gd name="connsiteX0" fmla="*/ 0 w 5524727"/>
              <a:gd name="connsiteY0" fmla="*/ 0 h 2854800"/>
              <a:gd name="connsiteX1" fmla="*/ 5524727 w 5524727"/>
              <a:gd name="connsiteY1" fmla="*/ 0 h 2854800"/>
              <a:gd name="connsiteX2" fmla="*/ 5524727 w 5524727"/>
              <a:gd name="connsiteY2" fmla="*/ 2854800 h 2854800"/>
              <a:gd name="connsiteX3" fmla="*/ 0 w 5524727"/>
              <a:gd name="connsiteY3" fmla="*/ 2854800 h 2854800"/>
              <a:gd name="connsiteX4" fmla="*/ 0 w 5524727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4727" h="2854800">
                <a:moveTo>
                  <a:pt x="0" y="0"/>
                </a:moveTo>
                <a:lnTo>
                  <a:pt x="5524727" y="0"/>
                </a:lnTo>
                <a:lnTo>
                  <a:pt x="5524727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346710" tIns="346710" rIns="462280" bIns="520065" numCol="1" spcCol="1270" anchor="t" anchorCtr="0">
            <a:noAutofit/>
          </a:bodyPr>
          <a:lstStyle/>
          <a:p>
            <a:pPr marL="285750" lvl="1" indent="-285750" algn="l" defTabSz="2889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PT" sz="6500" kern="1200" dirty="0"/>
          </a:p>
          <a:p>
            <a:pPr marL="285750" lvl="1" indent="-285750" algn="l" defTabSz="2889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PT" sz="6500" kern="12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7F355F0-5085-4C62-99F3-D9BD95F9A858}"/>
              </a:ext>
            </a:extLst>
          </p:cNvPr>
          <p:cNvSpPr/>
          <p:nvPr/>
        </p:nvSpPr>
        <p:spPr>
          <a:xfrm>
            <a:off x="457200" y="2746104"/>
            <a:ext cx="11153607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Aquecimento: 20 minutos de </a:t>
            </a:r>
            <a:r>
              <a:rPr lang="pt-PT" sz="2000" b="1" dirty="0"/>
              <a:t>passadeira</a:t>
            </a:r>
            <a:r>
              <a:rPr lang="pt-PT" sz="2000" dirty="0"/>
              <a:t> (</a:t>
            </a:r>
            <a:r>
              <a:rPr lang="pt-PT" sz="2000" dirty="0" err="1"/>
              <a:t>Mehrholz</a:t>
            </a:r>
            <a:r>
              <a:rPr lang="pt-PT" sz="2000" dirty="0"/>
              <a:t> J, </a:t>
            </a:r>
            <a:r>
              <a:rPr lang="pt-PT" sz="2000" dirty="0" err="1"/>
              <a:t>et</a:t>
            </a:r>
            <a:r>
              <a:rPr lang="pt-PT" sz="2000" dirty="0"/>
              <a:t> al,. 2015)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Sessão: </a:t>
            </a:r>
            <a:r>
              <a:rPr lang="pt-PT" sz="2000" b="1" dirty="0"/>
              <a:t>exercícios com a realidade virtual* com tábua de equilíbrio </a:t>
            </a:r>
            <a:r>
              <a:rPr lang="pt-PT" sz="2000" dirty="0"/>
              <a:t>(30 minutos) (cada jogo é realizado 3 vezes e é apontado o melhor score) (</a:t>
            </a:r>
            <a:r>
              <a:rPr lang="pt-PT" sz="2000" dirty="0" err="1"/>
              <a:t>Shen</a:t>
            </a:r>
            <a:r>
              <a:rPr lang="pt-PT" sz="2000" dirty="0"/>
              <a:t> </a:t>
            </a:r>
            <a:r>
              <a:rPr lang="pt-PT" sz="2000" dirty="0" err="1"/>
              <a:t>et</a:t>
            </a:r>
            <a:r>
              <a:rPr lang="pt-PT" sz="2000" dirty="0"/>
              <a:t> al., 2014; Laio </a:t>
            </a:r>
            <a:r>
              <a:rPr lang="pt-PT" sz="2000" dirty="0" err="1"/>
              <a:t>et</a:t>
            </a:r>
            <a:r>
              <a:rPr lang="pt-PT" sz="2000" dirty="0"/>
              <a:t> al em 2015)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Retorno a calma: </a:t>
            </a:r>
            <a:r>
              <a:rPr lang="pt-PT" sz="2000" b="1" dirty="0"/>
              <a:t>alongamentos membro superior e inferior </a:t>
            </a:r>
            <a:r>
              <a:rPr lang="pt-PT" sz="2000" dirty="0"/>
              <a:t>(10 minutos) ( 3-5 repetições durante 20 segundos ) (</a:t>
            </a:r>
            <a:r>
              <a:rPr lang="pt-PT" sz="2000" dirty="0" err="1"/>
              <a:t>Capato</a:t>
            </a:r>
            <a:r>
              <a:rPr lang="pt-PT" sz="2000" dirty="0"/>
              <a:t>, 2015)</a:t>
            </a:r>
          </a:p>
          <a:p>
            <a:pPr algn="just">
              <a:lnSpc>
                <a:spcPct val="150000"/>
              </a:lnSpc>
            </a:pPr>
            <a:r>
              <a:rPr lang="pt-PT" dirty="0"/>
              <a:t>*Jogo do boxe; Jogo de bowling; Jogo de ténis; Jogo Snowboard (utilização da tábua); Jogo do pássaro (utilização da tábua); </a:t>
            </a:r>
          </a:p>
          <a:p>
            <a:pPr algn="just">
              <a:lnSpc>
                <a:spcPct val="150000"/>
              </a:lnSpc>
            </a:pPr>
            <a:r>
              <a:rPr lang="pt-PT" dirty="0"/>
              <a:t>A transmissão dos jogos irá ser realizada por um ecrã a altura do campo de visão de cada indivíduo.</a:t>
            </a:r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9E6C259-767D-4C58-A860-7B84065F1848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99373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2B3C3-A42C-4D87-86F4-1C16B72E6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Procedimentos de aplicação</a:t>
            </a: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1BB2AD1C-1ECF-4CB5-9F8F-5E4DD45EF420}"/>
              </a:ext>
            </a:extLst>
          </p:cNvPr>
          <p:cNvSpPr/>
          <p:nvPr/>
        </p:nvSpPr>
        <p:spPr>
          <a:xfrm>
            <a:off x="471055" y="2044169"/>
            <a:ext cx="11139753" cy="851432"/>
          </a:xfrm>
          <a:custGeom>
            <a:avLst/>
            <a:gdLst>
              <a:gd name="connsiteX0" fmla="*/ 0 w 5524727"/>
              <a:gd name="connsiteY0" fmla="*/ 0 h 1872000"/>
              <a:gd name="connsiteX1" fmla="*/ 5524727 w 5524727"/>
              <a:gd name="connsiteY1" fmla="*/ 0 h 1872000"/>
              <a:gd name="connsiteX2" fmla="*/ 5524727 w 5524727"/>
              <a:gd name="connsiteY2" fmla="*/ 1872000 h 1872000"/>
              <a:gd name="connsiteX3" fmla="*/ 0 w 5524727"/>
              <a:gd name="connsiteY3" fmla="*/ 1872000 h 1872000"/>
              <a:gd name="connsiteX4" fmla="*/ 0 w 5524727"/>
              <a:gd name="connsiteY4" fmla="*/ 0 h 18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4727" h="1872000">
                <a:moveTo>
                  <a:pt x="0" y="0"/>
                </a:moveTo>
                <a:lnTo>
                  <a:pt x="5524727" y="0"/>
                </a:lnTo>
                <a:lnTo>
                  <a:pt x="5524727" y="1872000"/>
                </a:lnTo>
                <a:lnTo>
                  <a:pt x="0" y="1872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213360" tIns="121920" rIns="213360" bIns="12192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2000" b="1" dirty="0"/>
              <a:t>Intervenção – Grupo de Controlo</a:t>
            </a:r>
          </a:p>
        </p:txBody>
      </p:sp>
      <p:sp>
        <p:nvSpPr>
          <p:cNvPr id="6" name="Forma livre: Forma 5">
            <a:extLst>
              <a:ext uri="{FF2B5EF4-FFF2-40B4-BE49-F238E27FC236}">
                <a16:creationId xmlns:a16="http://schemas.microsoft.com/office/drawing/2014/main" id="{8107E82E-EFC4-41B7-9EB2-419F0AC71DB9}"/>
              </a:ext>
            </a:extLst>
          </p:cNvPr>
          <p:cNvSpPr/>
          <p:nvPr/>
        </p:nvSpPr>
        <p:spPr>
          <a:xfrm>
            <a:off x="471055" y="3094668"/>
            <a:ext cx="11139753" cy="2876641"/>
          </a:xfrm>
          <a:custGeom>
            <a:avLst/>
            <a:gdLst>
              <a:gd name="connsiteX0" fmla="*/ 0 w 5524727"/>
              <a:gd name="connsiteY0" fmla="*/ 0 h 2854800"/>
              <a:gd name="connsiteX1" fmla="*/ 5524727 w 5524727"/>
              <a:gd name="connsiteY1" fmla="*/ 0 h 2854800"/>
              <a:gd name="connsiteX2" fmla="*/ 5524727 w 5524727"/>
              <a:gd name="connsiteY2" fmla="*/ 2854800 h 2854800"/>
              <a:gd name="connsiteX3" fmla="*/ 0 w 5524727"/>
              <a:gd name="connsiteY3" fmla="*/ 2854800 h 2854800"/>
              <a:gd name="connsiteX4" fmla="*/ 0 w 5524727"/>
              <a:gd name="connsiteY4" fmla="*/ 0 h 285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4727" h="2854800">
                <a:moveTo>
                  <a:pt x="0" y="0"/>
                </a:moveTo>
                <a:lnTo>
                  <a:pt x="5524727" y="0"/>
                </a:lnTo>
                <a:lnTo>
                  <a:pt x="5524727" y="2854800"/>
                </a:lnTo>
                <a:lnTo>
                  <a:pt x="0" y="2854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346710" tIns="346710" rIns="462280" bIns="520065" numCol="1" spcCol="1270" anchor="t" anchorCtr="0">
            <a:noAutofit/>
          </a:bodyPr>
          <a:lstStyle/>
          <a:p>
            <a:pPr marL="285750" lvl="1" indent="-285750" algn="l" defTabSz="2889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PT" sz="6500" kern="1200" dirty="0"/>
          </a:p>
          <a:p>
            <a:pPr marL="285750" lvl="1" indent="-285750" algn="l" defTabSz="2889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PT" sz="6500" kern="12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C05C945-8C6E-4E73-9426-5E796CDDAE7F}"/>
              </a:ext>
            </a:extLst>
          </p:cNvPr>
          <p:cNvSpPr/>
          <p:nvPr/>
        </p:nvSpPr>
        <p:spPr>
          <a:xfrm>
            <a:off x="665367" y="3223814"/>
            <a:ext cx="107511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Aquecimento: 20 minutos de </a:t>
            </a:r>
            <a:r>
              <a:rPr lang="pt-PT" sz="2000" b="1" dirty="0"/>
              <a:t>passadeira</a:t>
            </a:r>
            <a:r>
              <a:rPr lang="pt-PT" sz="2000" dirty="0"/>
              <a:t> (</a:t>
            </a:r>
            <a:r>
              <a:rPr lang="pt-PT" sz="2000" dirty="0" err="1"/>
              <a:t>Mehrholz</a:t>
            </a:r>
            <a:r>
              <a:rPr lang="pt-PT" sz="2000" dirty="0"/>
              <a:t> J, </a:t>
            </a:r>
            <a:r>
              <a:rPr lang="pt-PT" sz="2000" dirty="0" err="1"/>
              <a:t>et</a:t>
            </a:r>
            <a:r>
              <a:rPr lang="pt-PT" sz="2000" dirty="0"/>
              <a:t> al,. 2015)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Sessão: 30 minutos </a:t>
            </a:r>
            <a:r>
              <a:rPr lang="pt-PT" sz="2000" b="1" dirty="0"/>
              <a:t>de exercícios para equilíbrio, fortalecimento e mobilidade do membro superior e inferior</a:t>
            </a:r>
            <a:r>
              <a:rPr lang="pt-PT" sz="2000" dirty="0"/>
              <a:t> *serão realizadas séries de 3, com repetição de 12 vezes (</a:t>
            </a:r>
            <a:r>
              <a:rPr lang="pt-PT" sz="2000" dirty="0" err="1"/>
              <a:t>Capato</a:t>
            </a:r>
            <a:r>
              <a:rPr lang="pt-PT" sz="2000" dirty="0"/>
              <a:t>, 2015)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/>
              <a:t>Retorno a calma: 10 minutos de com </a:t>
            </a:r>
            <a:r>
              <a:rPr lang="pt-PT" sz="2000" b="1" dirty="0"/>
              <a:t>alongamentos membro superior e inferior </a:t>
            </a:r>
            <a:r>
              <a:rPr lang="pt-PT" sz="2000" dirty="0"/>
              <a:t>(3-5 repetições durante 20 segundos) (</a:t>
            </a:r>
            <a:r>
              <a:rPr lang="pt-PT" sz="2000" dirty="0" err="1"/>
              <a:t>Capato</a:t>
            </a:r>
            <a:r>
              <a:rPr lang="pt-PT" sz="2000" dirty="0"/>
              <a:t> 2015)</a:t>
            </a:r>
          </a:p>
          <a:p>
            <a:pPr algn="just"/>
            <a:endParaRPr lang="pt-P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AF9C417-65EF-4494-883F-02931F35A23C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276987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6" grpId="0" uiExpand="1" build="p" animBg="1"/>
      <p:bldP spid="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CAC59-9002-4A6A-8644-9B81D6859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Procedimentos estatísticos</a:t>
            </a: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6E30B6C2-6209-4373-A236-604D105B8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087971"/>
              </p:ext>
            </p:extLst>
          </p:nvPr>
        </p:nvGraphicFramePr>
        <p:xfrm>
          <a:off x="581025" y="2035278"/>
          <a:ext cx="11029950" cy="4349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2E5C7CE-D949-4745-998D-E3012E9784D9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361021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E0CD33-9E87-4D5E-8E3A-E1F4AC8CA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>
                                            <p:graphicEl>
                                              <a:dgm id="{96E0CD33-9E87-4D5E-8E3A-E1F4AC8CA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>
                                            <p:graphicEl>
                                              <a:dgm id="{96E0CD33-9E87-4D5E-8E3A-E1F4AC8CA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5E33DB-56C9-42DA-9D81-9C58FCD61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>
                                            <p:graphicEl>
                                              <a:dgm id="{215E33DB-56C9-42DA-9D81-9C58FCD61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>
                                            <p:graphicEl>
                                              <a:dgm id="{215E33DB-56C9-42DA-9D81-9C58FCD61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F230A5-6F2A-4214-AA83-3317235C9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">
                                            <p:graphicEl>
                                              <a:dgm id="{A3F230A5-6F2A-4214-AA83-3317235C9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">
                                            <p:graphicEl>
                                              <a:dgm id="{A3F230A5-6F2A-4214-AA83-3317235C9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EBD1BF-3057-4649-8451-AA4A93D59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4">
                                            <p:graphicEl>
                                              <a:dgm id="{E4EBD1BF-3057-4649-8451-AA4A93D59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4">
                                            <p:graphicEl>
                                              <a:dgm id="{E4EBD1BF-3057-4649-8451-AA4A93D59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4D8ED-6882-4B1F-A6BF-AA6290695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4">
                                            <p:graphicEl>
                                              <a:dgm id="{5C14D8ED-6882-4B1F-A6BF-AA6290695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">
                                            <p:graphicEl>
                                              <a:dgm id="{5C14D8ED-6882-4B1F-A6BF-AA6290695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7984BB-CE69-45FA-B8A4-787A49F6D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Revisão da literatura</a:t>
            </a:r>
          </a:p>
        </p:txBody>
      </p:sp>
      <p:pic>
        <p:nvPicPr>
          <p:cNvPr id="2050" name="Picture 2" descr="Resultado de imagem para revisÃ£o literatura">
            <a:extLst>
              <a:ext uri="{FF2B5EF4-FFF2-40B4-BE49-F238E27FC236}">
                <a16:creationId xmlns:a16="http://schemas.microsoft.com/office/drawing/2014/main" id="{94674934-0604-4674-9A79-DA9EC728C5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557" y="2243250"/>
            <a:ext cx="8126186" cy="40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ECC8294-6242-4665-9A25-39BE3976296B}"/>
              </a:ext>
            </a:extLst>
          </p:cNvPr>
          <p:cNvSpPr txBox="1"/>
          <p:nvPr/>
        </p:nvSpPr>
        <p:spPr>
          <a:xfrm>
            <a:off x="11828206" y="6164826"/>
            <a:ext cx="25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22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6E7AC-10AF-450D-94D2-E60FDF5A3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Reflexões finais e conclusões - pertinência  </a:t>
            </a: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555FE037-3C8C-4157-A199-7CCFE45075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72175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38426F5-047C-4F48-802A-164188E25D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7440902"/>
              </p:ext>
            </p:extLst>
          </p:nvPr>
        </p:nvGraphicFramePr>
        <p:xfrm>
          <a:off x="457199" y="1953490"/>
          <a:ext cx="11291455" cy="5204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C621AA62-055F-4DE2-8A19-4929A38349D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4552">
            <a:off x="8978664" y="878482"/>
            <a:ext cx="2577751" cy="95632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C72D63D-4DB2-4EEA-BC61-B4F63A627414}"/>
              </a:ext>
            </a:extLst>
          </p:cNvPr>
          <p:cNvSpPr txBox="1"/>
          <p:nvPr/>
        </p:nvSpPr>
        <p:spPr>
          <a:xfrm>
            <a:off x="11748654" y="6366860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28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84DB156-A179-4A2D-894B-4B1D1AF4F916}"/>
              </a:ext>
            </a:extLst>
          </p:cNvPr>
          <p:cNvSpPr txBox="1"/>
          <p:nvPr/>
        </p:nvSpPr>
        <p:spPr>
          <a:xfrm rot="19420408">
            <a:off x="743231" y="4319429"/>
            <a:ext cx="1665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449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40C55A-1A9D-4319-A831-CA9C819CE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>
                                            <p:graphicEl>
                                              <a:dgm id="{2240C55A-1A9D-4319-A831-CA9C819CE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">
                                            <p:graphicEl>
                                              <a:dgm id="{2240C55A-1A9D-4319-A831-CA9C819CE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BF0735-635A-4E9B-9970-D4C9FBFD1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>
                                            <p:graphicEl>
                                              <a:dgm id="{48BF0735-635A-4E9B-9970-D4C9FBFD1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>
                                            <p:graphicEl>
                                              <a:dgm id="{48BF0735-635A-4E9B-9970-D4C9FBFD1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AEA158-96F5-4F36-8448-52639895C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5">
                                            <p:graphicEl>
                                              <a:dgm id="{BDAEA158-96F5-4F36-8448-52639895C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5">
                                            <p:graphicEl>
                                              <a:dgm id="{BDAEA158-96F5-4F36-8448-52639895C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B9E16D-6D6D-4C6C-964D-234FD81C6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5">
                                            <p:graphicEl>
                                              <a:dgm id="{B8B9E16D-6D6D-4C6C-964D-234FD81C6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5">
                                            <p:graphicEl>
                                              <a:dgm id="{B8B9E16D-6D6D-4C6C-964D-234FD81C6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13F0CF-EE16-49DB-9D9F-85F9FB914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5">
                                            <p:graphicEl>
                                              <a:dgm id="{C613F0CF-EE16-49DB-9D9F-85F9FB914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5">
                                            <p:graphicEl>
                                              <a:dgm id="{C613F0CF-EE16-49DB-9D9F-85F9FB914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8C9AEA-22DD-4AFC-9781-34961C8B3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5">
                                            <p:graphicEl>
                                              <a:dgm id="{718C9AEA-22DD-4AFC-9781-34961C8B3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5">
                                            <p:graphicEl>
                                              <a:dgm id="{718C9AEA-22DD-4AFC-9781-34961C8B3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A44954-024D-4D2F-AB16-6458AC8EF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5">
                                            <p:graphicEl>
                                              <a:dgm id="{76A44954-024D-4D2F-AB16-6458AC8EF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5">
                                            <p:graphicEl>
                                              <a:dgm id="{76A44954-024D-4D2F-AB16-6458AC8EF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 uiExpand="1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2589F-02C4-4FE6-AA8A-202A76C1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Reflexões finais e conclusões - limitações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4D52A08-87B5-490C-8767-44C6689961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0204217"/>
              </p:ext>
            </p:extLst>
          </p:nvPr>
        </p:nvGraphicFramePr>
        <p:xfrm>
          <a:off x="457199" y="1953490"/>
          <a:ext cx="11291455" cy="5204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830090C-1BD9-4E86-9C35-00DF9B093376}"/>
              </a:ext>
            </a:extLst>
          </p:cNvPr>
          <p:cNvSpPr txBox="1"/>
          <p:nvPr/>
        </p:nvSpPr>
        <p:spPr>
          <a:xfrm>
            <a:off x="11723879" y="6381609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29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43AB801-0B6A-4674-A44E-C65D23050F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4552">
            <a:off x="8978664" y="878482"/>
            <a:ext cx="2577751" cy="95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40C55A-1A9D-4319-A831-CA9C819CE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>
                                            <p:graphicEl>
                                              <a:dgm id="{2240C55A-1A9D-4319-A831-CA9C819CE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>
                                            <p:graphicEl>
                                              <a:dgm id="{2240C55A-1A9D-4319-A831-CA9C819CE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F712CF-D4A9-47D0-B346-5B58E12FF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>
                                            <p:graphicEl>
                                              <a:dgm id="{BCF712CF-D4A9-47D0-B346-5B58E12FF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>
                                            <p:graphicEl>
                                              <a:dgm id="{BCF712CF-D4A9-47D0-B346-5B58E12FF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EC67B8-6B98-4A41-84BB-736C945F7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">
                                            <p:graphicEl>
                                              <a:dgm id="{D9EC67B8-6B98-4A41-84BB-736C945F7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">
                                            <p:graphicEl>
                                              <a:dgm id="{D9EC67B8-6B98-4A41-84BB-736C945F7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BF0735-635A-4E9B-9970-D4C9FBFD1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4">
                                            <p:graphicEl>
                                              <a:dgm id="{48BF0735-635A-4E9B-9970-D4C9FBFD1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4">
                                            <p:graphicEl>
                                              <a:dgm id="{48BF0735-635A-4E9B-9970-D4C9FBFD1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F65B24-34B1-46CC-A6FD-85AA8E443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4">
                                            <p:graphicEl>
                                              <a:dgm id="{5FF65B24-34B1-46CC-A6FD-85AA8E443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">
                                            <p:graphicEl>
                                              <a:dgm id="{5FF65B24-34B1-46CC-A6FD-85AA8E443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8C9AEA-22DD-4AFC-9781-34961C8B3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4">
                                            <p:graphicEl>
                                              <a:dgm id="{718C9AEA-22DD-4AFC-9781-34961C8B3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4">
                                            <p:graphicEl>
                                              <a:dgm id="{718C9AEA-22DD-4AFC-9781-34961C8B3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B44F3F-C597-4D35-8FC8-6786FC40D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4">
                                            <p:graphicEl>
                                              <a:dgm id="{98B44F3F-C597-4D35-8FC8-6786FC40D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4">
                                            <p:graphicEl>
                                              <a:dgm id="{98B44F3F-C597-4D35-8FC8-6786FC40D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2589F-02C4-4FE6-AA8A-202A76C1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Reflexões finais e conclusões – limitações e contributo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4D52A08-87B5-490C-8767-44C6689961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4626783"/>
              </p:ext>
            </p:extLst>
          </p:nvPr>
        </p:nvGraphicFramePr>
        <p:xfrm>
          <a:off x="457199" y="1953490"/>
          <a:ext cx="11291455" cy="5204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830090C-1BD9-4E86-9C35-00DF9B093376}"/>
              </a:ext>
            </a:extLst>
          </p:cNvPr>
          <p:cNvSpPr txBox="1"/>
          <p:nvPr/>
        </p:nvSpPr>
        <p:spPr>
          <a:xfrm>
            <a:off x="11723879" y="6381609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44880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40C55A-1A9D-4319-A831-CA9C819CE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>
                                            <p:graphicEl>
                                              <a:dgm id="{2240C55A-1A9D-4319-A831-CA9C819CE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>
                                            <p:graphicEl>
                                              <a:dgm id="{2240C55A-1A9D-4319-A831-CA9C819CE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EBDB27-B3E2-4004-9AFA-419F4D9C6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>
                                            <p:graphicEl>
                                              <a:dgm id="{24EBDB27-B3E2-4004-9AFA-419F4D9C6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>
                                            <p:graphicEl>
                                              <a:dgm id="{24EBDB27-B3E2-4004-9AFA-419F4D9C6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AF24ED-B373-430F-926E-29619A001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">
                                            <p:graphicEl>
                                              <a:dgm id="{2FAF24ED-B373-430F-926E-29619A001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">
                                            <p:graphicEl>
                                              <a:dgm id="{2FAF24ED-B373-430F-926E-29619A001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18E6BB-0E72-49F5-9857-96ED4332E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4">
                                            <p:graphicEl>
                                              <a:dgm id="{6518E6BB-0E72-49F5-9857-96ED4332E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4">
                                            <p:graphicEl>
                                              <a:dgm id="{6518E6BB-0E72-49F5-9857-96ED4332E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3DEFE5-750C-41DA-A4CE-E2021AFDA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4">
                                            <p:graphicEl>
                                              <a:dgm id="{9D3DEFE5-750C-41DA-A4CE-E2021AFDA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">
                                            <p:graphicEl>
                                              <a:dgm id="{9D3DEFE5-750C-41DA-A4CE-E2021AFDA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2A5301-015D-4913-8B2F-87925550A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4">
                                            <p:graphicEl>
                                              <a:dgm id="{092A5301-015D-4913-8B2F-87925550A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4">
                                            <p:graphicEl>
                                              <a:dgm id="{092A5301-015D-4913-8B2F-87925550A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A26B6-B8C5-4496-85DA-176219B98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4">
                                            <p:graphicEl>
                                              <a:dgm id="{AEAA26B6-B8C5-4496-85DA-176219B98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4">
                                            <p:graphicEl>
                                              <a:dgm id="{AEAA26B6-B8C5-4496-85DA-176219B98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7A48E5-8F4E-4B78-B858-FDD017910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4">
                                            <p:graphicEl>
                                              <a:dgm id="{7D7A48E5-8F4E-4B78-B858-FDD017910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4">
                                            <p:graphicEl>
                                              <a:dgm id="{7D7A48E5-8F4E-4B78-B858-FDD017910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8A4F8F-C899-4421-9EE3-1E0222209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4">
                                            <p:graphicEl>
                                              <a:dgm id="{818A4F8F-C899-4421-9EE3-1E0222209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4">
                                            <p:graphicEl>
                                              <a:dgm id="{818A4F8F-C899-4421-9EE3-1E0222209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01DD1-234A-4710-AF49-328BFE41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bibliografia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33F78F0-236C-443E-B897-5798C70CB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 lnSpcReduction="10000"/>
          </a:bodyPr>
          <a:lstStyle/>
          <a:p>
            <a:r>
              <a:rPr lang="pt-PT" sz="1900" dirty="0"/>
              <a:t>da Costa </a:t>
            </a:r>
            <a:r>
              <a:rPr lang="pt-PT" sz="1900" dirty="0" err="1"/>
              <a:t>Capato</a:t>
            </a:r>
            <a:r>
              <a:rPr lang="pt-PT" sz="1900" dirty="0"/>
              <a:t>, T. T., Tornai, J., Ávila, P., Barbosa, E. R., &amp; Piemonte, M. E. P. (2015). </a:t>
            </a:r>
            <a:r>
              <a:rPr lang="en-US" sz="1900" dirty="0"/>
              <a:t>Randomized controlled trial protocol: balance training with rhythmical cues to improve and maintain balance control in Parkinson’s disease. </a:t>
            </a:r>
            <a:r>
              <a:rPr lang="en-US" sz="1900" i="1" dirty="0"/>
              <a:t>BMC neurology</a:t>
            </a:r>
            <a:r>
              <a:rPr lang="en-US" sz="1900" dirty="0"/>
              <a:t>, </a:t>
            </a:r>
            <a:r>
              <a:rPr lang="en-US" sz="1900" i="1" dirty="0"/>
              <a:t>15</a:t>
            </a:r>
            <a:r>
              <a:rPr lang="en-US" sz="1900" dirty="0"/>
              <a:t>(1), 162</a:t>
            </a:r>
            <a:endParaRPr lang="pt-PT" sz="1900" dirty="0"/>
          </a:p>
          <a:p>
            <a:r>
              <a:rPr lang="en-US" sz="1900" dirty="0" err="1"/>
              <a:t>Dockx</a:t>
            </a:r>
            <a:r>
              <a:rPr lang="en-US" sz="1900" dirty="0"/>
              <a:t>, K., Van den Bergh, V., </a:t>
            </a:r>
            <a:r>
              <a:rPr lang="en-US" sz="1900" dirty="0" err="1"/>
              <a:t>Bekkers</a:t>
            </a:r>
            <a:r>
              <a:rPr lang="en-US" sz="1900" dirty="0"/>
              <a:t>, E. M., </a:t>
            </a:r>
            <a:r>
              <a:rPr lang="en-US" sz="1900" dirty="0" err="1"/>
              <a:t>Ginis</a:t>
            </a:r>
            <a:r>
              <a:rPr lang="en-US" sz="1900" dirty="0"/>
              <a:t>, P., Rochester, L., </a:t>
            </a:r>
            <a:r>
              <a:rPr lang="en-US" sz="1900" dirty="0" err="1"/>
              <a:t>Hausdorff</a:t>
            </a:r>
            <a:r>
              <a:rPr lang="en-US" sz="1900" dirty="0"/>
              <a:t>, J. M., ... &amp; </a:t>
            </a:r>
            <a:r>
              <a:rPr lang="en-US" sz="1900" dirty="0" err="1"/>
              <a:t>Nieuwboer</a:t>
            </a:r>
            <a:r>
              <a:rPr lang="en-US" sz="1900" dirty="0"/>
              <a:t>, A. (2013). Virtual reality for rehabilitation in Parkinson’s disease. </a:t>
            </a:r>
            <a:r>
              <a:rPr lang="en-US" sz="1900" i="1" dirty="0"/>
              <a:t>Cochrane Database </a:t>
            </a:r>
            <a:r>
              <a:rPr lang="en-US" sz="1900" i="1" dirty="0" err="1"/>
              <a:t>Syst</a:t>
            </a:r>
            <a:r>
              <a:rPr lang="en-US" sz="1900" i="1" dirty="0"/>
              <a:t> Rev</a:t>
            </a:r>
            <a:r>
              <a:rPr lang="en-US" sz="1900" dirty="0"/>
              <a:t>, </a:t>
            </a:r>
            <a:r>
              <a:rPr lang="en-US" sz="1900" i="1" dirty="0"/>
              <a:t>10</a:t>
            </a:r>
          </a:p>
          <a:p>
            <a:r>
              <a:rPr lang="pt-PT" sz="1900" dirty="0"/>
              <a:t>Goulart, F., Pereira, L. X. (2005). Uso de escalas para avaliação da doença de Parkinson em fisioterapia, Fisioterapia e pesquisa, 11(1), 49-56. </a:t>
            </a:r>
          </a:p>
          <a:p>
            <a:r>
              <a:rPr lang="en-US" sz="1900" dirty="0"/>
              <a:t>Lee, NY, Lee, DK e Song, HS (2015). </a:t>
            </a:r>
            <a:r>
              <a:rPr lang="pt-PT" sz="1900" dirty="0"/>
              <a:t>Efeito do exercício de dança de realidade virtual sobre o equilíbrio, atividades da vida diária e estado de transtorno depressivo de pacientes com doença de Parkinson. </a:t>
            </a:r>
            <a:r>
              <a:rPr lang="pt-PT" sz="1900" i="1" dirty="0"/>
              <a:t>Jornal de fisioterapia ciência</a:t>
            </a:r>
            <a:r>
              <a:rPr lang="pt-PT" sz="1900" dirty="0"/>
              <a:t> , </a:t>
            </a:r>
            <a:r>
              <a:rPr lang="pt-PT" sz="1900" i="1" dirty="0"/>
              <a:t>27</a:t>
            </a:r>
            <a:r>
              <a:rPr lang="pt-PT" sz="1900" dirty="0"/>
              <a:t>(1), 145-147</a:t>
            </a:r>
          </a:p>
          <a:p>
            <a:r>
              <a:rPr lang="pt-PT" sz="1900" dirty="0" err="1"/>
              <a:t>Liao</a:t>
            </a:r>
            <a:r>
              <a:rPr lang="pt-PT" sz="1900" dirty="0"/>
              <a:t>, Y. Y., Yang, Y. R., Cheng, S. J., Wu, Y. R., </a:t>
            </a:r>
            <a:r>
              <a:rPr lang="pt-PT" sz="1900" dirty="0" err="1"/>
              <a:t>Fuh</a:t>
            </a:r>
            <a:r>
              <a:rPr lang="pt-PT" sz="1900" dirty="0"/>
              <a:t>, J. L., &amp; Wang, R. Y. (2015). </a:t>
            </a:r>
            <a:r>
              <a:rPr lang="en-US" sz="1900" dirty="0"/>
              <a:t>Virtual reality–based training to improve obstacle-crossing performance and dynamic balance in patients with Parkinson’s disease. </a:t>
            </a:r>
            <a:r>
              <a:rPr lang="pt-PT" sz="1900" i="1" dirty="0" err="1"/>
              <a:t>Neurorehabilitation</a:t>
            </a:r>
            <a:r>
              <a:rPr lang="pt-PT" sz="1900" i="1" dirty="0"/>
              <a:t> </a:t>
            </a:r>
            <a:r>
              <a:rPr lang="pt-PT" sz="1900" i="1" dirty="0" err="1"/>
              <a:t>and</a:t>
            </a:r>
            <a:r>
              <a:rPr lang="pt-PT" sz="1900" i="1" dirty="0"/>
              <a:t> neural </a:t>
            </a:r>
            <a:r>
              <a:rPr lang="pt-PT" sz="1900" i="1" dirty="0" err="1"/>
              <a:t>repair</a:t>
            </a:r>
            <a:r>
              <a:rPr lang="pt-PT" sz="1900" dirty="0"/>
              <a:t>, </a:t>
            </a:r>
            <a:r>
              <a:rPr lang="pt-PT" sz="1900" i="1" dirty="0"/>
              <a:t>29</a:t>
            </a:r>
            <a:r>
              <a:rPr lang="pt-PT" sz="1900" dirty="0"/>
              <a:t>(7), 658-667</a:t>
            </a:r>
          </a:p>
          <a:p>
            <a:r>
              <a:rPr lang="pt-PT" sz="1900" dirty="0"/>
              <a:t>Massano, J. (2011). DOENÇA DE PARKINSON. </a:t>
            </a:r>
            <a:r>
              <a:rPr lang="pt-PT" sz="1900" i="1" dirty="0" err="1"/>
              <a:t>Acta</a:t>
            </a:r>
            <a:r>
              <a:rPr lang="pt-PT" sz="1900" i="1" dirty="0"/>
              <a:t> Médica Portuguesa</a:t>
            </a:r>
            <a:r>
              <a:rPr lang="pt-PT" sz="1900" dirty="0"/>
              <a:t>, </a:t>
            </a:r>
            <a:r>
              <a:rPr lang="pt-PT" sz="1900" i="1" dirty="0"/>
              <a:t>24</a:t>
            </a:r>
            <a:endParaRPr lang="pt-PT" sz="1900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1CD87DF-F31A-40AD-9D11-63876857318B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324174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AE2318-993E-4A13-B67A-83C3FA59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bibliografia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359E89D-4A61-4C0A-A9EF-EC3334B1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6464"/>
          </a:xfrm>
        </p:spPr>
        <p:txBody>
          <a:bodyPr>
            <a:normAutofit/>
          </a:bodyPr>
          <a:lstStyle/>
          <a:p>
            <a:r>
              <a:rPr lang="pt-PT" dirty="0"/>
              <a:t>Santos Mendes, FA, Pompeu, JE, Lobo, AM, da Silva, KG, de Paula Oliveira, T., </a:t>
            </a:r>
            <a:r>
              <a:rPr lang="pt-PT" dirty="0" err="1"/>
              <a:t>Zomignani</a:t>
            </a:r>
            <a:r>
              <a:rPr lang="pt-PT" dirty="0"/>
              <a:t>, AP, e Piemonte, MEP (2012). Aprendizagem, retenção e transferência motora após o treinamento baseado em realidade virtual na doença de Parkinson - efeito das demandas motoras e cognitivas dos jogos: um estudo clínico longitudinal e controlado. </a:t>
            </a:r>
            <a:r>
              <a:rPr lang="pt-PT" i="1" dirty="0"/>
              <a:t>Fisioterapia</a:t>
            </a:r>
            <a:r>
              <a:rPr lang="pt-PT" dirty="0"/>
              <a:t> , </a:t>
            </a:r>
            <a:r>
              <a:rPr lang="pt-PT" i="1" dirty="0"/>
              <a:t>98</a:t>
            </a:r>
            <a:r>
              <a:rPr lang="pt-PT" dirty="0"/>
              <a:t> (3), 217-223</a:t>
            </a:r>
          </a:p>
          <a:p>
            <a:r>
              <a:rPr lang="en-US" dirty="0"/>
              <a:t>Shen, X., &amp; </a:t>
            </a:r>
            <a:r>
              <a:rPr lang="en-US" dirty="0" err="1"/>
              <a:t>Mak</a:t>
            </a:r>
            <a:r>
              <a:rPr lang="en-US" dirty="0"/>
              <a:t>, M. K. (2014). Balance and gait training with augmented feedback improves balance confidence in people with Parkinson’s disease: a randomized controlled trial. </a:t>
            </a:r>
            <a:r>
              <a:rPr lang="en-US" i="1" dirty="0"/>
              <a:t>Neurorehabilitation and neural repair</a:t>
            </a:r>
            <a:r>
              <a:rPr lang="en-US" dirty="0"/>
              <a:t>, </a:t>
            </a:r>
            <a:r>
              <a:rPr lang="en-US" i="1" dirty="0"/>
              <a:t>28</a:t>
            </a:r>
            <a:r>
              <a:rPr lang="en-US" dirty="0"/>
              <a:t>(6), 524-535</a:t>
            </a:r>
          </a:p>
          <a:p>
            <a:r>
              <a:rPr lang="en-US" dirty="0"/>
              <a:t>Tomlinson, CL, </a:t>
            </a:r>
            <a:r>
              <a:rPr lang="en-US" dirty="0" err="1"/>
              <a:t>rebanho</a:t>
            </a:r>
            <a:r>
              <a:rPr lang="en-US" dirty="0"/>
              <a:t>, CP, Clarke, CE, </a:t>
            </a:r>
            <a:r>
              <a:rPr lang="en-US" dirty="0" err="1"/>
              <a:t>manso</a:t>
            </a:r>
            <a:r>
              <a:rPr lang="en-US" dirty="0"/>
              <a:t>, C., Patel, S., Stowe, R., ... </a:t>
            </a:r>
            <a:r>
              <a:rPr lang="pt-PT" dirty="0"/>
              <a:t>&amp; Ives, N. (2014). Fisioterapia para a doença de Parkinson: uma comparação de técnicas. </a:t>
            </a:r>
            <a:r>
              <a:rPr lang="en-US" i="1" dirty="0"/>
              <a:t>A </a:t>
            </a:r>
            <a:r>
              <a:rPr lang="en-US" i="1" dirty="0" err="1"/>
              <a:t>Biblioteca</a:t>
            </a:r>
            <a:r>
              <a:rPr lang="en-US" i="1" dirty="0"/>
              <a:t> Cochrane</a:t>
            </a:r>
            <a:endParaRPr lang="pt-PT" dirty="0"/>
          </a:p>
          <a:p>
            <a:r>
              <a:rPr lang="en-US" dirty="0"/>
              <a:t>Van den Heuvel 2013 van den Heuvel MR, </a:t>
            </a:r>
            <a:r>
              <a:rPr lang="en-US" dirty="0" err="1"/>
              <a:t>vanWegen</a:t>
            </a:r>
            <a:r>
              <a:rPr lang="en-US" dirty="0"/>
              <a:t> EE, de Goede CJ, </a:t>
            </a:r>
            <a:r>
              <a:rPr lang="en-US" dirty="0" err="1"/>
              <a:t>BurgersBots</a:t>
            </a:r>
            <a:r>
              <a:rPr lang="en-US" dirty="0"/>
              <a:t> IA, </a:t>
            </a:r>
            <a:r>
              <a:rPr lang="en-US" dirty="0" err="1"/>
              <a:t>Beek</a:t>
            </a:r>
            <a:r>
              <a:rPr lang="en-US" dirty="0"/>
              <a:t> PJ, </a:t>
            </a:r>
            <a:r>
              <a:rPr lang="en-US" dirty="0" err="1"/>
              <a:t>Daffertshofer</a:t>
            </a:r>
            <a:r>
              <a:rPr lang="en-US" dirty="0"/>
              <a:t> A, </a:t>
            </a:r>
            <a:r>
              <a:rPr lang="en-US" dirty="0" err="1"/>
              <a:t>Kwakkel</a:t>
            </a:r>
            <a:r>
              <a:rPr lang="en-US" dirty="0"/>
              <a:t> G. The effects of augmented visual feedback during balance training in Parkinson’s disease: study design of a randomized clinical trial. </a:t>
            </a:r>
            <a:r>
              <a:rPr lang="pt-PT" dirty="0"/>
              <a:t>BMC </a:t>
            </a:r>
            <a:r>
              <a:rPr lang="pt-PT" dirty="0" err="1"/>
              <a:t>Neurology</a:t>
            </a:r>
            <a:r>
              <a:rPr lang="pt-PT" dirty="0"/>
              <a:t> 2013 </a:t>
            </a:r>
            <a:r>
              <a:rPr lang="pt-PT" dirty="0" err="1"/>
              <a:t>oct</a:t>
            </a:r>
            <a:r>
              <a:rPr lang="pt-PT" dirty="0"/>
              <a:t> 4;13(137)</a:t>
            </a:r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558074F-BA80-427C-AF4A-A864333AB2CF}"/>
              </a:ext>
            </a:extLst>
          </p:cNvPr>
          <p:cNvSpPr txBox="1"/>
          <p:nvPr/>
        </p:nvSpPr>
        <p:spPr>
          <a:xfrm>
            <a:off x="11610808" y="6322615"/>
            <a:ext cx="46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428517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B81FA-967E-47DF-BDB5-4D78AEAB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doença de parkinson</a:t>
            </a:r>
          </a:p>
        </p:txBody>
      </p:sp>
      <p:pic>
        <p:nvPicPr>
          <p:cNvPr id="4098" name="Picture 2" descr="Imagem relacionada">
            <a:extLst>
              <a:ext uri="{FF2B5EF4-FFF2-40B4-BE49-F238E27FC236}">
                <a16:creationId xmlns:a16="http://schemas.microsoft.com/office/drawing/2014/main" id="{0DC577C5-C8A0-4E3B-B80B-1AF5F1A020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662" y="4823990"/>
            <a:ext cx="2933146" cy="188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rma livre: Forma 3">
            <a:extLst>
              <a:ext uri="{FF2B5EF4-FFF2-40B4-BE49-F238E27FC236}">
                <a16:creationId xmlns:a16="http://schemas.microsoft.com/office/drawing/2014/main" id="{FC87417F-0CF9-47EE-B3E6-A1E3875A318E}"/>
              </a:ext>
            </a:extLst>
          </p:cNvPr>
          <p:cNvSpPr/>
          <p:nvPr/>
        </p:nvSpPr>
        <p:spPr>
          <a:xfrm>
            <a:off x="100013" y="1915466"/>
            <a:ext cx="3771823" cy="2270414"/>
          </a:xfrm>
          <a:custGeom>
            <a:avLst/>
            <a:gdLst>
              <a:gd name="connsiteX0" fmla="*/ 0 w 2658704"/>
              <a:gd name="connsiteY0" fmla="*/ 265870 h 2700350"/>
              <a:gd name="connsiteX1" fmla="*/ 265870 w 2658704"/>
              <a:gd name="connsiteY1" fmla="*/ 0 h 2700350"/>
              <a:gd name="connsiteX2" fmla="*/ 2392834 w 2658704"/>
              <a:gd name="connsiteY2" fmla="*/ 0 h 2700350"/>
              <a:gd name="connsiteX3" fmla="*/ 2658704 w 2658704"/>
              <a:gd name="connsiteY3" fmla="*/ 265870 h 2700350"/>
              <a:gd name="connsiteX4" fmla="*/ 2658704 w 2658704"/>
              <a:gd name="connsiteY4" fmla="*/ 2434480 h 2700350"/>
              <a:gd name="connsiteX5" fmla="*/ 2392834 w 2658704"/>
              <a:gd name="connsiteY5" fmla="*/ 2700350 h 2700350"/>
              <a:gd name="connsiteX6" fmla="*/ 265870 w 2658704"/>
              <a:gd name="connsiteY6" fmla="*/ 2700350 h 2700350"/>
              <a:gd name="connsiteX7" fmla="*/ 0 w 2658704"/>
              <a:gd name="connsiteY7" fmla="*/ 2434480 h 2700350"/>
              <a:gd name="connsiteX8" fmla="*/ 0 w 2658704"/>
              <a:gd name="connsiteY8" fmla="*/ 265870 h 270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8704" h="2700350">
                <a:moveTo>
                  <a:pt x="0" y="265870"/>
                </a:moveTo>
                <a:cubicBezTo>
                  <a:pt x="0" y="119034"/>
                  <a:pt x="119034" y="0"/>
                  <a:pt x="265870" y="0"/>
                </a:cubicBezTo>
                <a:lnTo>
                  <a:pt x="2392834" y="0"/>
                </a:lnTo>
                <a:cubicBezTo>
                  <a:pt x="2539670" y="0"/>
                  <a:pt x="2658704" y="119034"/>
                  <a:pt x="2658704" y="265870"/>
                </a:cubicBezTo>
                <a:lnTo>
                  <a:pt x="2658704" y="2434480"/>
                </a:lnTo>
                <a:cubicBezTo>
                  <a:pt x="2658704" y="2581316"/>
                  <a:pt x="2539670" y="2700350"/>
                  <a:pt x="2392834" y="2700350"/>
                </a:cubicBezTo>
                <a:lnTo>
                  <a:pt x="265870" y="2700350"/>
                </a:lnTo>
                <a:cubicBezTo>
                  <a:pt x="119034" y="2700350"/>
                  <a:pt x="0" y="2581316"/>
                  <a:pt x="0" y="2434480"/>
                </a:cubicBezTo>
                <a:lnTo>
                  <a:pt x="0" y="26587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5968" tIns="185968" rIns="185968" bIns="764614" numCol="1" spcCol="1270" anchor="t" anchorCtr="0">
            <a:noAutofit/>
          </a:bodyPr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PT" sz="2000" b="0" kern="1200" dirty="0"/>
              <a:t>A Doença de Parkinson (DP) é uma doença neurodegenerativa, progressiva, crónica e idiopática (</a:t>
            </a:r>
            <a:r>
              <a:rPr lang="pt-PT" sz="2000" b="0" kern="1200" dirty="0" err="1"/>
              <a:t>Andlin-Sobocki</a:t>
            </a:r>
            <a:r>
              <a:rPr lang="pt-PT" sz="2000" b="0" kern="1200" dirty="0"/>
              <a:t> P, 2005, citado por Massano, 2011). </a:t>
            </a:r>
          </a:p>
        </p:txBody>
      </p:sp>
      <p:sp>
        <p:nvSpPr>
          <p:cNvPr id="6" name="Forma 5">
            <a:extLst>
              <a:ext uri="{FF2B5EF4-FFF2-40B4-BE49-F238E27FC236}">
                <a16:creationId xmlns:a16="http://schemas.microsoft.com/office/drawing/2014/main" id="{C50A2EFA-671A-4C39-B936-4452EF63DD5B}"/>
              </a:ext>
            </a:extLst>
          </p:cNvPr>
          <p:cNvSpPr/>
          <p:nvPr/>
        </p:nvSpPr>
        <p:spPr>
          <a:xfrm>
            <a:off x="1476706" y="2343472"/>
            <a:ext cx="2639848" cy="4083836"/>
          </a:xfrm>
          <a:prstGeom prst="leftCircularArrow">
            <a:avLst>
              <a:gd name="adj1" fmla="val 2514"/>
              <a:gd name="adj2" fmla="val 304784"/>
              <a:gd name="adj3" fmla="val 2511857"/>
              <a:gd name="adj4" fmla="val 9456052"/>
              <a:gd name="adj5" fmla="val 2933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8DA2D49F-D92C-492F-9AD6-D7BCC7B271CD}"/>
              </a:ext>
            </a:extLst>
          </p:cNvPr>
          <p:cNvSpPr/>
          <p:nvPr/>
        </p:nvSpPr>
        <p:spPr>
          <a:xfrm>
            <a:off x="1227477" y="3925270"/>
            <a:ext cx="2314095" cy="920239"/>
          </a:xfrm>
          <a:custGeom>
            <a:avLst/>
            <a:gdLst>
              <a:gd name="connsiteX0" fmla="*/ 0 w 2314095"/>
              <a:gd name="connsiteY0" fmla="*/ 92024 h 920239"/>
              <a:gd name="connsiteX1" fmla="*/ 92024 w 2314095"/>
              <a:gd name="connsiteY1" fmla="*/ 0 h 920239"/>
              <a:gd name="connsiteX2" fmla="*/ 2222071 w 2314095"/>
              <a:gd name="connsiteY2" fmla="*/ 0 h 920239"/>
              <a:gd name="connsiteX3" fmla="*/ 2314095 w 2314095"/>
              <a:gd name="connsiteY3" fmla="*/ 92024 h 920239"/>
              <a:gd name="connsiteX4" fmla="*/ 2314095 w 2314095"/>
              <a:gd name="connsiteY4" fmla="*/ 828215 h 920239"/>
              <a:gd name="connsiteX5" fmla="*/ 2222071 w 2314095"/>
              <a:gd name="connsiteY5" fmla="*/ 920239 h 920239"/>
              <a:gd name="connsiteX6" fmla="*/ 92024 w 2314095"/>
              <a:gd name="connsiteY6" fmla="*/ 920239 h 920239"/>
              <a:gd name="connsiteX7" fmla="*/ 0 w 2314095"/>
              <a:gd name="connsiteY7" fmla="*/ 828215 h 920239"/>
              <a:gd name="connsiteX8" fmla="*/ 0 w 2314095"/>
              <a:gd name="connsiteY8" fmla="*/ 92024 h 92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5" h="920239">
                <a:moveTo>
                  <a:pt x="0" y="92024"/>
                </a:moveTo>
                <a:cubicBezTo>
                  <a:pt x="0" y="41201"/>
                  <a:pt x="41201" y="0"/>
                  <a:pt x="92024" y="0"/>
                </a:cubicBezTo>
                <a:lnTo>
                  <a:pt x="2222071" y="0"/>
                </a:lnTo>
                <a:cubicBezTo>
                  <a:pt x="2272894" y="0"/>
                  <a:pt x="2314095" y="41201"/>
                  <a:pt x="2314095" y="92024"/>
                </a:cubicBezTo>
                <a:lnTo>
                  <a:pt x="2314095" y="828215"/>
                </a:lnTo>
                <a:cubicBezTo>
                  <a:pt x="2314095" y="879038"/>
                  <a:pt x="2272894" y="920239"/>
                  <a:pt x="2222071" y="920239"/>
                </a:cubicBezTo>
                <a:lnTo>
                  <a:pt x="92024" y="920239"/>
                </a:lnTo>
                <a:cubicBezTo>
                  <a:pt x="41201" y="920239"/>
                  <a:pt x="0" y="879038"/>
                  <a:pt x="0" y="828215"/>
                </a:cubicBezTo>
                <a:lnTo>
                  <a:pt x="0" y="9202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65053" tIns="52353" rIns="65053" bIns="52353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2000" b="1" kern="1200" dirty="0"/>
              <a:t>O que é?</a:t>
            </a: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090399FA-E94C-4054-BCDD-59DFFD60B48D}"/>
              </a:ext>
            </a:extLst>
          </p:cNvPr>
          <p:cNvSpPr/>
          <p:nvPr/>
        </p:nvSpPr>
        <p:spPr>
          <a:xfrm>
            <a:off x="3956817" y="3403127"/>
            <a:ext cx="3346824" cy="2753737"/>
          </a:xfrm>
          <a:custGeom>
            <a:avLst/>
            <a:gdLst>
              <a:gd name="connsiteX0" fmla="*/ 0 w 3346824"/>
              <a:gd name="connsiteY0" fmla="*/ 334682 h 3669350"/>
              <a:gd name="connsiteX1" fmla="*/ 334682 w 3346824"/>
              <a:gd name="connsiteY1" fmla="*/ 0 h 3669350"/>
              <a:gd name="connsiteX2" fmla="*/ 3012142 w 3346824"/>
              <a:gd name="connsiteY2" fmla="*/ 0 h 3669350"/>
              <a:gd name="connsiteX3" fmla="*/ 3346824 w 3346824"/>
              <a:gd name="connsiteY3" fmla="*/ 334682 h 3669350"/>
              <a:gd name="connsiteX4" fmla="*/ 3346824 w 3346824"/>
              <a:gd name="connsiteY4" fmla="*/ 3334668 h 3669350"/>
              <a:gd name="connsiteX5" fmla="*/ 3012142 w 3346824"/>
              <a:gd name="connsiteY5" fmla="*/ 3669350 h 3669350"/>
              <a:gd name="connsiteX6" fmla="*/ 334682 w 3346824"/>
              <a:gd name="connsiteY6" fmla="*/ 3669350 h 3669350"/>
              <a:gd name="connsiteX7" fmla="*/ 0 w 3346824"/>
              <a:gd name="connsiteY7" fmla="*/ 3334668 h 3669350"/>
              <a:gd name="connsiteX8" fmla="*/ 0 w 3346824"/>
              <a:gd name="connsiteY8" fmla="*/ 334682 h 366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46824" h="3669350">
                <a:moveTo>
                  <a:pt x="0" y="334682"/>
                </a:moveTo>
                <a:cubicBezTo>
                  <a:pt x="0" y="149842"/>
                  <a:pt x="149842" y="0"/>
                  <a:pt x="334682" y="0"/>
                </a:cubicBezTo>
                <a:lnTo>
                  <a:pt x="3012142" y="0"/>
                </a:lnTo>
                <a:cubicBezTo>
                  <a:pt x="3196982" y="0"/>
                  <a:pt x="3346824" y="149842"/>
                  <a:pt x="3346824" y="334682"/>
                </a:cubicBezTo>
                <a:lnTo>
                  <a:pt x="3346824" y="3334668"/>
                </a:lnTo>
                <a:cubicBezTo>
                  <a:pt x="3346824" y="3519508"/>
                  <a:pt x="3196982" y="3669350"/>
                  <a:pt x="3012142" y="3669350"/>
                </a:cubicBezTo>
                <a:lnTo>
                  <a:pt x="334682" y="3669350"/>
                </a:lnTo>
                <a:cubicBezTo>
                  <a:pt x="149842" y="3669350"/>
                  <a:pt x="0" y="3519508"/>
                  <a:pt x="0" y="3334668"/>
                </a:cubicBezTo>
                <a:lnTo>
                  <a:pt x="0" y="334682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8267" tIns="994556" rIns="208267" bIns="208267" numCol="1" spcCol="1270" anchor="t" anchorCtr="0">
            <a:noAutofit/>
          </a:bodyPr>
          <a:lstStyle/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PT" sz="2000" kern="1200" dirty="0"/>
              <a:t>É considerada a segunda doença neurodegenerativa mais frequente em todo o mundo (Andlin-Sobocki P et al 2005, citado por Massano J, 2011)</a:t>
            </a:r>
          </a:p>
        </p:txBody>
      </p:sp>
      <p:sp>
        <p:nvSpPr>
          <p:cNvPr id="9" name="Seta: Circular 8">
            <a:extLst>
              <a:ext uri="{FF2B5EF4-FFF2-40B4-BE49-F238E27FC236}">
                <a16:creationId xmlns:a16="http://schemas.microsoft.com/office/drawing/2014/main" id="{C018AE48-74FA-49AF-A792-61852EA0D8A8}"/>
              </a:ext>
            </a:extLst>
          </p:cNvPr>
          <p:cNvSpPr/>
          <p:nvPr/>
        </p:nvSpPr>
        <p:spPr>
          <a:xfrm rot="20321503">
            <a:off x="5397610" y="2250763"/>
            <a:ext cx="2658994" cy="2164075"/>
          </a:xfrm>
          <a:prstGeom prst="circularArrow">
            <a:avLst>
              <a:gd name="adj1" fmla="val 2877"/>
              <a:gd name="adj2" fmla="val 351739"/>
              <a:gd name="adj3" fmla="val 19471482"/>
              <a:gd name="adj4" fmla="val 12574242"/>
              <a:gd name="adj5" fmla="val 3356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C5FE73C4-6D20-445B-8409-0584F1C6FE4A}"/>
              </a:ext>
            </a:extLst>
          </p:cNvPr>
          <p:cNvSpPr/>
          <p:nvPr/>
        </p:nvSpPr>
        <p:spPr>
          <a:xfrm>
            <a:off x="4989546" y="3265641"/>
            <a:ext cx="2314095" cy="920239"/>
          </a:xfrm>
          <a:custGeom>
            <a:avLst/>
            <a:gdLst>
              <a:gd name="connsiteX0" fmla="*/ 0 w 2314095"/>
              <a:gd name="connsiteY0" fmla="*/ 92024 h 920239"/>
              <a:gd name="connsiteX1" fmla="*/ 92024 w 2314095"/>
              <a:gd name="connsiteY1" fmla="*/ 0 h 920239"/>
              <a:gd name="connsiteX2" fmla="*/ 2222071 w 2314095"/>
              <a:gd name="connsiteY2" fmla="*/ 0 h 920239"/>
              <a:gd name="connsiteX3" fmla="*/ 2314095 w 2314095"/>
              <a:gd name="connsiteY3" fmla="*/ 92024 h 920239"/>
              <a:gd name="connsiteX4" fmla="*/ 2314095 w 2314095"/>
              <a:gd name="connsiteY4" fmla="*/ 828215 h 920239"/>
              <a:gd name="connsiteX5" fmla="*/ 2222071 w 2314095"/>
              <a:gd name="connsiteY5" fmla="*/ 920239 h 920239"/>
              <a:gd name="connsiteX6" fmla="*/ 92024 w 2314095"/>
              <a:gd name="connsiteY6" fmla="*/ 920239 h 920239"/>
              <a:gd name="connsiteX7" fmla="*/ 0 w 2314095"/>
              <a:gd name="connsiteY7" fmla="*/ 828215 h 920239"/>
              <a:gd name="connsiteX8" fmla="*/ 0 w 2314095"/>
              <a:gd name="connsiteY8" fmla="*/ 92024 h 92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5" h="920239">
                <a:moveTo>
                  <a:pt x="0" y="92024"/>
                </a:moveTo>
                <a:cubicBezTo>
                  <a:pt x="0" y="41201"/>
                  <a:pt x="41201" y="0"/>
                  <a:pt x="92024" y="0"/>
                </a:cubicBezTo>
                <a:lnTo>
                  <a:pt x="2222071" y="0"/>
                </a:lnTo>
                <a:cubicBezTo>
                  <a:pt x="2272894" y="0"/>
                  <a:pt x="2314095" y="41201"/>
                  <a:pt x="2314095" y="92024"/>
                </a:cubicBezTo>
                <a:lnTo>
                  <a:pt x="2314095" y="828215"/>
                </a:lnTo>
                <a:cubicBezTo>
                  <a:pt x="2314095" y="879038"/>
                  <a:pt x="2272894" y="920239"/>
                  <a:pt x="2222071" y="920239"/>
                </a:cubicBezTo>
                <a:lnTo>
                  <a:pt x="92024" y="920239"/>
                </a:lnTo>
                <a:cubicBezTo>
                  <a:pt x="41201" y="920239"/>
                  <a:pt x="0" y="879038"/>
                  <a:pt x="0" y="828215"/>
                </a:cubicBezTo>
                <a:lnTo>
                  <a:pt x="0" y="92024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65053" tIns="52353" rIns="65053" bIns="52353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2000" b="1" kern="1200" dirty="0"/>
              <a:t>Incidência</a:t>
            </a:r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405145AA-B363-48EC-BA80-F736254D00A7}"/>
              </a:ext>
            </a:extLst>
          </p:cNvPr>
          <p:cNvSpPr/>
          <p:nvPr/>
        </p:nvSpPr>
        <p:spPr>
          <a:xfrm>
            <a:off x="7494374" y="1841611"/>
            <a:ext cx="3163209" cy="2017661"/>
          </a:xfrm>
          <a:custGeom>
            <a:avLst/>
            <a:gdLst>
              <a:gd name="connsiteX0" fmla="*/ 0 w 3163209"/>
              <a:gd name="connsiteY0" fmla="*/ 316321 h 4634721"/>
              <a:gd name="connsiteX1" fmla="*/ 316321 w 3163209"/>
              <a:gd name="connsiteY1" fmla="*/ 0 h 4634721"/>
              <a:gd name="connsiteX2" fmla="*/ 2846888 w 3163209"/>
              <a:gd name="connsiteY2" fmla="*/ 0 h 4634721"/>
              <a:gd name="connsiteX3" fmla="*/ 3163209 w 3163209"/>
              <a:gd name="connsiteY3" fmla="*/ 316321 h 4634721"/>
              <a:gd name="connsiteX4" fmla="*/ 3163209 w 3163209"/>
              <a:gd name="connsiteY4" fmla="*/ 4318400 h 4634721"/>
              <a:gd name="connsiteX5" fmla="*/ 2846888 w 3163209"/>
              <a:gd name="connsiteY5" fmla="*/ 4634721 h 4634721"/>
              <a:gd name="connsiteX6" fmla="*/ 316321 w 3163209"/>
              <a:gd name="connsiteY6" fmla="*/ 4634721 h 4634721"/>
              <a:gd name="connsiteX7" fmla="*/ 0 w 3163209"/>
              <a:gd name="connsiteY7" fmla="*/ 4318400 h 4634721"/>
              <a:gd name="connsiteX8" fmla="*/ 0 w 3163209"/>
              <a:gd name="connsiteY8" fmla="*/ 316321 h 463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3209" h="4634721">
                <a:moveTo>
                  <a:pt x="0" y="316321"/>
                </a:moveTo>
                <a:cubicBezTo>
                  <a:pt x="0" y="141622"/>
                  <a:pt x="141622" y="0"/>
                  <a:pt x="316321" y="0"/>
                </a:cubicBezTo>
                <a:lnTo>
                  <a:pt x="2846888" y="0"/>
                </a:lnTo>
                <a:cubicBezTo>
                  <a:pt x="3021587" y="0"/>
                  <a:pt x="3163209" y="141622"/>
                  <a:pt x="3163209" y="316321"/>
                </a:cubicBezTo>
                <a:lnTo>
                  <a:pt x="3163209" y="4318400"/>
                </a:lnTo>
                <a:cubicBezTo>
                  <a:pt x="3163209" y="4493099"/>
                  <a:pt x="3021587" y="4634721"/>
                  <a:pt x="2846888" y="4634721"/>
                </a:cubicBezTo>
                <a:lnTo>
                  <a:pt x="316321" y="4634721"/>
                </a:lnTo>
                <a:cubicBezTo>
                  <a:pt x="141622" y="4634721"/>
                  <a:pt x="0" y="4493099"/>
                  <a:pt x="0" y="4318400"/>
                </a:cubicBezTo>
                <a:lnTo>
                  <a:pt x="0" y="316321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472" tIns="216472" rIns="216472" bIns="1209627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PT" sz="2000" kern="1200" dirty="0"/>
              <a:t>Sexo masculino (relação de 3:2),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PT" sz="2000" kern="1200" dirty="0"/>
              <a:t>Utentes entre os 60-65 anos (Massano J, 2011)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418A4F26-06B2-48A9-91C4-C0724474335B}"/>
              </a:ext>
            </a:extLst>
          </p:cNvPr>
          <p:cNvSpPr/>
          <p:nvPr/>
        </p:nvSpPr>
        <p:spPr>
          <a:xfrm>
            <a:off x="8443897" y="3465150"/>
            <a:ext cx="2314095" cy="920239"/>
          </a:xfrm>
          <a:custGeom>
            <a:avLst/>
            <a:gdLst>
              <a:gd name="connsiteX0" fmla="*/ 0 w 2314095"/>
              <a:gd name="connsiteY0" fmla="*/ 92024 h 920239"/>
              <a:gd name="connsiteX1" fmla="*/ 92024 w 2314095"/>
              <a:gd name="connsiteY1" fmla="*/ 0 h 920239"/>
              <a:gd name="connsiteX2" fmla="*/ 2222071 w 2314095"/>
              <a:gd name="connsiteY2" fmla="*/ 0 h 920239"/>
              <a:gd name="connsiteX3" fmla="*/ 2314095 w 2314095"/>
              <a:gd name="connsiteY3" fmla="*/ 92024 h 920239"/>
              <a:gd name="connsiteX4" fmla="*/ 2314095 w 2314095"/>
              <a:gd name="connsiteY4" fmla="*/ 828215 h 920239"/>
              <a:gd name="connsiteX5" fmla="*/ 2222071 w 2314095"/>
              <a:gd name="connsiteY5" fmla="*/ 920239 h 920239"/>
              <a:gd name="connsiteX6" fmla="*/ 92024 w 2314095"/>
              <a:gd name="connsiteY6" fmla="*/ 920239 h 920239"/>
              <a:gd name="connsiteX7" fmla="*/ 0 w 2314095"/>
              <a:gd name="connsiteY7" fmla="*/ 828215 h 920239"/>
              <a:gd name="connsiteX8" fmla="*/ 0 w 2314095"/>
              <a:gd name="connsiteY8" fmla="*/ 92024 h 92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5" h="920239">
                <a:moveTo>
                  <a:pt x="0" y="92024"/>
                </a:moveTo>
                <a:cubicBezTo>
                  <a:pt x="0" y="41201"/>
                  <a:pt x="41201" y="0"/>
                  <a:pt x="92024" y="0"/>
                </a:cubicBezTo>
                <a:lnTo>
                  <a:pt x="2222071" y="0"/>
                </a:lnTo>
                <a:cubicBezTo>
                  <a:pt x="2272894" y="0"/>
                  <a:pt x="2314095" y="41201"/>
                  <a:pt x="2314095" y="92024"/>
                </a:cubicBezTo>
                <a:lnTo>
                  <a:pt x="2314095" y="828215"/>
                </a:lnTo>
                <a:cubicBezTo>
                  <a:pt x="2314095" y="879038"/>
                  <a:pt x="2272894" y="920239"/>
                  <a:pt x="2222071" y="920239"/>
                </a:cubicBezTo>
                <a:lnTo>
                  <a:pt x="92024" y="920239"/>
                </a:lnTo>
                <a:cubicBezTo>
                  <a:pt x="41201" y="920239"/>
                  <a:pt x="0" y="879038"/>
                  <a:pt x="0" y="828215"/>
                </a:cubicBezTo>
                <a:lnTo>
                  <a:pt x="0" y="92024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65053" tIns="52353" rIns="65053" bIns="52353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2000" b="1" kern="1200" dirty="0"/>
              <a:t>Prevalência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FAFE7E8-314C-4A60-A3B7-FB006F40F8B9}"/>
              </a:ext>
            </a:extLst>
          </p:cNvPr>
          <p:cNvSpPr txBox="1"/>
          <p:nvPr/>
        </p:nvSpPr>
        <p:spPr>
          <a:xfrm>
            <a:off x="11828206" y="6164826"/>
            <a:ext cx="25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6768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BE6DBC-3866-44C6-8710-53F58DA3F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doença de parkinson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DCDA2D38-B4C2-472E-8622-CB9A690DCAAF}"/>
              </a:ext>
            </a:extLst>
          </p:cNvPr>
          <p:cNvGrpSpPr/>
          <p:nvPr/>
        </p:nvGrpSpPr>
        <p:grpSpPr>
          <a:xfrm>
            <a:off x="581192" y="1891034"/>
            <a:ext cx="7574233" cy="4966966"/>
            <a:chOff x="-226667" y="2127263"/>
            <a:chExt cx="7574233" cy="4966966"/>
          </a:xfrm>
        </p:grpSpPr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49983898-31A8-474B-BA12-5B02F494C754}"/>
                </a:ext>
              </a:extLst>
            </p:cNvPr>
            <p:cNvSpPr/>
            <p:nvPr/>
          </p:nvSpPr>
          <p:spPr>
            <a:xfrm>
              <a:off x="-226667" y="2363195"/>
              <a:ext cx="3789319" cy="2795882"/>
            </a:xfrm>
            <a:custGeom>
              <a:avLst/>
              <a:gdLst>
                <a:gd name="connsiteX0" fmla="*/ 0 w 3322648"/>
                <a:gd name="connsiteY0" fmla="*/ 274049 h 2740490"/>
                <a:gd name="connsiteX1" fmla="*/ 274049 w 3322648"/>
                <a:gd name="connsiteY1" fmla="*/ 0 h 2740490"/>
                <a:gd name="connsiteX2" fmla="*/ 3048599 w 3322648"/>
                <a:gd name="connsiteY2" fmla="*/ 0 h 2740490"/>
                <a:gd name="connsiteX3" fmla="*/ 3322648 w 3322648"/>
                <a:gd name="connsiteY3" fmla="*/ 274049 h 2740490"/>
                <a:gd name="connsiteX4" fmla="*/ 3322648 w 3322648"/>
                <a:gd name="connsiteY4" fmla="*/ 2466441 h 2740490"/>
                <a:gd name="connsiteX5" fmla="*/ 3048599 w 3322648"/>
                <a:gd name="connsiteY5" fmla="*/ 2740490 h 2740490"/>
                <a:gd name="connsiteX6" fmla="*/ 274049 w 3322648"/>
                <a:gd name="connsiteY6" fmla="*/ 2740490 h 2740490"/>
                <a:gd name="connsiteX7" fmla="*/ 0 w 3322648"/>
                <a:gd name="connsiteY7" fmla="*/ 2466441 h 2740490"/>
                <a:gd name="connsiteX8" fmla="*/ 0 w 3322648"/>
                <a:gd name="connsiteY8" fmla="*/ 274049 h 274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2648" h="2740490">
                  <a:moveTo>
                    <a:pt x="0" y="274049"/>
                  </a:moveTo>
                  <a:cubicBezTo>
                    <a:pt x="0" y="122696"/>
                    <a:pt x="122696" y="0"/>
                    <a:pt x="274049" y="0"/>
                  </a:cubicBezTo>
                  <a:lnTo>
                    <a:pt x="3048599" y="0"/>
                  </a:lnTo>
                  <a:cubicBezTo>
                    <a:pt x="3199952" y="0"/>
                    <a:pt x="3322648" y="122696"/>
                    <a:pt x="3322648" y="274049"/>
                  </a:cubicBezTo>
                  <a:lnTo>
                    <a:pt x="3322648" y="2466441"/>
                  </a:lnTo>
                  <a:cubicBezTo>
                    <a:pt x="3322648" y="2617794"/>
                    <a:pt x="3199952" y="2740490"/>
                    <a:pt x="3048599" y="2740490"/>
                  </a:cubicBezTo>
                  <a:lnTo>
                    <a:pt x="274049" y="2740490"/>
                  </a:lnTo>
                  <a:cubicBezTo>
                    <a:pt x="122696" y="2740490"/>
                    <a:pt x="0" y="2617794"/>
                    <a:pt x="0" y="2466441"/>
                  </a:cubicBezTo>
                  <a:lnTo>
                    <a:pt x="0" y="274049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891" tIns="186891" rIns="186891" bIns="774139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É a diminuição de neurónios dopaminérgicos na substância nigra dos gânglios da base, afetando consequentemente a sua função. </a:t>
              </a:r>
              <a:r>
                <a:rPr lang="es-ES" sz="2000" kern="1200" dirty="0"/>
                <a:t>(de </a:t>
              </a:r>
              <a:r>
                <a:rPr lang="es-ES" sz="2000" kern="1200" dirty="0" err="1"/>
                <a:t>Hankes</a:t>
              </a:r>
              <a:r>
                <a:rPr lang="es-ES" sz="2000" kern="1200" dirty="0"/>
                <a:t> ,2010; Lees 2009, </a:t>
              </a:r>
              <a:r>
                <a:rPr lang="es-ES" sz="2000" kern="1200" dirty="0" err="1"/>
                <a:t>Berg</a:t>
              </a:r>
              <a:r>
                <a:rPr lang="es-ES" sz="2000" kern="1200" dirty="0"/>
                <a:t>, 2014 citado por </a:t>
              </a:r>
              <a:r>
                <a:rPr lang="es-ES" sz="2000" kern="1200" dirty="0" err="1"/>
                <a:t>Dockx</a:t>
              </a:r>
              <a:r>
                <a:rPr lang="es-ES" sz="2000" kern="1200" dirty="0"/>
                <a:t> K et al, 2016)</a:t>
              </a:r>
              <a:endParaRPr lang="pt-PT" sz="2000" kern="1200" dirty="0"/>
            </a:p>
          </p:txBody>
        </p:sp>
        <p:sp>
          <p:nvSpPr>
            <p:cNvPr id="8" name="Forma 7">
              <a:extLst>
                <a:ext uri="{FF2B5EF4-FFF2-40B4-BE49-F238E27FC236}">
                  <a16:creationId xmlns:a16="http://schemas.microsoft.com/office/drawing/2014/main" id="{EF29C1AF-300C-4D77-861B-E5E6C039FD89}"/>
                </a:ext>
              </a:extLst>
            </p:cNvPr>
            <p:cNvSpPr/>
            <p:nvPr/>
          </p:nvSpPr>
          <p:spPr>
            <a:xfrm rot="19956513">
              <a:off x="1503762" y="3251552"/>
              <a:ext cx="3494425" cy="3842677"/>
            </a:xfrm>
            <a:prstGeom prst="leftCircularArrow">
              <a:avLst>
                <a:gd name="adj1" fmla="val 3176"/>
                <a:gd name="adj2" fmla="val 391071"/>
                <a:gd name="adj3" fmla="val 2166582"/>
                <a:gd name="adj4" fmla="val 9024489"/>
                <a:gd name="adj5" fmla="val 370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14B6441F-5D54-4B0F-9EC5-10886317F0D2}"/>
                </a:ext>
              </a:extLst>
            </p:cNvPr>
            <p:cNvSpPr/>
            <p:nvPr/>
          </p:nvSpPr>
          <p:spPr>
            <a:xfrm>
              <a:off x="671264" y="4828946"/>
              <a:ext cx="2953465" cy="1174495"/>
            </a:xfrm>
            <a:custGeom>
              <a:avLst/>
              <a:gdLst>
                <a:gd name="connsiteX0" fmla="*/ 0 w 2953465"/>
                <a:gd name="connsiteY0" fmla="*/ 117450 h 1174495"/>
                <a:gd name="connsiteX1" fmla="*/ 117450 w 2953465"/>
                <a:gd name="connsiteY1" fmla="*/ 0 h 1174495"/>
                <a:gd name="connsiteX2" fmla="*/ 2836016 w 2953465"/>
                <a:gd name="connsiteY2" fmla="*/ 0 h 1174495"/>
                <a:gd name="connsiteX3" fmla="*/ 2953466 w 2953465"/>
                <a:gd name="connsiteY3" fmla="*/ 117450 h 1174495"/>
                <a:gd name="connsiteX4" fmla="*/ 2953465 w 2953465"/>
                <a:gd name="connsiteY4" fmla="*/ 1057046 h 1174495"/>
                <a:gd name="connsiteX5" fmla="*/ 2836015 w 2953465"/>
                <a:gd name="connsiteY5" fmla="*/ 1174496 h 1174495"/>
                <a:gd name="connsiteX6" fmla="*/ 117450 w 2953465"/>
                <a:gd name="connsiteY6" fmla="*/ 1174495 h 1174495"/>
                <a:gd name="connsiteX7" fmla="*/ 0 w 2953465"/>
                <a:gd name="connsiteY7" fmla="*/ 1057045 h 1174495"/>
                <a:gd name="connsiteX8" fmla="*/ 0 w 2953465"/>
                <a:gd name="connsiteY8" fmla="*/ 117450 h 117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3465" h="1174495">
                  <a:moveTo>
                    <a:pt x="0" y="117450"/>
                  </a:moveTo>
                  <a:cubicBezTo>
                    <a:pt x="0" y="52584"/>
                    <a:pt x="52584" y="0"/>
                    <a:pt x="117450" y="0"/>
                  </a:cubicBezTo>
                  <a:lnTo>
                    <a:pt x="2836016" y="0"/>
                  </a:lnTo>
                  <a:cubicBezTo>
                    <a:pt x="2900882" y="0"/>
                    <a:pt x="2953466" y="52584"/>
                    <a:pt x="2953466" y="117450"/>
                  </a:cubicBezTo>
                  <a:cubicBezTo>
                    <a:pt x="2953466" y="430649"/>
                    <a:pt x="2953465" y="743847"/>
                    <a:pt x="2953465" y="1057046"/>
                  </a:cubicBezTo>
                  <a:cubicBezTo>
                    <a:pt x="2953465" y="1121912"/>
                    <a:pt x="2900881" y="1174496"/>
                    <a:pt x="2836015" y="1174496"/>
                  </a:cubicBezTo>
                  <a:lnTo>
                    <a:pt x="117450" y="1174495"/>
                  </a:lnTo>
                  <a:cubicBezTo>
                    <a:pt x="52584" y="1174495"/>
                    <a:pt x="0" y="1121911"/>
                    <a:pt x="0" y="1057045"/>
                  </a:cubicBezTo>
                  <a:lnTo>
                    <a:pt x="0" y="11745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72500" tIns="59800" rIns="72500" bIns="598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Mecanismo</a:t>
              </a:r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AB3FF3F3-895B-4972-9F57-BFD0D58F5C38}"/>
                </a:ext>
              </a:extLst>
            </p:cNvPr>
            <p:cNvSpPr/>
            <p:nvPr/>
          </p:nvSpPr>
          <p:spPr>
            <a:xfrm>
              <a:off x="4024918" y="2663128"/>
              <a:ext cx="3322648" cy="2495949"/>
            </a:xfrm>
            <a:custGeom>
              <a:avLst/>
              <a:gdLst>
                <a:gd name="connsiteX0" fmla="*/ 0 w 3322648"/>
                <a:gd name="connsiteY0" fmla="*/ 274049 h 2740490"/>
                <a:gd name="connsiteX1" fmla="*/ 274049 w 3322648"/>
                <a:gd name="connsiteY1" fmla="*/ 0 h 2740490"/>
                <a:gd name="connsiteX2" fmla="*/ 3048599 w 3322648"/>
                <a:gd name="connsiteY2" fmla="*/ 0 h 2740490"/>
                <a:gd name="connsiteX3" fmla="*/ 3322648 w 3322648"/>
                <a:gd name="connsiteY3" fmla="*/ 274049 h 2740490"/>
                <a:gd name="connsiteX4" fmla="*/ 3322648 w 3322648"/>
                <a:gd name="connsiteY4" fmla="*/ 2466441 h 2740490"/>
                <a:gd name="connsiteX5" fmla="*/ 3048599 w 3322648"/>
                <a:gd name="connsiteY5" fmla="*/ 2740490 h 2740490"/>
                <a:gd name="connsiteX6" fmla="*/ 274049 w 3322648"/>
                <a:gd name="connsiteY6" fmla="*/ 2740490 h 2740490"/>
                <a:gd name="connsiteX7" fmla="*/ 0 w 3322648"/>
                <a:gd name="connsiteY7" fmla="*/ 2466441 h 2740490"/>
                <a:gd name="connsiteX8" fmla="*/ 0 w 3322648"/>
                <a:gd name="connsiteY8" fmla="*/ 274049 h 274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2648" h="2740490">
                  <a:moveTo>
                    <a:pt x="0" y="274049"/>
                  </a:moveTo>
                  <a:cubicBezTo>
                    <a:pt x="0" y="122696"/>
                    <a:pt x="122696" y="0"/>
                    <a:pt x="274049" y="0"/>
                  </a:cubicBezTo>
                  <a:lnTo>
                    <a:pt x="3048599" y="0"/>
                  </a:lnTo>
                  <a:cubicBezTo>
                    <a:pt x="3199952" y="0"/>
                    <a:pt x="3322648" y="122696"/>
                    <a:pt x="3322648" y="274049"/>
                  </a:cubicBezTo>
                  <a:lnTo>
                    <a:pt x="3322648" y="2466441"/>
                  </a:lnTo>
                  <a:cubicBezTo>
                    <a:pt x="3322648" y="2617794"/>
                    <a:pt x="3199952" y="2740490"/>
                    <a:pt x="3048599" y="2740490"/>
                  </a:cubicBezTo>
                  <a:lnTo>
                    <a:pt x="274049" y="2740490"/>
                  </a:lnTo>
                  <a:cubicBezTo>
                    <a:pt x="122696" y="2740490"/>
                    <a:pt x="0" y="2617794"/>
                    <a:pt x="0" y="2466441"/>
                  </a:cubicBezTo>
                  <a:lnTo>
                    <a:pt x="0" y="274049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6891" tIns="774139" rIns="186891" bIns="186891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dirty="0"/>
                <a:t>A</a:t>
              </a:r>
              <a:r>
                <a:rPr lang="pt-PT" sz="2000" kern="1200" dirty="0"/>
                <a:t>lterações das funções motoras e não motoras, que variam de portador para portador (Massano J, 2011; </a:t>
              </a:r>
              <a:r>
                <a:rPr lang="pt-PT" sz="2000" kern="1200" dirty="0" err="1"/>
                <a:t>Dirnberger</a:t>
              </a:r>
              <a:r>
                <a:rPr lang="pt-PT" sz="2000" kern="1200" dirty="0"/>
                <a:t> G </a:t>
              </a:r>
              <a:r>
                <a:rPr lang="pt-PT" sz="2000" kern="1200" dirty="0" err="1"/>
                <a:t>et</a:t>
              </a:r>
              <a:r>
                <a:rPr lang="pt-PT" sz="2000" kern="1200" dirty="0"/>
                <a:t> al, 2013</a:t>
              </a:r>
            </a:p>
          </p:txBody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2D6375B9-1944-446A-9D50-B0463D095439}"/>
                </a:ext>
              </a:extLst>
            </p:cNvPr>
            <p:cNvSpPr/>
            <p:nvPr/>
          </p:nvSpPr>
          <p:spPr>
            <a:xfrm>
              <a:off x="4209510" y="2127263"/>
              <a:ext cx="2953465" cy="1174495"/>
            </a:xfrm>
            <a:custGeom>
              <a:avLst/>
              <a:gdLst>
                <a:gd name="connsiteX0" fmla="*/ 0 w 2953465"/>
                <a:gd name="connsiteY0" fmla="*/ 117450 h 1174495"/>
                <a:gd name="connsiteX1" fmla="*/ 117450 w 2953465"/>
                <a:gd name="connsiteY1" fmla="*/ 0 h 1174495"/>
                <a:gd name="connsiteX2" fmla="*/ 2836016 w 2953465"/>
                <a:gd name="connsiteY2" fmla="*/ 0 h 1174495"/>
                <a:gd name="connsiteX3" fmla="*/ 2953466 w 2953465"/>
                <a:gd name="connsiteY3" fmla="*/ 117450 h 1174495"/>
                <a:gd name="connsiteX4" fmla="*/ 2953465 w 2953465"/>
                <a:gd name="connsiteY4" fmla="*/ 1057046 h 1174495"/>
                <a:gd name="connsiteX5" fmla="*/ 2836015 w 2953465"/>
                <a:gd name="connsiteY5" fmla="*/ 1174496 h 1174495"/>
                <a:gd name="connsiteX6" fmla="*/ 117450 w 2953465"/>
                <a:gd name="connsiteY6" fmla="*/ 1174495 h 1174495"/>
                <a:gd name="connsiteX7" fmla="*/ 0 w 2953465"/>
                <a:gd name="connsiteY7" fmla="*/ 1057045 h 1174495"/>
                <a:gd name="connsiteX8" fmla="*/ 0 w 2953465"/>
                <a:gd name="connsiteY8" fmla="*/ 117450 h 1174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3465" h="1174495">
                  <a:moveTo>
                    <a:pt x="0" y="117450"/>
                  </a:moveTo>
                  <a:cubicBezTo>
                    <a:pt x="0" y="52584"/>
                    <a:pt x="52584" y="0"/>
                    <a:pt x="117450" y="0"/>
                  </a:cubicBezTo>
                  <a:lnTo>
                    <a:pt x="2836016" y="0"/>
                  </a:lnTo>
                  <a:cubicBezTo>
                    <a:pt x="2900882" y="0"/>
                    <a:pt x="2953466" y="52584"/>
                    <a:pt x="2953466" y="117450"/>
                  </a:cubicBezTo>
                  <a:cubicBezTo>
                    <a:pt x="2953466" y="430649"/>
                    <a:pt x="2953465" y="743847"/>
                    <a:pt x="2953465" y="1057046"/>
                  </a:cubicBezTo>
                  <a:cubicBezTo>
                    <a:pt x="2953465" y="1121912"/>
                    <a:pt x="2900881" y="1174496"/>
                    <a:pt x="2836015" y="1174496"/>
                  </a:cubicBezTo>
                  <a:lnTo>
                    <a:pt x="117450" y="1174495"/>
                  </a:lnTo>
                  <a:cubicBezTo>
                    <a:pt x="52584" y="1174495"/>
                    <a:pt x="0" y="1121911"/>
                    <a:pt x="0" y="1057045"/>
                  </a:cubicBezTo>
                  <a:lnTo>
                    <a:pt x="0" y="11745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72500" tIns="59800" rIns="72500" bIns="598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Mecanismo</a:t>
              </a:r>
            </a:p>
          </p:txBody>
        </p:sp>
      </p:grp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04A13D8-3411-44B9-AD9B-247C96624B6A}"/>
              </a:ext>
            </a:extLst>
          </p:cNvPr>
          <p:cNvSpPr txBox="1"/>
          <p:nvPr/>
        </p:nvSpPr>
        <p:spPr>
          <a:xfrm>
            <a:off x="11828206" y="6164826"/>
            <a:ext cx="25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4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2D99CF6-E152-4EAF-A646-6D0C2E0A4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691" y="4543565"/>
            <a:ext cx="2844889" cy="199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9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B389-52FC-4256-8955-67648322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doença de parkinson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2C3705C1-79FE-4629-892B-4A94BD9AD67A}"/>
              </a:ext>
            </a:extLst>
          </p:cNvPr>
          <p:cNvGrpSpPr/>
          <p:nvPr/>
        </p:nvGrpSpPr>
        <p:grpSpPr>
          <a:xfrm>
            <a:off x="317386" y="1836783"/>
            <a:ext cx="11293422" cy="5021217"/>
            <a:chOff x="468642" y="1968655"/>
            <a:chExt cx="11293422" cy="5021217"/>
          </a:xfrm>
        </p:grpSpPr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B2BE404B-8172-4A91-B66F-D6E3DFBB914E}"/>
                </a:ext>
              </a:extLst>
            </p:cNvPr>
            <p:cNvSpPr/>
            <p:nvPr/>
          </p:nvSpPr>
          <p:spPr>
            <a:xfrm>
              <a:off x="468642" y="1968655"/>
              <a:ext cx="3562272" cy="3627716"/>
            </a:xfrm>
            <a:custGeom>
              <a:avLst/>
              <a:gdLst>
                <a:gd name="connsiteX0" fmla="*/ 0 w 3258952"/>
                <a:gd name="connsiteY0" fmla="*/ 263270 h 2632695"/>
                <a:gd name="connsiteX1" fmla="*/ 263270 w 3258952"/>
                <a:gd name="connsiteY1" fmla="*/ 0 h 2632695"/>
                <a:gd name="connsiteX2" fmla="*/ 2995683 w 3258952"/>
                <a:gd name="connsiteY2" fmla="*/ 0 h 2632695"/>
                <a:gd name="connsiteX3" fmla="*/ 3258953 w 3258952"/>
                <a:gd name="connsiteY3" fmla="*/ 263270 h 2632695"/>
                <a:gd name="connsiteX4" fmla="*/ 3258952 w 3258952"/>
                <a:gd name="connsiteY4" fmla="*/ 2369426 h 2632695"/>
                <a:gd name="connsiteX5" fmla="*/ 2995682 w 3258952"/>
                <a:gd name="connsiteY5" fmla="*/ 2632696 h 2632695"/>
                <a:gd name="connsiteX6" fmla="*/ 263270 w 3258952"/>
                <a:gd name="connsiteY6" fmla="*/ 2632695 h 2632695"/>
                <a:gd name="connsiteX7" fmla="*/ 0 w 3258952"/>
                <a:gd name="connsiteY7" fmla="*/ 2369425 h 2632695"/>
                <a:gd name="connsiteX8" fmla="*/ 0 w 3258952"/>
                <a:gd name="connsiteY8" fmla="*/ 263270 h 263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8952" h="2632695">
                  <a:moveTo>
                    <a:pt x="0" y="263270"/>
                  </a:moveTo>
                  <a:cubicBezTo>
                    <a:pt x="0" y="117870"/>
                    <a:pt x="117870" y="0"/>
                    <a:pt x="263270" y="0"/>
                  </a:cubicBezTo>
                  <a:lnTo>
                    <a:pt x="2995683" y="0"/>
                  </a:lnTo>
                  <a:cubicBezTo>
                    <a:pt x="3141083" y="0"/>
                    <a:pt x="3258953" y="117870"/>
                    <a:pt x="3258953" y="263270"/>
                  </a:cubicBezTo>
                  <a:cubicBezTo>
                    <a:pt x="3258953" y="965322"/>
                    <a:pt x="3258952" y="1667374"/>
                    <a:pt x="3258952" y="2369426"/>
                  </a:cubicBezTo>
                  <a:cubicBezTo>
                    <a:pt x="3258952" y="2514826"/>
                    <a:pt x="3141082" y="2632696"/>
                    <a:pt x="2995682" y="2632696"/>
                  </a:cubicBezTo>
                  <a:lnTo>
                    <a:pt x="263270" y="2632695"/>
                  </a:lnTo>
                  <a:cubicBezTo>
                    <a:pt x="117870" y="2632695"/>
                    <a:pt x="0" y="2514825"/>
                    <a:pt x="0" y="2369425"/>
                  </a:cubicBezTo>
                  <a:lnTo>
                    <a:pt x="0" y="26327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4411" tIns="184411" rIns="184411" bIns="74856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Baseado em critérios clínicos, associado aos sintomas motores e não motores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Deve ser realizado pelo neurologista em doenças de movimentos 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Exame </a:t>
              </a:r>
              <a:r>
                <a:rPr lang="pt-PT" sz="2000" i="1" kern="1200" dirty="0" err="1"/>
                <a:t>post</a:t>
              </a:r>
              <a:r>
                <a:rPr lang="pt-PT" sz="2000" i="1" kern="1200" dirty="0"/>
                <a:t> </a:t>
              </a:r>
              <a:r>
                <a:rPr lang="pt-PT" sz="2000" i="1" kern="1200" dirty="0" err="1"/>
                <a:t>mortem</a:t>
              </a:r>
              <a:r>
                <a:rPr lang="pt-PT" sz="2000" i="1" kern="1200" dirty="0"/>
                <a:t> </a:t>
              </a:r>
              <a:r>
                <a:rPr lang="pt-PT" sz="2000" kern="1200" dirty="0"/>
                <a:t>do cérebro </a:t>
              </a:r>
            </a:p>
            <a:p>
              <a:pPr marL="0" lvl="1" algn="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t-PT" sz="2000" kern="1200" dirty="0"/>
                <a:t>(</a:t>
              </a:r>
              <a:r>
                <a:rPr lang="pt-PT" sz="2000" kern="1200" dirty="0" err="1"/>
                <a:t>Hughes</a:t>
              </a:r>
              <a:r>
                <a:rPr lang="pt-PT" sz="2000" kern="1200" dirty="0"/>
                <a:t> </a:t>
              </a:r>
              <a:r>
                <a:rPr lang="pt-PT" sz="2000" kern="1200" dirty="0" err="1"/>
                <a:t>et</a:t>
              </a:r>
              <a:r>
                <a:rPr lang="pt-PT" sz="2000" kern="1200" dirty="0"/>
                <a:t> al, 2002)</a:t>
              </a:r>
            </a:p>
            <a:p>
              <a:pPr marL="342900" lvl="1" indent="-3429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pt-PT" sz="2000" dirty="0" err="1"/>
                <a:t>Hohen</a:t>
              </a:r>
              <a:r>
                <a:rPr lang="pt-PT" sz="2000" dirty="0"/>
                <a:t> e </a:t>
              </a:r>
              <a:r>
                <a:rPr lang="pt-PT" sz="2000" dirty="0" err="1"/>
                <a:t>Yahr</a:t>
              </a:r>
              <a:r>
                <a:rPr lang="pt-PT" sz="2000" dirty="0"/>
                <a:t> (</a:t>
              </a:r>
              <a:r>
                <a:rPr lang="pt-PT" sz="2000" dirty="0" err="1"/>
                <a:t>Herz</a:t>
              </a:r>
              <a:r>
                <a:rPr lang="pt-PT" sz="2000" dirty="0"/>
                <a:t> </a:t>
              </a:r>
              <a:r>
                <a:rPr lang="pt-PT" sz="2000" dirty="0" err="1"/>
                <a:t>et</a:t>
              </a:r>
              <a:r>
                <a:rPr lang="pt-PT" sz="2000" dirty="0"/>
                <a:t> al, 2013)</a:t>
              </a:r>
            </a:p>
            <a:p>
              <a:pPr marL="0" lvl="1" algn="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pt-PT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PT" sz="2000" kern="1200" dirty="0"/>
            </a:p>
          </p:txBody>
        </p:sp>
        <p:sp>
          <p:nvSpPr>
            <p:cNvPr id="7" name="Forma 6">
              <a:extLst>
                <a:ext uri="{FF2B5EF4-FFF2-40B4-BE49-F238E27FC236}">
                  <a16:creationId xmlns:a16="http://schemas.microsoft.com/office/drawing/2014/main" id="{FF428F88-B89C-4B1C-83A3-0DB3F1A501E6}"/>
                </a:ext>
              </a:extLst>
            </p:cNvPr>
            <p:cNvSpPr/>
            <p:nvPr/>
          </p:nvSpPr>
          <p:spPr>
            <a:xfrm>
              <a:off x="2489423" y="4202869"/>
              <a:ext cx="2334074" cy="2787003"/>
            </a:xfrm>
            <a:prstGeom prst="leftCircularArrow">
              <a:avLst>
                <a:gd name="adj1" fmla="val 3611"/>
                <a:gd name="adj2" fmla="val 449187"/>
                <a:gd name="adj3" fmla="val 2223948"/>
                <a:gd name="adj4" fmla="val 9023739"/>
                <a:gd name="adj5" fmla="val 421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t-PT" dirty="0"/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3E22E493-2E00-4B5B-BDEF-C2C3C6BE168E}"/>
                </a:ext>
              </a:extLst>
            </p:cNvPr>
            <p:cNvSpPr/>
            <p:nvPr/>
          </p:nvSpPr>
          <p:spPr>
            <a:xfrm>
              <a:off x="1725386" y="5425538"/>
              <a:ext cx="2655051" cy="1055826"/>
            </a:xfrm>
            <a:custGeom>
              <a:avLst/>
              <a:gdLst>
                <a:gd name="connsiteX0" fmla="*/ 0 w 2655051"/>
                <a:gd name="connsiteY0" fmla="*/ 105583 h 1055826"/>
                <a:gd name="connsiteX1" fmla="*/ 105583 w 2655051"/>
                <a:gd name="connsiteY1" fmla="*/ 0 h 1055826"/>
                <a:gd name="connsiteX2" fmla="*/ 2549468 w 2655051"/>
                <a:gd name="connsiteY2" fmla="*/ 0 h 1055826"/>
                <a:gd name="connsiteX3" fmla="*/ 2655051 w 2655051"/>
                <a:gd name="connsiteY3" fmla="*/ 105583 h 1055826"/>
                <a:gd name="connsiteX4" fmla="*/ 2655051 w 2655051"/>
                <a:gd name="connsiteY4" fmla="*/ 950243 h 1055826"/>
                <a:gd name="connsiteX5" fmla="*/ 2549468 w 2655051"/>
                <a:gd name="connsiteY5" fmla="*/ 1055826 h 1055826"/>
                <a:gd name="connsiteX6" fmla="*/ 105583 w 2655051"/>
                <a:gd name="connsiteY6" fmla="*/ 1055826 h 1055826"/>
                <a:gd name="connsiteX7" fmla="*/ 0 w 2655051"/>
                <a:gd name="connsiteY7" fmla="*/ 950243 h 1055826"/>
                <a:gd name="connsiteX8" fmla="*/ 0 w 2655051"/>
                <a:gd name="connsiteY8" fmla="*/ 105583 h 105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5051" h="1055826">
                  <a:moveTo>
                    <a:pt x="0" y="105583"/>
                  </a:moveTo>
                  <a:cubicBezTo>
                    <a:pt x="0" y="47271"/>
                    <a:pt x="47271" y="0"/>
                    <a:pt x="105583" y="0"/>
                  </a:cubicBezTo>
                  <a:lnTo>
                    <a:pt x="2549468" y="0"/>
                  </a:lnTo>
                  <a:cubicBezTo>
                    <a:pt x="2607780" y="0"/>
                    <a:pt x="2655051" y="47271"/>
                    <a:pt x="2655051" y="105583"/>
                  </a:cubicBezTo>
                  <a:lnTo>
                    <a:pt x="2655051" y="950243"/>
                  </a:lnTo>
                  <a:cubicBezTo>
                    <a:pt x="2655051" y="1008555"/>
                    <a:pt x="2607780" y="1055826"/>
                    <a:pt x="2549468" y="1055826"/>
                  </a:cubicBezTo>
                  <a:lnTo>
                    <a:pt x="105583" y="1055826"/>
                  </a:lnTo>
                  <a:cubicBezTo>
                    <a:pt x="47271" y="1055826"/>
                    <a:pt x="0" y="1008555"/>
                    <a:pt x="0" y="950243"/>
                  </a:cubicBezTo>
                  <a:lnTo>
                    <a:pt x="0" y="1055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024" tIns="56324" rIns="69024" bIns="56324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Diagnóstico</a:t>
              </a:r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CC0BEDB3-B17B-4349-9CCB-38B365375B54}"/>
                </a:ext>
              </a:extLst>
            </p:cNvPr>
            <p:cNvSpPr/>
            <p:nvPr/>
          </p:nvSpPr>
          <p:spPr>
            <a:xfrm>
              <a:off x="4530790" y="2998030"/>
              <a:ext cx="3134975" cy="3231320"/>
            </a:xfrm>
            <a:custGeom>
              <a:avLst/>
              <a:gdLst>
                <a:gd name="connsiteX0" fmla="*/ 0 w 2986932"/>
                <a:gd name="connsiteY0" fmla="*/ 246359 h 2463594"/>
                <a:gd name="connsiteX1" fmla="*/ 246359 w 2986932"/>
                <a:gd name="connsiteY1" fmla="*/ 0 h 2463594"/>
                <a:gd name="connsiteX2" fmla="*/ 2740573 w 2986932"/>
                <a:gd name="connsiteY2" fmla="*/ 0 h 2463594"/>
                <a:gd name="connsiteX3" fmla="*/ 2986932 w 2986932"/>
                <a:gd name="connsiteY3" fmla="*/ 246359 h 2463594"/>
                <a:gd name="connsiteX4" fmla="*/ 2986932 w 2986932"/>
                <a:gd name="connsiteY4" fmla="*/ 2217235 h 2463594"/>
                <a:gd name="connsiteX5" fmla="*/ 2740573 w 2986932"/>
                <a:gd name="connsiteY5" fmla="*/ 2463594 h 2463594"/>
                <a:gd name="connsiteX6" fmla="*/ 246359 w 2986932"/>
                <a:gd name="connsiteY6" fmla="*/ 2463594 h 2463594"/>
                <a:gd name="connsiteX7" fmla="*/ 0 w 2986932"/>
                <a:gd name="connsiteY7" fmla="*/ 2217235 h 2463594"/>
                <a:gd name="connsiteX8" fmla="*/ 0 w 2986932"/>
                <a:gd name="connsiteY8" fmla="*/ 246359 h 2463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6932" h="2463594">
                  <a:moveTo>
                    <a:pt x="0" y="246359"/>
                  </a:moveTo>
                  <a:cubicBezTo>
                    <a:pt x="0" y="110299"/>
                    <a:pt x="110299" y="0"/>
                    <a:pt x="246359" y="0"/>
                  </a:cubicBezTo>
                  <a:lnTo>
                    <a:pt x="2740573" y="0"/>
                  </a:lnTo>
                  <a:cubicBezTo>
                    <a:pt x="2876633" y="0"/>
                    <a:pt x="2986932" y="110299"/>
                    <a:pt x="2986932" y="246359"/>
                  </a:cubicBezTo>
                  <a:lnTo>
                    <a:pt x="2986932" y="2217235"/>
                  </a:lnTo>
                  <a:cubicBezTo>
                    <a:pt x="2986932" y="2353295"/>
                    <a:pt x="2876633" y="2463594"/>
                    <a:pt x="2740573" y="2463594"/>
                  </a:cubicBezTo>
                  <a:lnTo>
                    <a:pt x="246359" y="2463594"/>
                  </a:lnTo>
                  <a:cubicBezTo>
                    <a:pt x="110299" y="2463594"/>
                    <a:pt x="0" y="2353295"/>
                    <a:pt x="0" y="2217235"/>
                  </a:cubicBezTo>
                  <a:lnTo>
                    <a:pt x="0" y="24635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519" tIns="708432" rIns="180519" bIns="180519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dirty="0"/>
                <a:t>D</a:t>
              </a:r>
              <a:r>
                <a:rPr lang="pt-PT" sz="2000" kern="1200" dirty="0"/>
                <a:t>e acordo com a área a tratar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Todos os indivíduos desta população realizam terapia medicamentosa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Períodos </a:t>
              </a:r>
              <a:r>
                <a:rPr lang="pt-PT" sz="2000" kern="1200" dirty="0" err="1"/>
                <a:t>on</a:t>
              </a:r>
              <a:r>
                <a:rPr lang="pt-PT" sz="2000" kern="1200" dirty="0"/>
                <a:t> e </a:t>
              </a:r>
              <a:r>
                <a:rPr lang="pt-PT" sz="2000" kern="1200" dirty="0" err="1"/>
                <a:t>off</a:t>
              </a:r>
              <a:endParaRPr lang="pt-PT" sz="2000" kern="1200" dirty="0"/>
            </a:p>
            <a:p>
              <a:pPr marL="228600" lvl="1" indent="-228600" algn="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pt-PT" sz="2000" kern="1200" dirty="0"/>
                <a:t>(</a:t>
              </a:r>
              <a:r>
                <a:rPr lang="pt-PT" sz="2000" kern="1200" dirty="0" err="1"/>
                <a:t>Capato</a:t>
              </a:r>
              <a:r>
                <a:rPr lang="pt-PT" sz="2000" kern="1200" dirty="0"/>
                <a:t> </a:t>
              </a:r>
              <a:r>
                <a:rPr lang="pt-PT" sz="2000" kern="1200" dirty="0" err="1"/>
                <a:t>et</a:t>
              </a:r>
              <a:r>
                <a:rPr lang="pt-PT" sz="2000" kern="1200" dirty="0"/>
                <a:t> al,. 2015). </a:t>
              </a:r>
            </a:p>
          </p:txBody>
        </p:sp>
        <p:sp>
          <p:nvSpPr>
            <p:cNvPr id="10" name="Seta: Circular 9">
              <a:extLst>
                <a:ext uri="{FF2B5EF4-FFF2-40B4-BE49-F238E27FC236}">
                  <a16:creationId xmlns:a16="http://schemas.microsoft.com/office/drawing/2014/main" id="{16A1ABC6-6900-4AD8-8C78-EF77F84AE7D8}"/>
                </a:ext>
              </a:extLst>
            </p:cNvPr>
            <p:cNvSpPr/>
            <p:nvPr/>
          </p:nvSpPr>
          <p:spPr>
            <a:xfrm>
              <a:off x="7096723" y="1994533"/>
              <a:ext cx="2325373" cy="1809987"/>
            </a:xfrm>
            <a:prstGeom prst="circularArrow">
              <a:avLst>
                <a:gd name="adj1" fmla="val 3251"/>
                <a:gd name="adj2" fmla="val 401030"/>
                <a:gd name="adj3" fmla="val 19423459"/>
                <a:gd name="adj4" fmla="val 12575511"/>
                <a:gd name="adj5" fmla="val 3793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2DF2BE95-883D-4D7F-9609-0F6BF0B8D33D}"/>
                </a:ext>
              </a:extLst>
            </p:cNvPr>
            <p:cNvSpPr/>
            <p:nvPr/>
          </p:nvSpPr>
          <p:spPr>
            <a:xfrm>
              <a:off x="5194554" y="2470117"/>
              <a:ext cx="2655051" cy="1055826"/>
            </a:xfrm>
            <a:custGeom>
              <a:avLst/>
              <a:gdLst>
                <a:gd name="connsiteX0" fmla="*/ 0 w 2655051"/>
                <a:gd name="connsiteY0" fmla="*/ 105583 h 1055826"/>
                <a:gd name="connsiteX1" fmla="*/ 105583 w 2655051"/>
                <a:gd name="connsiteY1" fmla="*/ 0 h 1055826"/>
                <a:gd name="connsiteX2" fmla="*/ 2549468 w 2655051"/>
                <a:gd name="connsiteY2" fmla="*/ 0 h 1055826"/>
                <a:gd name="connsiteX3" fmla="*/ 2655051 w 2655051"/>
                <a:gd name="connsiteY3" fmla="*/ 105583 h 1055826"/>
                <a:gd name="connsiteX4" fmla="*/ 2655051 w 2655051"/>
                <a:gd name="connsiteY4" fmla="*/ 950243 h 1055826"/>
                <a:gd name="connsiteX5" fmla="*/ 2549468 w 2655051"/>
                <a:gd name="connsiteY5" fmla="*/ 1055826 h 1055826"/>
                <a:gd name="connsiteX6" fmla="*/ 105583 w 2655051"/>
                <a:gd name="connsiteY6" fmla="*/ 1055826 h 1055826"/>
                <a:gd name="connsiteX7" fmla="*/ 0 w 2655051"/>
                <a:gd name="connsiteY7" fmla="*/ 950243 h 1055826"/>
                <a:gd name="connsiteX8" fmla="*/ 0 w 2655051"/>
                <a:gd name="connsiteY8" fmla="*/ 105583 h 105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5051" h="1055826">
                  <a:moveTo>
                    <a:pt x="0" y="105583"/>
                  </a:moveTo>
                  <a:cubicBezTo>
                    <a:pt x="0" y="47271"/>
                    <a:pt x="47271" y="0"/>
                    <a:pt x="105583" y="0"/>
                  </a:cubicBezTo>
                  <a:lnTo>
                    <a:pt x="2549468" y="0"/>
                  </a:lnTo>
                  <a:cubicBezTo>
                    <a:pt x="2607780" y="0"/>
                    <a:pt x="2655051" y="47271"/>
                    <a:pt x="2655051" y="105583"/>
                  </a:cubicBezTo>
                  <a:lnTo>
                    <a:pt x="2655051" y="950243"/>
                  </a:lnTo>
                  <a:cubicBezTo>
                    <a:pt x="2655051" y="1008555"/>
                    <a:pt x="2607780" y="1055826"/>
                    <a:pt x="2549468" y="1055826"/>
                  </a:cubicBezTo>
                  <a:lnTo>
                    <a:pt x="105583" y="1055826"/>
                  </a:lnTo>
                  <a:cubicBezTo>
                    <a:pt x="47271" y="1055826"/>
                    <a:pt x="0" y="1008555"/>
                    <a:pt x="0" y="950243"/>
                  </a:cubicBezTo>
                  <a:lnTo>
                    <a:pt x="0" y="10558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024" tIns="56324" rIns="69024" bIns="56324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Tratamento</a:t>
              </a:r>
            </a:p>
          </p:txBody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5E90BF86-FAD2-45A7-BFE5-5508657B6B8E}"/>
                </a:ext>
              </a:extLst>
            </p:cNvPr>
            <p:cNvSpPr/>
            <p:nvPr/>
          </p:nvSpPr>
          <p:spPr>
            <a:xfrm>
              <a:off x="8015288" y="2470117"/>
              <a:ext cx="3746776" cy="3016283"/>
            </a:xfrm>
            <a:custGeom>
              <a:avLst/>
              <a:gdLst>
                <a:gd name="connsiteX0" fmla="*/ 0 w 2986932"/>
                <a:gd name="connsiteY0" fmla="*/ 246359 h 2463594"/>
                <a:gd name="connsiteX1" fmla="*/ 246359 w 2986932"/>
                <a:gd name="connsiteY1" fmla="*/ 0 h 2463594"/>
                <a:gd name="connsiteX2" fmla="*/ 2740573 w 2986932"/>
                <a:gd name="connsiteY2" fmla="*/ 0 h 2463594"/>
                <a:gd name="connsiteX3" fmla="*/ 2986932 w 2986932"/>
                <a:gd name="connsiteY3" fmla="*/ 246359 h 2463594"/>
                <a:gd name="connsiteX4" fmla="*/ 2986932 w 2986932"/>
                <a:gd name="connsiteY4" fmla="*/ 2217235 h 2463594"/>
                <a:gd name="connsiteX5" fmla="*/ 2740573 w 2986932"/>
                <a:gd name="connsiteY5" fmla="*/ 2463594 h 2463594"/>
                <a:gd name="connsiteX6" fmla="*/ 246359 w 2986932"/>
                <a:gd name="connsiteY6" fmla="*/ 2463594 h 2463594"/>
                <a:gd name="connsiteX7" fmla="*/ 0 w 2986932"/>
                <a:gd name="connsiteY7" fmla="*/ 2217235 h 2463594"/>
                <a:gd name="connsiteX8" fmla="*/ 0 w 2986932"/>
                <a:gd name="connsiteY8" fmla="*/ 246359 h 2463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6932" h="2463594">
                  <a:moveTo>
                    <a:pt x="0" y="246359"/>
                  </a:moveTo>
                  <a:cubicBezTo>
                    <a:pt x="0" y="110299"/>
                    <a:pt x="110299" y="0"/>
                    <a:pt x="246359" y="0"/>
                  </a:cubicBezTo>
                  <a:lnTo>
                    <a:pt x="2740573" y="0"/>
                  </a:lnTo>
                  <a:cubicBezTo>
                    <a:pt x="2876633" y="0"/>
                    <a:pt x="2986932" y="110299"/>
                    <a:pt x="2986932" y="246359"/>
                  </a:cubicBezTo>
                  <a:lnTo>
                    <a:pt x="2986932" y="2217235"/>
                  </a:lnTo>
                  <a:cubicBezTo>
                    <a:pt x="2986932" y="2353295"/>
                    <a:pt x="2876633" y="2463594"/>
                    <a:pt x="2740573" y="2463594"/>
                  </a:cubicBezTo>
                  <a:lnTo>
                    <a:pt x="246359" y="2463594"/>
                  </a:lnTo>
                  <a:cubicBezTo>
                    <a:pt x="110299" y="2463594"/>
                    <a:pt x="0" y="2353295"/>
                    <a:pt x="0" y="2217235"/>
                  </a:cubicBezTo>
                  <a:lnTo>
                    <a:pt x="0" y="24635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0519" tIns="180519" rIns="180519" bIns="708432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Controlo do avanço dos sintomas e limitações típicas decorrentes desta patologia.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dirty="0"/>
                <a:t>O</a:t>
              </a:r>
              <a:r>
                <a:rPr lang="pt-PT" sz="2000" kern="1200" dirty="0"/>
                <a:t>timizar as capacidades de cada doente, aumentando consequentemente a sua qualidade de vida.</a:t>
              </a:r>
            </a:p>
            <a:p>
              <a:pPr marL="228600" lvl="1" indent="-228600" algn="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pt-PT" sz="2000" kern="1200" dirty="0"/>
                <a:t>(</a:t>
              </a:r>
              <a:r>
                <a:rPr lang="pt-PT" sz="2000" kern="1200" dirty="0" err="1"/>
                <a:t>Capato</a:t>
              </a:r>
              <a:r>
                <a:rPr lang="pt-PT" sz="2000" kern="1200" dirty="0"/>
                <a:t> </a:t>
              </a:r>
              <a:r>
                <a:rPr lang="pt-PT" sz="2000" kern="1200" dirty="0" err="1"/>
                <a:t>et</a:t>
              </a:r>
              <a:r>
                <a:rPr lang="pt-PT" sz="2000" kern="1200" dirty="0"/>
                <a:t> al, 2015)</a:t>
              </a:r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B16C890F-08D6-4210-8A88-2E9B72CFDFFE}"/>
                </a:ext>
              </a:extLst>
            </p:cNvPr>
            <p:cNvSpPr/>
            <p:nvPr/>
          </p:nvSpPr>
          <p:spPr>
            <a:xfrm>
              <a:off x="9014879" y="5156659"/>
              <a:ext cx="2655051" cy="1055826"/>
            </a:xfrm>
            <a:custGeom>
              <a:avLst/>
              <a:gdLst>
                <a:gd name="connsiteX0" fmla="*/ 0 w 2655051"/>
                <a:gd name="connsiteY0" fmla="*/ 105583 h 1055826"/>
                <a:gd name="connsiteX1" fmla="*/ 105583 w 2655051"/>
                <a:gd name="connsiteY1" fmla="*/ 0 h 1055826"/>
                <a:gd name="connsiteX2" fmla="*/ 2549468 w 2655051"/>
                <a:gd name="connsiteY2" fmla="*/ 0 h 1055826"/>
                <a:gd name="connsiteX3" fmla="*/ 2655051 w 2655051"/>
                <a:gd name="connsiteY3" fmla="*/ 105583 h 1055826"/>
                <a:gd name="connsiteX4" fmla="*/ 2655051 w 2655051"/>
                <a:gd name="connsiteY4" fmla="*/ 950243 h 1055826"/>
                <a:gd name="connsiteX5" fmla="*/ 2549468 w 2655051"/>
                <a:gd name="connsiteY5" fmla="*/ 1055826 h 1055826"/>
                <a:gd name="connsiteX6" fmla="*/ 105583 w 2655051"/>
                <a:gd name="connsiteY6" fmla="*/ 1055826 h 1055826"/>
                <a:gd name="connsiteX7" fmla="*/ 0 w 2655051"/>
                <a:gd name="connsiteY7" fmla="*/ 950243 h 1055826"/>
                <a:gd name="connsiteX8" fmla="*/ 0 w 2655051"/>
                <a:gd name="connsiteY8" fmla="*/ 105583 h 105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5051" h="1055826">
                  <a:moveTo>
                    <a:pt x="0" y="105583"/>
                  </a:moveTo>
                  <a:cubicBezTo>
                    <a:pt x="0" y="47271"/>
                    <a:pt x="47271" y="0"/>
                    <a:pt x="105583" y="0"/>
                  </a:cubicBezTo>
                  <a:lnTo>
                    <a:pt x="2549468" y="0"/>
                  </a:lnTo>
                  <a:cubicBezTo>
                    <a:pt x="2607780" y="0"/>
                    <a:pt x="2655051" y="47271"/>
                    <a:pt x="2655051" y="105583"/>
                  </a:cubicBezTo>
                  <a:lnTo>
                    <a:pt x="2655051" y="950243"/>
                  </a:lnTo>
                  <a:cubicBezTo>
                    <a:pt x="2655051" y="1008555"/>
                    <a:pt x="2607780" y="1055826"/>
                    <a:pt x="2549468" y="1055826"/>
                  </a:cubicBezTo>
                  <a:lnTo>
                    <a:pt x="105583" y="1055826"/>
                  </a:lnTo>
                  <a:cubicBezTo>
                    <a:pt x="47271" y="1055826"/>
                    <a:pt x="0" y="1008555"/>
                    <a:pt x="0" y="950243"/>
                  </a:cubicBezTo>
                  <a:lnTo>
                    <a:pt x="0" y="105583"/>
                  </a:lnTo>
                  <a:close/>
                </a:path>
              </a:pathLst>
            </a:custGeom>
            <a:solidFill>
              <a:srgbClr val="FFCC00"/>
            </a:soli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024" tIns="56324" rIns="69024" bIns="56324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Fisioterapia</a:t>
              </a:r>
            </a:p>
          </p:txBody>
        </p:sp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9447BFE-D373-4059-927A-6D29B28E12F5}"/>
              </a:ext>
            </a:extLst>
          </p:cNvPr>
          <p:cNvSpPr txBox="1"/>
          <p:nvPr/>
        </p:nvSpPr>
        <p:spPr>
          <a:xfrm>
            <a:off x="11828206" y="6164826"/>
            <a:ext cx="25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557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C296C-0A0F-4D49-87CC-C2950A58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doença de parkinson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240229DA-DCF4-4930-A4DA-7393DE2AF4C7}"/>
              </a:ext>
            </a:extLst>
          </p:cNvPr>
          <p:cNvGrpSpPr/>
          <p:nvPr/>
        </p:nvGrpSpPr>
        <p:grpSpPr>
          <a:xfrm>
            <a:off x="581192" y="1842938"/>
            <a:ext cx="6433766" cy="4870797"/>
            <a:chOff x="2370336" y="1800075"/>
            <a:chExt cx="6433766" cy="4870797"/>
          </a:xfrm>
        </p:grpSpPr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FAD6459B-D6EC-453A-862C-61FFD01BFC9B}"/>
                </a:ext>
              </a:extLst>
            </p:cNvPr>
            <p:cNvSpPr/>
            <p:nvPr/>
          </p:nvSpPr>
          <p:spPr>
            <a:xfrm>
              <a:off x="2370336" y="2903733"/>
              <a:ext cx="1693096" cy="846548"/>
            </a:xfrm>
            <a:custGeom>
              <a:avLst/>
              <a:gdLst>
                <a:gd name="connsiteX0" fmla="*/ 0 w 1693096"/>
                <a:gd name="connsiteY0" fmla="*/ 84655 h 846548"/>
                <a:gd name="connsiteX1" fmla="*/ 84655 w 1693096"/>
                <a:gd name="connsiteY1" fmla="*/ 0 h 846548"/>
                <a:gd name="connsiteX2" fmla="*/ 1608441 w 1693096"/>
                <a:gd name="connsiteY2" fmla="*/ 0 h 846548"/>
                <a:gd name="connsiteX3" fmla="*/ 1693096 w 1693096"/>
                <a:gd name="connsiteY3" fmla="*/ 84655 h 846548"/>
                <a:gd name="connsiteX4" fmla="*/ 1693096 w 1693096"/>
                <a:gd name="connsiteY4" fmla="*/ 761893 h 846548"/>
                <a:gd name="connsiteX5" fmla="*/ 1608441 w 1693096"/>
                <a:gd name="connsiteY5" fmla="*/ 846548 h 846548"/>
                <a:gd name="connsiteX6" fmla="*/ 84655 w 1693096"/>
                <a:gd name="connsiteY6" fmla="*/ 846548 h 846548"/>
                <a:gd name="connsiteX7" fmla="*/ 0 w 1693096"/>
                <a:gd name="connsiteY7" fmla="*/ 761893 h 846548"/>
                <a:gd name="connsiteX8" fmla="*/ 0 w 1693096"/>
                <a:gd name="connsiteY8" fmla="*/ 84655 h 84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096" h="846548">
                  <a:moveTo>
                    <a:pt x="0" y="84655"/>
                  </a:moveTo>
                  <a:cubicBezTo>
                    <a:pt x="0" y="37901"/>
                    <a:pt x="37901" y="0"/>
                    <a:pt x="84655" y="0"/>
                  </a:cubicBezTo>
                  <a:lnTo>
                    <a:pt x="1608441" y="0"/>
                  </a:lnTo>
                  <a:cubicBezTo>
                    <a:pt x="1655195" y="0"/>
                    <a:pt x="1693096" y="37901"/>
                    <a:pt x="1693096" y="84655"/>
                  </a:cubicBezTo>
                  <a:lnTo>
                    <a:pt x="1693096" y="761893"/>
                  </a:lnTo>
                  <a:cubicBezTo>
                    <a:pt x="1693096" y="808647"/>
                    <a:pt x="1655195" y="846548"/>
                    <a:pt x="1608441" y="846548"/>
                  </a:cubicBezTo>
                  <a:lnTo>
                    <a:pt x="84655" y="846548"/>
                  </a:lnTo>
                  <a:cubicBezTo>
                    <a:pt x="37901" y="846548"/>
                    <a:pt x="0" y="808647"/>
                    <a:pt x="0" y="761893"/>
                  </a:cubicBezTo>
                  <a:lnTo>
                    <a:pt x="0" y="84655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0035" tIns="40035" rIns="40035" bIns="40035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400" kern="1200" dirty="0"/>
                <a:t>Funções Motoras</a:t>
              </a:r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D6DD3E00-653D-4CED-9158-0E1E51B93648}"/>
                </a:ext>
              </a:extLst>
            </p:cNvPr>
            <p:cNvSpPr/>
            <p:nvPr/>
          </p:nvSpPr>
          <p:spPr>
            <a:xfrm rot="18289469">
              <a:off x="3809090" y="2824180"/>
              <a:ext cx="1185923" cy="32124"/>
            </a:xfrm>
            <a:custGeom>
              <a:avLst/>
              <a:gdLst>
                <a:gd name="connsiteX0" fmla="*/ 0 w 1185923"/>
                <a:gd name="connsiteY0" fmla="*/ 16062 h 32124"/>
                <a:gd name="connsiteX1" fmla="*/ 1185923 w 1185923"/>
                <a:gd name="connsiteY1" fmla="*/ 16062 h 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5923" h="32124">
                  <a:moveTo>
                    <a:pt x="0" y="16062"/>
                  </a:moveTo>
                  <a:lnTo>
                    <a:pt x="1185923" y="1606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6012" tIns="-13587" rIns="576014" bIns="-13586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PT" sz="500" kern="1200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9D873C38-7121-423A-8D14-743F125737AA}"/>
                </a:ext>
              </a:extLst>
            </p:cNvPr>
            <p:cNvSpPr/>
            <p:nvPr/>
          </p:nvSpPr>
          <p:spPr>
            <a:xfrm>
              <a:off x="4740671" y="1800075"/>
              <a:ext cx="1693096" cy="976675"/>
            </a:xfrm>
            <a:custGeom>
              <a:avLst/>
              <a:gdLst>
                <a:gd name="connsiteX0" fmla="*/ 0 w 1693096"/>
                <a:gd name="connsiteY0" fmla="*/ 84655 h 846548"/>
                <a:gd name="connsiteX1" fmla="*/ 84655 w 1693096"/>
                <a:gd name="connsiteY1" fmla="*/ 0 h 846548"/>
                <a:gd name="connsiteX2" fmla="*/ 1608441 w 1693096"/>
                <a:gd name="connsiteY2" fmla="*/ 0 h 846548"/>
                <a:gd name="connsiteX3" fmla="*/ 1693096 w 1693096"/>
                <a:gd name="connsiteY3" fmla="*/ 84655 h 846548"/>
                <a:gd name="connsiteX4" fmla="*/ 1693096 w 1693096"/>
                <a:gd name="connsiteY4" fmla="*/ 761893 h 846548"/>
                <a:gd name="connsiteX5" fmla="*/ 1608441 w 1693096"/>
                <a:gd name="connsiteY5" fmla="*/ 846548 h 846548"/>
                <a:gd name="connsiteX6" fmla="*/ 84655 w 1693096"/>
                <a:gd name="connsiteY6" fmla="*/ 846548 h 846548"/>
                <a:gd name="connsiteX7" fmla="*/ 0 w 1693096"/>
                <a:gd name="connsiteY7" fmla="*/ 761893 h 846548"/>
                <a:gd name="connsiteX8" fmla="*/ 0 w 1693096"/>
                <a:gd name="connsiteY8" fmla="*/ 84655 h 84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096" h="846548">
                  <a:moveTo>
                    <a:pt x="0" y="84655"/>
                  </a:moveTo>
                  <a:cubicBezTo>
                    <a:pt x="0" y="37901"/>
                    <a:pt x="37901" y="0"/>
                    <a:pt x="84655" y="0"/>
                  </a:cubicBezTo>
                  <a:lnTo>
                    <a:pt x="1608441" y="0"/>
                  </a:lnTo>
                  <a:cubicBezTo>
                    <a:pt x="1655195" y="0"/>
                    <a:pt x="1693096" y="37901"/>
                    <a:pt x="1693096" y="84655"/>
                  </a:cubicBezTo>
                  <a:lnTo>
                    <a:pt x="1693096" y="761893"/>
                  </a:lnTo>
                  <a:cubicBezTo>
                    <a:pt x="1693096" y="808647"/>
                    <a:pt x="1655195" y="846548"/>
                    <a:pt x="1608441" y="846548"/>
                  </a:cubicBezTo>
                  <a:lnTo>
                    <a:pt x="84655" y="846548"/>
                  </a:lnTo>
                  <a:cubicBezTo>
                    <a:pt x="37901" y="846548"/>
                    <a:pt x="0" y="808647"/>
                    <a:pt x="0" y="761893"/>
                  </a:cubicBezTo>
                  <a:lnTo>
                    <a:pt x="0" y="84655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40035" tIns="40035" rIns="40035" bIns="40035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400" kern="1200" dirty="0"/>
                <a:t>Acinésia / Tremor repouso</a:t>
              </a:r>
            </a:p>
          </p:txBody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BE59C23C-50AB-47D1-B744-0A9D5607D3DD}"/>
                </a:ext>
              </a:extLst>
            </p:cNvPr>
            <p:cNvSpPr/>
            <p:nvPr/>
          </p:nvSpPr>
          <p:spPr>
            <a:xfrm>
              <a:off x="7111006" y="1930202"/>
              <a:ext cx="1693096" cy="846548"/>
            </a:xfrm>
            <a:custGeom>
              <a:avLst/>
              <a:gdLst>
                <a:gd name="connsiteX0" fmla="*/ 0 w 1693096"/>
                <a:gd name="connsiteY0" fmla="*/ 84655 h 846548"/>
                <a:gd name="connsiteX1" fmla="*/ 84655 w 1693096"/>
                <a:gd name="connsiteY1" fmla="*/ 0 h 846548"/>
                <a:gd name="connsiteX2" fmla="*/ 1608441 w 1693096"/>
                <a:gd name="connsiteY2" fmla="*/ 0 h 846548"/>
                <a:gd name="connsiteX3" fmla="*/ 1693096 w 1693096"/>
                <a:gd name="connsiteY3" fmla="*/ 84655 h 846548"/>
                <a:gd name="connsiteX4" fmla="*/ 1693096 w 1693096"/>
                <a:gd name="connsiteY4" fmla="*/ 761893 h 846548"/>
                <a:gd name="connsiteX5" fmla="*/ 1608441 w 1693096"/>
                <a:gd name="connsiteY5" fmla="*/ 846548 h 846548"/>
                <a:gd name="connsiteX6" fmla="*/ 84655 w 1693096"/>
                <a:gd name="connsiteY6" fmla="*/ 846548 h 846548"/>
                <a:gd name="connsiteX7" fmla="*/ 0 w 1693096"/>
                <a:gd name="connsiteY7" fmla="*/ 761893 h 846548"/>
                <a:gd name="connsiteX8" fmla="*/ 0 w 1693096"/>
                <a:gd name="connsiteY8" fmla="*/ 84655 h 84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096" h="846548">
                  <a:moveTo>
                    <a:pt x="0" y="84655"/>
                  </a:moveTo>
                  <a:cubicBezTo>
                    <a:pt x="0" y="37901"/>
                    <a:pt x="37901" y="0"/>
                    <a:pt x="84655" y="0"/>
                  </a:cubicBezTo>
                  <a:lnTo>
                    <a:pt x="1608441" y="0"/>
                  </a:lnTo>
                  <a:cubicBezTo>
                    <a:pt x="1655195" y="0"/>
                    <a:pt x="1693096" y="37901"/>
                    <a:pt x="1693096" y="84655"/>
                  </a:cubicBezTo>
                  <a:lnTo>
                    <a:pt x="1693096" y="761893"/>
                  </a:lnTo>
                  <a:cubicBezTo>
                    <a:pt x="1693096" y="808647"/>
                    <a:pt x="1655195" y="846548"/>
                    <a:pt x="1608441" y="846548"/>
                  </a:cubicBezTo>
                  <a:lnTo>
                    <a:pt x="84655" y="846548"/>
                  </a:lnTo>
                  <a:cubicBezTo>
                    <a:pt x="37901" y="846548"/>
                    <a:pt x="0" y="808647"/>
                    <a:pt x="0" y="761893"/>
                  </a:cubicBezTo>
                  <a:lnTo>
                    <a:pt x="0" y="84655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40035" tIns="40035" rIns="40035" bIns="40035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400" kern="1200" dirty="0"/>
                <a:t>Bradicinésia</a:t>
              </a:r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3EC3A3F3-2138-4FDF-B336-AA098563CEA0}"/>
                </a:ext>
              </a:extLst>
            </p:cNvPr>
            <p:cNvSpPr/>
            <p:nvPr/>
          </p:nvSpPr>
          <p:spPr>
            <a:xfrm>
              <a:off x="4063432" y="3310945"/>
              <a:ext cx="677238" cy="32124"/>
            </a:xfrm>
            <a:custGeom>
              <a:avLst/>
              <a:gdLst>
                <a:gd name="connsiteX0" fmla="*/ 0 w 677238"/>
                <a:gd name="connsiteY0" fmla="*/ 16062 h 32124"/>
                <a:gd name="connsiteX1" fmla="*/ 677238 w 677238"/>
                <a:gd name="connsiteY1" fmla="*/ 16062 h 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7238" h="32124">
                  <a:moveTo>
                    <a:pt x="0" y="16062"/>
                  </a:moveTo>
                  <a:lnTo>
                    <a:pt x="677238" y="1606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4389" tIns="-869" rIns="334388" bIns="-868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PT" sz="500" kern="1200"/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CA6FF62C-64CD-4A80-B1E5-115DF78F2E0B}"/>
                </a:ext>
              </a:extLst>
            </p:cNvPr>
            <p:cNvSpPr/>
            <p:nvPr/>
          </p:nvSpPr>
          <p:spPr>
            <a:xfrm>
              <a:off x="4740671" y="2903733"/>
              <a:ext cx="1693096" cy="846548"/>
            </a:xfrm>
            <a:custGeom>
              <a:avLst/>
              <a:gdLst>
                <a:gd name="connsiteX0" fmla="*/ 0 w 1693096"/>
                <a:gd name="connsiteY0" fmla="*/ 84655 h 846548"/>
                <a:gd name="connsiteX1" fmla="*/ 84655 w 1693096"/>
                <a:gd name="connsiteY1" fmla="*/ 0 h 846548"/>
                <a:gd name="connsiteX2" fmla="*/ 1608441 w 1693096"/>
                <a:gd name="connsiteY2" fmla="*/ 0 h 846548"/>
                <a:gd name="connsiteX3" fmla="*/ 1693096 w 1693096"/>
                <a:gd name="connsiteY3" fmla="*/ 84655 h 846548"/>
                <a:gd name="connsiteX4" fmla="*/ 1693096 w 1693096"/>
                <a:gd name="connsiteY4" fmla="*/ 761893 h 846548"/>
                <a:gd name="connsiteX5" fmla="*/ 1608441 w 1693096"/>
                <a:gd name="connsiteY5" fmla="*/ 846548 h 846548"/>
                <a:gd name="connsiteX6" fmla="*/ 84655 w 1693096"/>
                <a:gd name="connsiteY6" fmla="*/ 846548 h 846548"/>
                <a:gd name="connsiteX7" fmla="*/ 0 w 1693096"/>
                <a:gd name="connsiteY7" fmla="*/ 761893 h 846548"/>
                <a:gd name="connsiteX8" fmla="*/ 0 w 1693096"/>
                <a:gd name="connsiteY8" fmla="*/ 84655 h 84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096" h="846548">
                  <a:moveTo>
                    <a:pt x="0" y="84655"/>
                  </a:moveTo>
                  <a:cubicBezTo>
                    <a:pt x="0" y="37901"/>
                    <a:pt x="37901" y="0"/>
                    <a:pt x="84655" y="0"/>
                  </a:cubicBezTo>
                  <a:lnTo>
                    <a:pt x="1608441" y="0"/>
                  </a:lnTo>
                  <a:cubicBezTo>
                    <a:pt x="1655195" y="0"/>
                    <a:pt x="1693096" y="37901"/>
                    <a:pt x="1693096" y="84655"/>
                  </a:cubicBezTo>
                  <a:lnTo>
                    <a:pt x="1693096" y="761893"/>
                  </a:lnTo>
                  <a:cubicBezTo>
                    <a:pt x="1693096" y="808647"/>
                    <a:pt x="1655195" y="846548"/>
                    <a:pt x="1608441" y="846548"/>
                  </a:cubicBezTo>
                  <a:lnTo>
                    <a:pt x="84655" y="846548"/>
                  </a:lnTo>
                  <a:cubicBezTo>
                    <a:pt x="37901" y="846548"/>
                    <a:pt x="0" y="808647"/>
                    <a:pt x="0" y="761893"/>
                  </a:cubicBezTo>
                  <a:lnTo>
                    <a:pt x="0" y="84655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40035" tIns="40035" rIns="40035" bIns="40035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400" kern="1200" dirty="0"/>
                <a:t>Rigidez</a:t>
              </a:r>
            </a:p>
          </p:txBody>
        </p:sp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E8A59078-E466-4CA6-BEA7-36E1CBF96778}"/>
                </a:ext>
              </a:extLst>
            </p:cNvPr>
            <p:cNvSpPr/>
            <p:nvPr/>
          </p:nvSpPr>
          <p:spPr>
            <a:xfrm>
              <a:off x="7111006" y="2903733"/>
              <a:ext cx="1693096" cy="846548"/>
            </a:xfrm>
            <a:custGeom>
              <a:avLst/>
              <a:gdLst>
                <a:gd name="connsiteX0" fmla="*/ 0 w 1693096"/>
                <a:gd name="connsiteY0" fmla="*/ 84655 h 846548"/>
                <a:gd name="connsiteX1" fmla="*/ 84655 w 1693096"/>
                <a:gd name="connsiteY1" fmla="*/ 0 h 846548"/>
                <a:gd name="connsiteX2" fmla="*/ 1608441 w 1693096"/>
                <a:gd name="connsiteY2" fmla="*/ 0 h 846548"/>
                <a:gd name="connsiteX3" fmla="*/ 1693096 w 1693096"/>
                <a:gd name="connsiteY3" fmla="*/ 84655 h 846548"/>
                <a:gd name="connsiteX4" fmla="*/ 1693096 w 1693096"/>
                <a:gd name="connsiteY4" fmla="*/ 761893 h 846548"/>
                <a:gd name="connsiteX5" fmla="*/ 1608441 w 1693096"/>
                <a:gd name="connsiteY5" fmla="*/ 846548 h 846548"/>
                <a:gd name="connsiteX6" fmla="*/ 84655 w 1693096"/>
                <a:gd name="connsiteY6" fmla="*/ 846548 h 846548"/>
                <a:gd name="connsiteX7" fmla="*/ 0 w 1693096"/>
                <a:gd name="connsiteY7" fmla="*/ 761893 h 846548"/>
                <a:gd name="connsiteX8" fmla="*/ 0 w 1693096"/>
                <a:gd name="connsiteY8" fmla="*/ 84655 h 84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096" h="846548">
                  <a:moveTo>
                    <a:pt x="0" y="84655"/>
                  </a:moveTo>
                  <a:cubicBezTo>
                    <a:pt x="0" y="37901"/>
                    <a:pt x="37901" y="0"/>
                    <a:pt x="84655" y="0"/>
                  </a:cubicBezTo>
                  <a:lnTo>
                    <a:pt x="1608441" y="0"/>
                  </a:lnTo>
                  <a:cubicBezTo>
                    <a:pt x="1655195" y="0"/>
                    <a:pt x="1693096" y="37901"/>
                    <a:pt x="1693096" y="84655"/>
                  </a:cubicBezTo>
                  <a:lnTo>
                    <a:pt x="1693096" y="761893"/>
                  </a:lnTo>
                  <a:cubicBezTo>
                    <a:pt x="1693096" y="808647"/>
                    <a:pt x="1655195" y="846548"/>
                    <a:pt x="1608441" y="846548"/>
                  </a:cubicBezTo>
                  <a:lnTo>
                    <a:pt x="84655" y="846548"/>
                  </a:lnTo>
                  <a:cubicBezTo>
                    <a:pt x="37901" y="846548"/>
                    <a:pt x="0" y="808647"/>
                    <a:pt x="0" y="761893"/>
                  </a:cubicBezTo>
                  <a:lnTo>
                    <a:pt x="0" y="84655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40035" tIns="40035" rIns="40035" bIns="40035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400" kern="1200" dirty="0"/>
                <a:t>Alterações Posturais</a:t>
              </a:r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12CE8BCE-4D05-4C24-98E9-8E9EAA89F5DF}"/>
                </a:ext>
              </a:extLst>
            </p:cNvPr>
            <p:cNvSpPr/>
            <p:nvPr/>
          </p:nvSpPr>
          <p:spPr>
            <a:xfrm rot="3310531">
              <a:off x="3809090" y="3797710"/>
              <a:ext cx="1185923" cy="32124"/>
            </a:xfrm>
            <a:custGeom>
              <a:avLst/>
              <a:gdLst>
                <a:gd name="connsiteX0" fmla="*/ 0 w 1185923"/>
                <a:gd name="connsiteY0" fmla="*/ 16062 h 32124"/>
                <a:gd name="connsiteX1" fmla="*/ 1185923 w 1185923"/>
                <a:gd name="connsiteY1" fmla="*/ 16062 h 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5923" h="32124">
                  <a:moveTo>
                    <a:pt x="0" y="16062"/>
                  </a:moveTo>
                  <a:lnTo>
                    <a:pt x="1185923" y="1606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6012" tIns="-13586" rIns="576014" bIns="-13587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PT" sz="500" kern="1200"/>
            </a:p>
          </p:txBody>
        </p:sp>
        <p:sp>
          <p:nvSpPr>
            <p:cNvPr id="18" name="Forma livre: Forma 17">
              <a:extLst>
                <a:ext uri="{FF2B5EF4-FFF2-40B4-BE49-F238E27FC236}">
                  <a16:creationId xmlns:a16="http://schemas.microsoft.com/office/drawing/2014/main" id="{7B7CF53F-1537-4714-8364-AAF4CA0E70E6}"/>
                </a:ext>
              </a:extLst>
            </p:cNvPr>
            <p:cNvSpPr/>
            <p:nvPr/>
          </p:nvSpPr>
          <p:spPr>
            <a:xfrm>
              <a:off x="4740671" y="3877263"/>
              <a:ext cx="1693096" cy="846548"/>
            </a:xfrm>
            <a:custGeom>
              <a:avLst/>
              <a:gdLst>
                <a:gd name="connsiteX0" fmla="*/ 0 w 1693096"/>
                <a:gd name="connsiteY0" fmla="*/ 84655 h 846548"/>
                <a:gd name="connsiteX1" fmla="*/ 84655 w 1693096"/>
                <a:gd name="connsiteY1" fmla="*/ 0 h 846548"/>
                <a:gd name="connsiteX2" fmla="*/ 1608441 w 1693096"/>
                <a:gd name="connsiteY2" fmla="*/ 0 h 846548"/>
                <a:gd name="connsiteX3" fmla="*/ 1693096 w 1693096"/>
                <a:gd name="connsiteY3" fmla="*/ 84655 h 846548"/>
                <a:gd name="connsiteX4" fmla="*/ 1693096 w 1693096"/>
                <a:gd name="connsiteY4" fmla="*/ 761893 h 846548"/>
                <a:gd name="connsiteX5" fmla="*/ 1608441 w 1693096"/>
                <a:gd name="connsiteY5" fmla="*/ 846548 h 846548"/>
                <a:gd name="connsiteX6" fmla="*/ 84655 w 1693096"/>
                <a:gd name="connsiteY6" fmla="*/ 846548 h 846548"/>
                <a:gd name="connsiteX7" fmla="*/ 0 w 1693096"/>
                <a:gd name="connsiteY7" fmla="*/ 761893 h 846548"/>
                <a:gd name="connsiteX8" fmla="*/ 0 w 1693096"/>
                <a:gd name="connsiteY8" fmla="*/ 84655 h 84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096" h="846548">
                  <a:moveTo>
                    <a:pt x="0" y="84655"/>
                  </a:moveTo>
                  <a:cubicBezTo>
                    <a:pt x="0" y="37901"/>
                    <a:pt x="37901" y="0"/>
                    <a:pt x="84655" y="0"/>
                  </a:cubicBezTo>
                  <a:lnTo>
                    <a:pt x="1608441" y="0"/>
                  </a:lnTo>
                  <a:cubicBezTo>
                    <a:pt x="1655195" y="0"/>
                    <a:pt x="1693096" y="37901"/>
                    <a:pt x="1693096" y="84655"/>
                  </a:cubicBezTo>
                  <a:lnTo>
                    <a:pt x="1693096" y="761893"/>
                  </a:lnTo>
                  <a:cubicBezTo>
                    <a:pt x="1693096" y="808647"/>
                    <a:pt x="1655195" y="846548"/>
                    <a:pt x="1608441" y="846548"/>
                  </a:cubicBezTo>
                  <a:lnTo>
                    <a:pt x="84655" y="846548"/>
                  </a:lnTo>
                  <a:cubicBezTo>
                    <a:pt x="37901" y="846548"/>
                    <a:pt x="0" y="808647"/>
                    <a:pt x="0" y="761893"/>
                  </a:cubicBezTo>
                  <a:lnTo>
                    <a:pt x="0" y="84655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40035" tIns="40035" rIns="40035" bIns="40035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400" b="1" kern="1200" dirty="0"/>
                <a:t>Equilíbrio</a:t>
              </a:r>
            </a:p>
          </p:txBody>
        </p:sp>
        <p:sp>
          <p:nvSpPr>
            <p:cNvPr id="20" name="Forma livre: Forma 19">
              <a:extLst>
                <a:ext uri="{FF2B5EF4-FFF2-40B4-BE49-F238E27FC236}">
                  <a16:creationId xmlns:a16="http://schemas.microsoft.com/office/drawing/2014/main" id="{FA95B2FC-E1AE-4ED9-A92B-C48DF4099BAF}"/>
                </a:ext>
              </a:extLst>
            </p:cNvPr>
            <p:cNvSpPr/>
            <p:nvPr/>
          </p:nvSpPr>
          <p:spPr>
            <a:xfrm>
              <a:off x="2370336" y="5337559"/>
              <a:ext cx="1693096" cy="846548"/>
            </a:xfrm>
            <a:custGeom>
              <a:avLst/>
              <a:gdLst>
                <a:gd name="connsiteX0" fmla="*/ 0 w 1693096"/>
                <a:gd name="connsiteY0" fmla="*/ 84655 h 846548"/>
                <a:gd name="connsiteX1" fmla="*/ 84655 w 1693096"/>
                <a:gd name="connsiteY1" fmla="*/ 0 h 846548"/>
                <a:gd name="connsiteX2" fmla="*/ 1608441 w 1693096"/>
                <a:gd name="connsiteY2" fmla="*/ 0 h 846548"/>
                <a:gd name="connsiteX3" fmla="*/ 1693096 w 1693096"/>
                <a:gd name="connsiteY3" fmla="*/ 84655 h 846548"/>
                <a:gd name="connsiteX4" fmla="*/ 1693096 w 1693096"/>
                <a:gd name="connsiteY4" fmla="*/ 761893 h 846548"/>
                <a:gd name="connsiteX5" fmla="*/ 1608441 w 1693096"/>
                <a:gd name="connsiteY5" fmla="*/ 846548 h 846548"/>
                <a:gd name="connsiteX6" fmla="*/ 84655 w 1693096"/>
                <a:gd name="connsiteY6" fmla="*/ 846548 h 846548"/>
                <a:gd name="connsiteX7" fmla="*/ 0 w 1693096"/>
                <a:gd name="connsiteY7" fmla="*/ 761893 h 846548"/>
                <a:gd name="connsiteX8" fmla="*/ 0 w 1693096"/>
                <a:gd name="connsiteY8" fmla="*/ 84655 h 84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096" h="846548">
                  <a:moveTo>
                    <a:pt x="0" y="84655"/>
                  </a:moveTo>
                  <a:cubicBezTo>
                    <a:pt x="0" y="37901"/>
                    <a:pt x="37901" y="0"/>
                    <a:pt x="84655" y="0"/>
                  </a:cubicBezTo>
                  <a:lnTo>
                    <a:pt x="1608441" y="0"/>
                  </a:lnTo>
                  <a:cubicBezTo>
                    <a:pt x="1655195" y="0"/>
                    <a:pt x="1693096" y="37901"/>
                    <a:pt x="1693096" y="84655"/>
                  </a:cubicBezTo>
                  <a:lnTo>
                    <a:pt x="1693096" y="761893"/>
                  </a:lnTo>
                  <a:cubicBezTo>
                    <a:pt x="1693096" y="808647"/>
                    <a:pt x="1655195" y="846548"/>
                    <a:pt x="1608441" y="846548"/>
                  </a:cubicBezTo>
                  <a:lnTo>
                    <a:pt x="84655" y="846548"/>
                  </a:lnTo>
                  <a:cubicBezTo>
                    <a:pt x="37901" y="846548"/>
                    <a:pt x="0" y="808647"/>
                    <a:pt x="0" y="761893"/>
                  </a:cubicBezTo>
                  <a:lnTo>
                    <a:pt x="0" y="84655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0035" tIns="40035" rIns="40035" bIns="40035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400" kern="1200" dirty="0"/>
                <a:t>Funções não Motoras</a:t>
              </a:r>
            </a:p>
          </p:txBody>
        </p:sp>
        <p:sp>
          <p:nvSpPr>
            <p:cNvPr id="21" name="Forma livre: Forma 20">
              <a:extLst>
                <a:ext uri="{FF2B5EF4-FFF2-40B4-BE49-F238E27FC236}">
                  <a16:creationId xmlns:a16="http://schemas.microsoft.com/office/drawing/2014/main" id="{25CEED72-0BE6-459F-8BEE-0A80EE472B01}"/>
                </a:ext>
              </a:extLst>
            </p:cNvPr>
            <p:cNvSpPr/>
            <p:nvPr/>
          </p:nvSpPr>
          <p:spPr>
            <a:xfrm rot="19457599">
              <a:off x="3985041" y="5501389"/>
              <a:ext cx="834021" cy="32124"/>
            </a:xfrm>
            <a:custGeom>
              <a:avLst/>
              <a:gdLst>
                <a:gd name="connsiteX0" fmla="*/ 0 w 834021"/>
                <a:gd name="connsiteY0" fmla="*/ 16062 h 32124"/>
                <a:gd name="connsiteX1" fmla="*/ 834021 w 834021"/>
                <a:gd name="connsiteY1" fmla="*/ 16062 h 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34021" h="32124">
                  <a:moveTo>
                    <a:pt x="0" y="16062"/>
                  </a:moveTo>
                  <a:lnTo>
                    <a:pt x="834021" y="1606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8860" tIns="-4789" rIns="408859" bIns="-4789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PT" sz="500" kern="1200"/>
            </a:p>
          </p:txBody>
        </p:sp>
        <p:sp>
          <p:nvSpPr>
            <p:cNvPr id="22" name="Forma livre: Forma 21">
              <a:extLst>
                <a:ext uri="{FF2B5EF4-FFF2-40B4-BE49-F238E27FC236}">
                  <a16:creationId xmlns:a16="http://schemas.microsoft.com/office/drawing/2014/main" id="{75A155F2-303C-40C0-BEC3-91891E88A9C4}"/>
                </a:ext>
              </a:extLst>
            </p:cNvPr>
            <p:cNvSpPr/>
            <p:nvPr/>
          </p:nvSpPr>
          <p:spPr>
            <a:xfrm>
              <a:off x="4740671" y="4850794"/>
              <a:ext cx="1693096" cy="846548"/>
            </a:xfrm>
            <a:custGeom>
              <a:avLst/>
              <a:gdLst>
                <a:gd name="connsiteX0" fmla="*/ 0 w 1693096"/>
                <a:gd name="connsiteY0" fmla="*/ 84655 h 846548"/>
                <a:gd name="connsiteX1" fmla="*/ 84655 w 1693096"/>
                <a:gd name="connsiteY1" fmla="*/ 0 h 846548"/>
                <a:gd name="connsiteX2" fmla="*/ 1608441 w 1693096"/>
                <a:gd name="connsiteY2" fmla="*/ 0 h 846548"/>
                <a:gd name="connsiteX3" fmla="*/ 1693096 w 1693096"/>
                <a:gd name="connsiteY3" fmla="*/ 84655 h 846548"/>
                <a:gd name="connsiteX4" fmla="*/ 1693096 w 1693096"/>
                <a:gd name="connsiteY4" fmla="*/ 761893 h 846548"/>
                <a:gd name="connsiteX5" fmla="*/ 1608441 w 1693096"/>
                <a:gd name="connsiteY5" fmla="*/ 846548 h 846548"/>
                <a:gd name="connsiteX6" fmla="*/ 84655 w 1693096"/>
                <a:gd name="connsiteY6" fmla="*/ 846548 h 846548"/>
                <a:gd name="connsiteX7" fmla="*/ 0 w 1693096"/>
                <a:gd name="connsiteY7" fmla="*/ 761893 h 846548"/>
                <a:gd name="connsiteX8" fmla="*/ 0 w 1693096"/>
                <a:gd name="connsiteY8" fmla="*/ 84655 h 84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096" h="846548">
                  <a:moveTo>
                    <a:pt x="0" y="84655"/>
                  </a:moveTo>
                  <a:cubicBezTo>
                    <a:pt x="0" y="37901"/>
                    <a:pt x="37901" y="0"/>
                    <a:pt x="84655" y="0"/>
                  </a:cubicBezTo>
                  <a:lnTo>
                    <a:pt x="1608441" y="0"/>
                  </a:lnTo>
                  <a:cubicBezTo>
                    <a:pt x="1655195" y="0"/>
                    <a:pt x="1693096" y="37901"/>
                    <a:pt x="1693096" y="84655"/>
                  </a:cubicBezTo>
                  <a:lnTo>
                    <a:pt x="1693096" y="761893"/>
                  </a:lnTo>
                  <a:cubicBezTo>
                    <a:pt x="1693096" y="808647"/>
                    <a:pt x="1655195" y="846548"/>
                    <a:pt x="1608441" y="846548"/>
                  </a:cubicBezTo>
                  <a:lnTo>
                    <a:pt x="84655" y="846548"/>
                  </a:lnTo>
                  <a:cubicBezTo>
                    <a:pt x="37901" y="846548"/>
                    <a:pt x="0" y="808647"/>
                    <a:pt x="0" y="761893"/>
                  </a:cubicBezTo>
                  <a:lnTo>
                    <a:pt x="0" y="84655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40035" tIns="40035" rIns="40035" bIns="40035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400" kern="1200" dirty="0"/>
                <a:t>Depressão</a:t>
              </a:r>
            </a:p>
          </p:txBody>
        </p:sp>
        <p:sp>
          <p:nvSpPr>
            <p:cNvPr id="23" name="Forma livre: Forma 22">
              <a:extLst>
                <a:ext uri="{FF2B5EF4-FFF2-40B4-BE49-F238E27FC236}">
                  <a16:creationId xmlns:a16="http://schemas.microsoft.com/office/drawing/2014/main" id="{FE157C93-424B-42CC-964D-B1936108A598}"/>
                </a:ext>
              </a:extLst>
            </p:cNvPr>
            <p:cNvSpPr/>
            <p:nvPr/>
          </p:nvSpPr>
          <p:spPr>
            <a:xfrm rot="2142401">
              <a:off x="3985041" y="5988154"/>
              <a:ext cx="834021" cy="32124"/>
            </a:xfrm>
            <a:custGeom>
              <a:avLst/>
              <a:gdLst>
                <a:gd name="connsiteX0" fmla="*/ 0 w 834021"/>
                <a:gd name="connsiteY0" fmla="*/ 16062 h 32124"/>
                <a:gd name="connsiteX1" fmla="*/ 834021 w 834021"/>
                <a:gd name="connsiteY1" fmla="*/ 16062 h 3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34021" h="32124">
                  <a:moveTo>
                    <a:pt x="0" y="16062"/>
                  </a:moveTo>
                  <a:lnTo>
                    <a:pt x="834021" y="1606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8859" tIns="-4790" rIns="408860" bIns="-4788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PT" sz="500" kern="1200"/>
            </a:p>
          </p:txBody>
        </p:sp>
        <p:sp>
          <p:nvSpPr>
            <p:cNvPr id="24" name="Forma livre: Forma 23">
              <a:extLst>
                <a:ext uri="{FF2B5EF4-FFF2-40B4-BE49-F238E27FC236}">
                  <a16:creationId xmlns:a16="http://schemas.microsoft.com/office/drawing/2014/main" id="{05DBF147-9507-462D-985D-39688C9AC9B1}"/>
                </a:ext>
              </a:extLst>
            </p:cNvPr>
            <p:cNvSpPr/>
            <p:nvPr/>
          </p:nvSpPr>
          <p:spPr>
            <a:xfrm>
              <a:off x="4740671" y="5824324"/>
              <a:ext cx="1693096" cy="846548"/>
            </a:xfrm>
            <a:custGeom>
              <a:avLst/>
              <a:gdLst>
                <a:gd name="connsiteX0" fmla="*/ 0 w 1693096"/>
                <a:gd name="connsiteY0" fmla="*/ 84655 h 846548"/>
                <a:gd name="connsiteX1" fmla="*/ 84655 w 1693096"/>
                <a:gd name="connsiteY1" fmla="*/ 0 h 846548"/>
                <a:gd name="connsiteX2" fmla="*/ 1608441 w 1693096"/>
                <a:gd name="connsiteY2" fmla="*/ 0 h 846548"/>
                <a:gd name="connsiteX3" fmla="*/ 1693096 w 1693096"/>
                <a:gd name="connsiteY3" fmla="*/ 84655 h 846548"/>
                <a:gd name="connsiteX4" fmla="*/ 1693096 w 1693096"/>
                <a:gd name="connsiteY4" fmla="*/ 761893 h 846548"/>
                <a:gd name="connsiteX5" fmla="*/ 1608441 w 1693096"/>
                <a:gd name="connsiteY5" fmla="*/ 846548 h 846548"/>
                <a:gd name="connsiteX6" fmla="*/ 84655 w 1693096"/>
                <a:gd name="connsiteY6" fmla="*/ 846548 h 846548"/>
                <a:gd name="connsiteX7" fmla="*/ 0 w 1693096"/>
                <a:gd name="connsiteY7" fmla="*/ 761893 h 846548"/>
                <a:gd name="connsiteX8" fmla="*/ 0 w 1693096"/>
                <a:gd name="connsiteY8" fmla="*/ 84655 h 84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096" h="846548">
                  <a:moveTo>
                    <a:pt x="0" y="84655"/>
                  </a:moveTo>
                  <a:cubicBezTo>
                    <a:pt x="0" y="37901"/>
                    <a:pt x="37901" y="0"/>
                    <a:pt x="84655" y="0"/>
                  </a:cubicBezTo>
                  <a:lnTo>
                    <a:pt x="1608441" y="0"/>
                  </a:lnTo>
                  <a:cubicBezTo>
                    <a:pt x="1655195" y="0"/>
                    <a:pt x="1693096" y="37901"/>
                    <a:pt x="1693096" y="84655"/>
                  </a:cubicBezTo>
                  <a:lnTo>
                    <a:pt x="1693096" y="761893"/>
                  </a:lnTo>
                  <a:cubicBezTo>
                    <a:pt x="1693096" y="808647"/>
                    <a:pt x="1655195" y="846548"/>
                    <a:pt x="1608441" y="846548"/>
                  </a:cubicBezTo>
                  <a:lnTo>
                    <a:pt x="84655" y="846548"/>
                  </a:lnTo>
                  <a:cubicBezTo>
                    <a:pt x="37901" y="846548"/>
                    <a:pt x="0" y="808647"/>
                    <a:pt x="0" y="761893"/>
                  </a:cubicBezTo>
                  <a:lnTo>
                    <a:pt x="0" y="84655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40035" tIns="40035" rIns="40035" bIns="40035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400" kern="1200" dirty="0"/>
                <a:t>Demência</a:t>
              </a:r>
            </a:p>
          </p:txBody>
        </p:sp>
      </p:grpSp>
      <p:sp>
        <p:nvSpPr>
          <p:cNvPr id="27" name="Chaveta à direita 26">
            <a:extLst>
              <a:ext uri="{FF2B5EF4-FFF2-40B4-BE49-F238E27FC236}">
                <a16:creationId xmlns:a16="http://schemas.microsoft.com/office/drawing/2014/main" id="{546FE1C3-36F5-42AA-BB48-D9034051137D}"/>
              </a:ext>
            </a:extLst>
          </p:cNvPr>
          <p:cNvSpPr/>
          <p:nvPr/>
        </p:nvSpPr>
        <p:spPr>
          <a:xfrm>
            <a:off x="7243763" y="1973065"/>
            <a:ext cx="642937" cy="279360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51FA27D2-5F97-4412-9AF1-A5B4F5094298}"/>
              </a:ext>
            </a:extLst>
          </p:cNvPr>
          <p:cNvSpPr txBox="1"/>
          <p:nvPr/>
        </p:nvSpPr>
        <p:spPr>
          <a:xfrm rot="16200000">
            <a:off x="7019216" y="2970433"/>
            <a:ext cx="2506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/>
              <a:t>Diminuição da Funcionalidade</a:t>
            </a:r>
          </a:p>
        </p:txBody>
      </p:sp>
      <p:sp>
        <p:nvSpPr>
          <p:cNvPr id="29" name="Chaveta à direita 28">
            <a:extLst>
              <a:ext uri="{FF2B5EF4-FFF2-40B4-BE49-F238E27FC236}">
                <a16:creationId xmlns:a16="http://schemas.microsoft.com/office/drawing/2014/main" id="{080CE822-BB1C-43CD-B6A7-C9B9BA202461}"/>
              </a:ext>
            </a:extLst>
          </p:cNvPr>
          <p:cNvSpPr/>
          <p:nvPr/>
        </p:nvSpPr>
        <p:spPr>
          <a:xfrm>
            <a:off x="8801100" y="1973065"/>
            <a:ext cx="514350" cy="458489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54C54866-2A85-428D-9018-D8AC09A07B78}"/>
              </a:ext>
            </a:extLst>
          </p:cNvPr>
          <p:cNvSpPr txBox="1"/>
          <p:nvPr/>
        </p:nvSpPr>
        <p:spPr>
          <a:xfrm rot="16200000">
            <a:off x="8423823" y="3824380"/>
            <a:ext cx="2840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/>
              <a:t>Diminuição da Qualidade de Vida</a:t>
            </a:r>
          </a:p>
        </p:txBody>
      </p:sp>
      <p:sp>
        <p:nvSpPr>
          <p:cNvPr id="31" name="Forma livre: Forma 30">
            <a:extLst>
              <a:ext uri="{FF2B5EF4-FFF2-40B4-BE49-F238E27FC236}">
                <a16:creationId xmlns:a16="http://schemas.microsoft.com/office/drawing/2014/main" id="{E4ACB476-141A-4F70-A281-441AFBBB5E82}"/>
              </a:ext>
            </a:extLst>
          </p:cNvPr>
          <p:cNvSpPr/>
          <p:nvPr/>
        </p:nvSpPr>
        <p:spPr>
          <a:xfrm>
            <a:off x="5186363" y="4893657"/>
            <a:ext cx="1756185" cy="846548"/>
          </a:xfrm>
          <a:custGeom>
            <a:avLst/>
            <a:gdLst>
              <a:gd name="connsiteX0" fmla="*/ 0 w 1693096"/>
              <a:gd name="connsiteY0" fmla="*/ 84655 h 846548"/>
              <a:gd name="connsiteX1" fmla="*/ 84655 w 1693096"/>
              <a:gd name="connsiteY1" fmla="*/ 0 h 846548"/>
              <a:gd name="connsiteX2" fmla="*/ 1608441 w 1693096"/>
              <a:gd name="connsiteY2" fmla="*/ 0 h 846548"/>
              <a:gd name="connsiteX3" fmla="*/ 1693096 w 1693096"/>
              <a:gd name="connsiteY3" fmla="*/ 84655 h 846548"/>
              <a:gd name="connsiteX4" fmla="*/ 1693096 w 1693096"/>
              <a:gd name="connsiteY4" fmla="*/ 761893 h 846548"/>
              <a:gd name="connsiteX5" fmla="*/ 1608441 w 1693096"/>
              <a:gd name="connsiteY5" fmla="*/ 846548 h 846548"/>
              <a:gd name="connsiteX6" fmla="*/ 84655 w 1693096"/>
              <a:gd name="connsiteY6" fmla="*/ 846548 h 846548"/>
              <a:gd name="connsiteX7" fmla="*/ 0 w 1693096"/>
              <a:gd name="connsiteY7" fmla="*/ 761893 h 846548"/>
              <a:gd name="connsiteX8" fmla="*/ 0 w 1693096"/>
              <a:gd name="connsiteY8" fmla="*/ 84655 h 84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096" h="846548">
                <a:moveTo>
                  <a:pt x="0" y="84655"/>
                </a:moveTo>
                <a:cubicBezTo>
                  <a:pt x="0" y="37901"/>
                  <a:pt x="37901" y="0"/>
                  <a:pt x="84655" y="0"/>
                </a:cubicBezTo>
                <a:lnTo>
                  <a:pt x="1608441" y="0"/>
                </a:lnTo>
                <a:cubicBezTo>
                  <a:pt x="1655195" y="0"/>
                  <a:pt x="1693096" y="37901"/>
                  <a:pt x="1693096" y="84655"/>
                </a:cubicBezTo>
                <a:lnTo>
                  <a:pt x="1693096" y="761893"/>
                </a:lnTo>
                <a:cubicBezTo>
                  <a:pt x="1693096" y="808647"/>
                  <a:pt x="1655195" y="846548"/>
                  <a:pt x="1608441" y="846548"/>
                </a:cubicBezTo>
                <a:lnTo>
                  <a:pt x="84655" y="846548"/>
                </a:lnTo>
                <a:cubicBezTo>
                  <a:pt x="37901" y="846548"/>
                  <a:pt x="0" y="808647"/>
                  <a:pt x="0" y="761893"/>
                </a:cubicBezTo>
                <a:lnTo>
                  <a:pt x="0" y="84655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0035" tIns="40035" rIns="40035" bIns="40035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2400" kern="1200" dirty="0"/>
              <a:t>Incontinênci</a:t>
            </a:r>
            <a:r>
              <a:rPr lang="pt-PT" sz="2400" dirty="0"/>
              <a:t>a Urinária</a:t>
            </a:r>
            <a:endParaRPr lang="pt-PT" sz="2400" kern="1200" dirty="0"/>
          </a:p>
        </p:txBody>
      </p:sp>
      <p:sp>
        <p:nvSpPr>
          <p:cNvPr id="32" name="Forma livre: Forma 31">
            <a:extLst>
              <a:ext uri="{FF2B5EF4-FFF2-40B4-BE49-F238E27FC236}">
                <a16:creationId xmlns:a16="http://schemas.microsoft.com/office/drawing/2014/main" id="{0BF58FF9-D7CE-4404-8AFA-03BE6ECCA81E}"/>
              </a:ext>
            </a:extLst>
          </p:cNvPr>
          <p:cNvSpPr/>
          <p:nvPr/>
        </p:nvSpPr>
        <p:spPr>
          <a:xfrm>
            <a:off x="5186363" y="5880230"/>
            <a:ext cx="1693096" cy="846548"/>
          </a:xfrm>
          <a:custGeom>
            <a:avLst/>
            <a:gdLst>
              <a:gd name="connsiteX0" fmla="*/ 0 w 1693096"/>
              <a:gd name="connsiteY0" fmla="*/ 84655 h 846548"/>
              <a:gd name="connsiteX1" fmla="*/ 84655 w 1693096"/>
              <a:gd name="connsiteY1" fmla="*/ 0 h 846548"/>
              <a:gd name="connsiteX2" fmla="*/ 1608441 w 1693096"/>
              <a:gd name="connsiteY2" fmla="*/ 0 h 846548"/>
              <a:gd name="connsiteX3" fmla="*/ 1693096 w 1693096"/>
              <a:gd name="connsiteY3" fmla="*/ 84655 h 846548"/>
              <a:gd name="connsiteX4" fmla="*/ 1693096 w 1693096"/>
              <a:gd name="connsiteY4" fmla="*/ 761893 h 846548"/>
              <a:gd name="connsiteX5" fmla="*/ 1608441 w 1693096"/>
              <a:gd name="connsiteY5" fmla="*/ 846548 h 846548"/>
              <a:gd name="connsiteX6" fmla="*/ 84655 w 1693096"/>
              <a:gd name="connsiteY6" fmla="*/ 846548 h 846548"/>
              <a:gd name="connsiteX7" fmla="*/ 0 w 1693096"/>
              <a:gd name="connsiteY7" fmla="*/ 761893 h 846548"/>
              <a:gd name="connsiteX8" fmla="*/ 0 w 1693096"/>
              <a:gd name="connsiteY8" fmla="*/ 84655 h 84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096" h="846548">
                <a:moveTo>
                  <a:pt x="0" y="84655"/>
                </a:moveTo>
                <a:cubicBezTo>
                  <a:pt x="0" y="37901"/>
                  <a:pt x="37901" y="0"/>
                  <a:pt x="84655" y="0"/>
                </a:cubicBezTo>
                <a:lnTo>
                  <a:pt x="1608441" y="0"/>
                </a:lnTo>
                <a:cubicBezTo>
                  <a:pt x="1655195" y="0"/>
                  <a:pt x="1693096" y="37901"/>
                  <a:pt x="1693096" y="84655"/>
                </a:cubicBezTo>
                <a:lnTo>
                  <a:pt x="1693096" y="761893"/>
                </a:lnTo>
                <a:cubicBezTo>
                  <a:pt x="1693096" y="808647"/>
                  <a:pt x="1655195" y="846548"/>
                  <a:pt x="1608441" y="846548"/>
                </a:cubicBezTo>
                <a:lnTo>
                  <a:pt x="84655" y="846548"/>
                </a:lnTo>
                <a:cubicBezTo>
                  <a:pt x="37901" y="846548"/>
                  <a:pt x="0" y="808647"/>
                  <a:pt x="0" y="761893"/>
                </a:cubicBezTo>
                <a:lnTo>
                  <a:pt x="0" y="84655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0035" tIns="40035" rIns="40035" bIns="40035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2400" kern="1200" dirty="0"/>
              <a:t>Ansiedade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DFCC474-AFB0-4EC1-9D0B-4C1615ADEC11}"/>
              </a:ext>
            </a:extLst>
          </p:cNvPr>
          <p:cNvSpPr txBox="1"/>
          <p:nvPr/>
        </p:nvSpPr>
        <p:spPr>
          <a:xfrm>
            <a:off x="9392215" y="6155895"/>
            <a:ext cx="255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i="1" dirty="0"/>
              <a:t>Massano J, 2011; </a:t>
            </a:r>
            <a:r>
              <a:rPr lang="pt-PT" i="1" dirty="0" err="1"/>
              <a:t>Dirnberger</a:t>
            </a:r>
            <a:r>
              <a:rPr lang="pt-PT" i="1" dirty="0"/>
              <a:t> G </a:t>
            </a:r>
            <a:r>
              <a:rPr lang="pt-PT" i="1" dirty="0" err="1"/>
              <a:t>et</a:t>
            </a:r>
            <a:r>
              <a:rPr lang="pt-PT" i="1" dirty="0"/>
              <a:t> al., 2013</a:t>
            </a:r>
          </a:p>
        </p:txBody>
      </p:sp>
      <p:sp>
        <p:nvSpPr>
          <p:cNvPr id="34" name="Forma livre: Forma 33">
            <a:extLst>
              <a:ext uri="{FF2B5EF4-FFF2-40B4-BE49-F238E27FC236}">
                <a16:creationId xmlns:a16="http://schemas.microsoft.com/office/drawing/2014/main" id="{5EADB052-62F6-44AC-B066-9CE91E4F01AF}"/>
              </a:ext>
            </a:extLst>
          </p:cNvPr>
          <p:cNvSpPr/>
          <p:nvPr/>
        </p:nvSpPr>
        <p:spPr>
          <a:xfrm>
            <a:off x="5321862" y="3907084"/>
            <a:ext cx="1693096" cy="846548"/>
          </a:xfrm>
          <a:custGeom>
            <a:avLst/>
            <a:gdLst>
              <a:gd name="connsiteX0" fmla="*/ 0 w 1693096"/>
              <a:gd name="connsiteY0" fmla="*/ 84655 h 846548"/>
              <a:gd name="connsiteX1" fmla="*/ 84655 w 1693096"/>
              <a:gd name="connsiteY1" fmla="*/ 0 h 846548"/>
              <a:gd name="connsiteX2" fmla="*/ 1608441 w 1693096"/>
              <a:gd name="connsiteY2" fmla="*/ 0 h 846548"/>
              <a:gd name="connsiteX3" fmla="*/ 1693096 w 1693096"/>
              <a:gd name="connsiteY3" fmla="*/ 84655 h 846548"/>
              <a:gd name="connsiteX4" fmla="*/ 1693096 w 1693096"/>
              <a:gd name="connsiteY4" fmla="*/ 761893 h 846548"/>
              <a:gd name="connsiteX5" fmla="*/ 1608441 w 1693096"/>
              <a:gd name="connsiteY5" fmla="*/ 846548 h 846548"/>
              <a:gd name="connsiteX6" fmla="*/ 84655 w 1693096"/>
              <a:gd name="connsiteY6" fmla="*/ 846548 h 846548"/>
              <a:gd name="connsiteX7" fmla="*/ 0 w 1693096"/>
              <a:gd name="connsiteY7" fmla="*/ 761893 h 846548"/>
              <a:gd name="connsiteX8" fmla="*/ 0 w 1693096"/>
              <a:gd name="connsiteY8" fmla="*/ 84655 h 84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096" h="846548">
                <a:moveTo>
                  <a:pt x="0" y="84655"/>
                </a:moveTo>
                <a:cubicBezTo>
                  <a:pt x="0" y="37901"/>
                  <a:pt x="37901" y="0"/>
                  <a:pt x="84655" y="0"/>
                </a:cubicBezTo>
                <a:lnTo>
                  <a:pt x="1608441" y="0"/>
                </a:lnTo>
                <a:cubicBezTo>
                  <a:pt x="1655195" y="0"/>
                  <a:pt x="1693096" y="37901"/>
                  <a:pt x="1693096" y="84655"/>
                </a:cubicBezTo>
                <a:lnTo>
                  <a:pt x="1693096" y="761893"/>
                </a:lnTo>
                <a:cubicBezTo>
                  <a:pt x="1693096" y="808647"/>
                  <a:pt x="1655195" y="846548"/>
                  <a:pt x="1608441" y="846548"/>
                </a:cubicBezTo>
                <a:lnTo>
                  <a:pt x="84655" y="846548"/>
                </a:lnTo>
                <a:cubicBezTo>
                  <a:pt x="37901" y="846548"/>
                  <a:pt x="0" y="808647"/>
                  <a:pt x="0" y="761893"/>
                </a:cubicBezTo>
                <a:lnTo>
                  <a:pt x="0" y="84655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40035" tIns="40035" rIns="40035" bIns="40035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PT" sz="2400" kern="1200" dirty="0"/>
              <a:t>Alterações da Marcha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4808BF5B-4596-4E30-B6C6-B6AD8E507C9E}"/>
              </a:ext>
            </a:extLst>
          </p:cNvPr>
          <p:cNvSpPr txBox="1"/>
          <p:nvPr/>
        </p:nvSpPr>
        <p:spPr>
          <a:xfrm>
            <a:off x="11781524" y="6303504"/>
            <a:ext cx="25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8430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5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5EF79-F8F7-414E-BB2A-4FD29FED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306753"/>
          </a:xfrm>
        </p:spPr>
        <p:txBody>
          <a:bodyPr>
            <a:normAutofit fontScale="90000"/>
          </a:bodyPr>
          <a:lstStyle/>
          <a:p>
            <a:r>
              <a:rPr lang="pt-PT" dirty="0"/>
              <a:t>Limitações no equilíbrio, funcionalidade e qualidade de vida em indivíduos com doença de parkinson</a:t>
            </a:r>
            <a:br>
              <a:rPr lang="pt-PT" dirty="0"/>
            </a:br>
            <a:endParaRPr lang="pt-PT" dirty="0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F07EB691-6F8D-40F7-8DBA-F4933D9AA3C8}"/>
              </a:ext>
            </a:extLst>
          </p:cNvPr>
          <p:cNvGrpSpPr/>
          <p:nvPr/>
        </p:nvGrpSpPr>
        <p:grpSpPr>
          <a:xfrm>
            <a:off x="457201" y="1900258"/>
            <a:ext cx="11267768" cy="3866361"/>
            <a:chOff x="313714" y="1900258"/>
            <a:chExt cx="11558633" cy="3866361"/>
          </a:xfrm>
        </p:grpSpPr>
        <p:sp>
          <p:nvSpPr>
            <p:cNvPr id="5" name="Forma livre: Forma 4">
              <a:extLst>
                <a:ext uri="{FF2B5EF4-FFF2-40B4-BE49-F238E27FC236}">
                  <a16:creationId xmlns:a16="http://schemas.microsoft.com/office/drawing/2014/main" id="{42F79908-287B-4640-9B57-401F864BF030}"/>
                </a:ext>
              </a:extLst>
            </p:cNvPr>
            <p:cNvSpPr/>
            <p:nvPr/>
          </p:nvSpPr>
          <p:spPr>
            <a:xfrm>
              <a:off x="313714" y="1900258"/>
              <a:ext cx="4510094" cy="459327"/>
            </a:xfrm>
            <a:custGeom>
              <a:avLst/>
              <a:gdLst>
                <a:gd name="connsiteX0" fmla="*/ 0 w 3506421"/>
                <a:gd name="connsiteY0" fmla="*/ 0 h 459327"/>
                <a:gd name="connsiteX1" fmla="*/ 3506421 w 3506421"/>
                <a:gd name="connsiteY1" fmla="*/ 0 h 459327"/>
                <a:gd name="connsiteX2" fmla="*/ 3506421 w 3506421"/>
                <a:gd name="connsiteY2" fmla="*/ 459327 h 459327"/>
                <a:gd name="connsiteX3" fmla="*/ 0 w 3506421"/>
                <a:gd name="connsiteY3" fmla="*/ 459327 h 459327"/>
                <a:gd name="connsiteX4" fmla="*/ 0 w 3506421"/>
                <a:gd name="connsiteY4" fmla="*/ 0 h 45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6421" h="459327">
                  <a:moveTo>
                    <a:pt x="0" y="0"/>
                  </a:moveTo>
                  <a:lnTo>
                    <a:pt x="3506421" y="0"/>
                  </a:lnTo>
                  <a:lnTo>
                    <a:pt x="3506421" y="459327"/>
                  </a:lnTo>
                  <a:lnTo>
                    <a:pt x="0" y="4593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Equilíbrio</a:t>
              </a:r>
            </a:p>
          </p:txBody>
        </p:sp>
        <p:sp>
          <p:nvSpPr>
            <p:cNvPr id="6" name="Forma livre: Forma 5">
              <a:extLst>
                <a:ext uri="{FF2B5EF4-FFF2-40B4-BE49-F238E27FC236}">
                  <a16:creationId xmlns:a16="http://schemas.microsoft.com/office/drawing/2014/main" id="{D8773A5A-963F-43F4-9072-2A4ABC6703C7}"/>
                </a:ext>
              </a:extLst>
            </p:cNvPr>
            <p:cNvSpPr/>
            <p:nvPr/>
          </p:nvSpPr>
          <p:spPr>
            <a:xfrm>
              <a:off x="313714" y="2359585"/>
              <a:ext cx="4510094" cy="2271409"/>
            </a:xfrm>
            <a:custGeom>
              <a:avLst/>
              <a:gdLst>
                <a:gd name="connsiteX0" fmla="*/ 0 w 3506421"/>
                <a:gd name="connsiteY0" fmla="*/ 0 h 4378098"/>
                <a:gd name="connsiteX1" fmla="*/ 3506421 w 3506421"/>
                <a:gd name="connsiteY1" fmla="*/ 0 h 4378098"/>
                <a:gd name="connsiteX2" fmla="*/ 3506421 w 3506421"/>
                <a:gd name="connsiteY2" fmla="*/ 4378098 h 4378098"/>
                <a:gd name="connsiteX3" fmla="*/ 0 w 3506421"/>
                <a:gd name="connsiteY3" fmla="*/ 4378098 h 4378098"/>
                <a:gd name="connsiteX4" fmla="*/ 0 w 3506421"/>
                <a:gd name="connsiteY4" fmla="*/ 0 h 43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6421" h="4378098">
                  <a:moveTo>
                    <a:pt x="0" y="0"/>
                  </a:moveTo>
                  <a:lnTo>
                    <a:pt x="3506421" y="0"/>
                  </a:lnTo>
                  <a:lnTo>
                    <a:pt x="3506421" y="4378098"/>
                  </a:lnTo>
                  <a:lnTo>
                    <a:pt x="0" y="43780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Alterações posturais</a:t>
              </a:r>
              <a:r>
                <a:rPr lang="pt-PT" sz="2000" dirty="0"/>
                <a:t>(</a:t>
              </a:r>
              <a:r>
                <a:rPr lang="pt-PT" sz="2000" dirty="0" err="1"/>
                <a:t>Capato</a:t>
              </a:r>
              <a:r>
                <a:rPr lang="pt-PT" sz="2000" dirty="0"/>
                <a:t>, 2015).</a:t>
              </a:r>
              <a:endParaRPr lang="pt-PT" sz="2000" kern="1200" dirty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dirty="0"/>
                <a:t>B</a:t>
              </a:r>
              <a:r>
                <a:rPr lang="pt-PT" sz="2000" kern="1200" dirty="0"/>
                <a:t>radicinésia - reação dos ajustes </a:t>
              </a:r>
              <a:r>
                <a:rPr lang="pt-PT" sz="2000" dirty="0"/>
                <a:t>posturais (</a:t>
              </a:r>
              <a:r>
                <a:rPr lang="pt-PT" sz="2000" dirty="0" err="1"/>
                <a:t>Capato</a:t>
              </a:r>
              <a:r>
                <a:rPr lang="pt-PT" sz="2000" dirty="0"/>
                <a:t>, 2015).</a:t>
              </a:r>
              <a:endParaRPr lang="pt-PT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Alterações no padrão de marcha (</a:t>
              </a:r>
              <a:r>
                <a:rPr lang="pt-PT" sz="2000" kern="1200" dirty="0" err="1"/>
                <a:t>Capato</a:t>
              </a:r>
              <a:r>
                <a:rPr lang="pt-PT" sz="2000" kern="1200" dirty="0"/>
                <a:t>, 2015). 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 O tremor de repouso</a:t>
              </a:r>
              <a:r>
                <a:rPr lang="pt-PT" sz="2000" dirty="0"/>
                <a:t> - </a:t>
              </a:r>
              <a:r>
                <a:rPr lang="pt-PT" sz="2000" kern="1200" dirty="0" err="1"/>
                <a:t>co-contracção</a:t>
              </a:r>
              <a:r>
                <a:rPr lang="pt-PT" sz="2000" kern="1200" dirty="0"/>
                <a:t> (Massano, 2011). </a:t>
              </a:r>
            </a:p>
          </p:txBody>
        </p:sp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5C4AE4E4-6852-4614-B7CC-815E95F76258}"/>
                </a:ext>
              </a:extLst>
            </p:cNvPr>
            <p:cNvSpPr/>
            <p:nvPr/>
          </p:nvSpPr>
          <p:spPr>
            <a:xfrm>
              <a:off x="5085347" y="1900258"/>
              <a:ext cx="3064042" cy="459327"/>
            </a:xfrm>
            <a:custGeom>
              <a:avLst/>
              <a:gdLst>
                <a:gd name="connsiteX0" fmla="*/ 0 w 3506421"/>
                <a:gd name="connsiteY0" fmla="*/ 0 h 459327"/>
                <a:gd name="connsiteX1" fmla="*/ 3506421 w 3506421"/>
                <a:gd name="connsiteY1" fmla="*/ 0 h 459327"/>
                <a:gd name="connsiteX2" fmla="*/ 3506421 w 3506421"/>
                <a:gd name="connsiteY2" fmla="*/ 459327 h 459327"/>
                <a:gd name="connsiteX3" fmla="*/ 0 w 3506421"/>
                <a:gd name="connsiteY3" fmla="*/ 459327 h 459327"/>
                <a:gd name="connsiteX4" fmla="*/ 0 w 3506421"/>
                <a:gd name="connsiteY4" fmla="*/ 0 h 45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6421" h="459327">
                  <a:moveTo>
                    <a:pt x="0" y="0"/>
                  </a:moveTo>
                  <a:lnTo>
                    <a:pt x="3506421" y="0"/>
                  </a:lnTo>
                  <a:lnTo>
                    <a:pt x="3506421" y="459327"/>
                  </a:lnTo>
                  <a:lnTo>
                    <a:pt x="0" y="4593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Funcionalidade</a:t>
              </a:r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CEC1FFF0-FCBE-44E0-A189-7E06D6E3C272}"/>
                </a:ext>
              </a:extLst>
            </p:cNvPr>
            <p:cNvSpPr/>
            <p:nvPr/>
          </p:nvSpPr>
          <p:spPr>
            <a:xfrm>
              <a:off x="5085347" y="2359585"/>
              <a:ext cx="3064043" cy="2758105"/>
            </a:xfrm>
            <a:custGeom>
              <a:avLst/>
              <a:gdLst>
                <a:gd name="connsiteX0" fmla="*/ 0 w 3506421"/>
                <a:gd name="connsiteY0" fmla="*/ 0 h 4378098"/>
                <a:gd name="connsiteX1" fmla="*/ 3506421 w 3506421"/>
                <a:gd name="connsiteY1" fmla="*/ 0 h 4378098"/>
                <a:gd name="connsiteX2" fmla="*/ 3506421 w 3506421"/>
                <a:gd name="connsiteY2" fmla="*/ 4378098 h 4378098"/>
                <a:gd name="connsiteX3" fmla="*/ 0 w 3506421"/>
                <a:gd name="connsiteY3" fmla="*/ 4378098 h 4378098"/>
                <a:gd name="connsiteX4" fmla="*/ 0 w 3506421"/>
                <a:gd name="connsiteY4" fmla="*/ 0 h 43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6421" h="4378098">
                  <a:moveTo>
                    <a:pt x="0" y="0"/>
                  </a:moveTo>
                  <a:lnTo>
                    <a:pt x="3506421" y="0"/>
                  </a:lnTo>
                  <a:lnTo>
                    <a:pt x="3506421" y="4378098"/>
                  </a:lnTo>
                  <a:lnTo>
                    <a:pt x="0" y="43780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Competência de realizar tarefas de forma independente e autónoma (</a:t>
              </a:r>
              <a:r>
                <a:rPr lang="pt-PT" sz="2000" kern="1200" dirty="0" err="1"/>
                <a:t>Thonnard</a:t>
              </a:r>
              <a:r>
                <a:rPr lang="pt-PT" sz="2000" kern="1200" dirty="0"/>
                <a:t> JL </a:t>
              </a:r>
              <a:r>
                <a:rPr lang="pt-PT" sz="2000" kern="1200" dirty="0" err="1"/>
                <a:t>et</a:t>
              </a:r>
              <a:r>
                <a:rPr lang="pt-PT" sz="2000" kern="1200" dirty="0"/>
                <a:t> al, 2007). 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Perda de independência (</a:t>
              </a:r>
              <a:r>
                <a:rPr lang="pt-PT" sz="2000" kern="1200" dirty="0" err="1"/>
                <a:t>Allen</a:t>
              </a:r>
              <a:r>
                <a:rPr lang="pt-PT" sz="2000" kern="1200" dirty="0"/>
                <a:t>, 2011; Van N, 2011, citado por </a:t>
              </a:r>
              <a:r>
                <a:rPr lang="pt-PT" sz="2000" kern="1200" dirty="0" err="1"/>
                <a:t>Dockx</a:t>
              </a:r>
              <a:r>
                <a:rPr lang="pt-PT" sz="2000" kern="1200" dirty="0"/>
                <a:t> K, 2016). </a:t>
              </a:r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95A43522-B8CA-41D0-A8C9-A288EA55809E}"/>
                </a:ext>
              </a:extLst>
            </p:cNvPr>
            <p:cNvSpPr/>
            <p:nvPr/>
          </p:nvSpPr>
          <p:spPr>
            <a:xfrm>
              <a:off x="8365926" y="1900258"/>
              <a:ext cx="3506421" cy="459327"/>
            </a:xfrm>
            <a:custGeom>
              <a:avLst/>
              <a:gdLst>
                <a:gd name="connsiteX0" fmla="*/ 0 w 3506421"/>
                <a:gd name="connsiteY0" fmla="*/ 0 h 459327"/>
                <a:gd name="connsiteX1" fmla="*/ 3506421 w 3506421"/>
                <a:gd name="connsiteY1" fmla="*/ 0 h 459327"/>
                <a:gd name="connsiteX2" fmla="*/ 3506421 w 3506421"/>
                <a:gd name="connsiteY2" fmla="*/ 459327 h 459327"/>
                <a:gd name="connsiteX3" fmla="*/ 0 w 3506421"/>
                <a:gd name="connsiteY3" fmla="*/ 459327 h 459327"/>
                <a:gd name="connsiteX4" fmla="*/ 0 w 3506421"/>
                <a:gd name="connsiteY4" fmla="*/ 0 h 45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6421" h="459327">
                  <a:moveTo>
                    <a:pt x="0" y="0"/>
                  </a:moveTo>
                  <a:lnTo>
                    <a:pt x="3506421" y="0"/>
                  </a:lnTo>
                  <a:lnTo>
                    <a:pt x="3506421" y="459327"/>
                  </a:lnTo>
                  <a:lnTo>
                    <a:pt x="0" y="4593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b="1" kern="1200" dirty="0"/>
                <a:t>Qualidade de vida</a:t>
              </a:r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3C302B63-23AB-4AFE-97E3-EE3E9A85768D}"/>
                </a:ext>
              </a:extLst>
            </p:cNvPr>
            <p:cNvSpPr/>
            <p:nvPr/>
          </p:nvSpPr>
          <p:spPr>
            <a:xfrm>
              <a:off x="8365926" y="2359585"/>
              <a:ext cx="3506421" cy="3407034"/>
            </a:xfrm>
            <a:custGeom>
              <a:avLst/>
              <a:gdLst>
                <a:gd name="connsiteX0" fmla="*/ 0 w 3506421"/>
                <a:gd name="connsiteY0" fmla="*/ 0 h 4378098"/>
                <a:gd name="connsiteX1" fmla="*/ 3506421 w 3506421"/>
                <a:gd name="connsiteY1" fmla="*/ 0 h 4378098"/>
                <a:gd name="connsiteX2" fmla="*/ 3506421 w 3506421"/>
                <a:gd name="connsiteY2" fmla="*/ 4378098 h 4378098"/>
                <a:gd name="connsiteX3" fmla="*/ 0 w 3506421"/>
                <a:gd name="connsiteY3" fmla="*/ 4378098 h 4378098"/>
                <a:gd name="connsiteX4" fmla="*/ 0 w 3506421"/>
                <a:gd name="connsiteY4" fmla="*/ 0 h 437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6421" h="4378098">
                  <a:moveTo>
                    <a:pt x="0" y="0"/>
                  </a:moveTo>
                  <a:lnTo>
                    <a:pt x="3506421" y="0"/>
                  </a:lnTo>
                  <a:lnTo>
                    <a:pt x="3506421" y="4378098"/>
                  </a:lnTo>
                  <a:lnTo>
                    <a:pt x="0" y="43780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Esta doença torna-se extremamente incapacitante (</a:t>
              </a:r>
              <a:r>
                <a:rPr lang="pt-PT" sz="2000" kern="1200" dirty="0" err="1"/>
                <a:t>Thonnard</a:t>
              </a:r>
              <a:r>
                <a:rPr lang="pt-PT" sz="2000" kern="1200" dirty="0"/>
                <a:t> JL </a:t>
              </a:r>
              <a:r>
                <a:rPr lang="pt-PT" sz="2000" kern="1200" dirty="0" err="1"/>
                <a:t>et</a:t>
              </a:r>
              <a:r>
                <a:rPr lang="pt-PT" sz="2000" kern="1200" dirty="0"/>
                <a:t> al, 2007).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PT" sz="2000" kern="1200" dirty="0"/>
                <a:t>Os sintomas motores vão aumentado/agravando e como consequência, a perda de capacidade funcional aumenta também, levando a uma diminuição da qualidade de vida (</a:t>
              </a:r>
              <a:r>
                <a:rPr lang="pt-PT" sz="2000" kern="1200" dirty="0" err="1"/>
                <a:t>Capato</a:t>
              </a:r>
              <a:r>
                <a:rPr lang="pt-PT" sz="2000" kern="1200" dirty="0"/>
                <a:t>, 2015). </a:t>
              </a:r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1C6A4C9-E5D2-483C-819E-4834063CD734}"/>
              </a:ext>
            </a:extLst>
          </p:cNvPr>
          <p:cNvSpPr txBox="1"/>
          <p:nvPr/>
        </p:nvSpPr>
        <p:spPr>
          <a:xfrm>
            <a:off x="11842746" y="6368351"/>
            <a:ext cx="25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888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98484-AEBF-43B5-B2A3-4AEA1B274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93101"/>
            <a:ext cx="11029616" cy="1013800"/>
          </a:xfrm>
        </p:spPr>
        <p:txBody>
          <a:bodyPr/>
          <a:lstStyle/>
          <a:p>
            <a:r>
              <a:rPr lang="pt-PT" dirty="0"/>
              <a:t>Realidade virtual</a:t>
            </a:r>
            <a:br>
              <a:rPr lang="pt-PT" dirty="0"/>
            </a:br>
            <a:endParaRPr lang="pt-PT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53AB81DB-2904-4DF4-9A15-F39A553C5D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941704"/>
              </p:ext>
            </p:extLst>
          </p:nvPr>
        </p:nvGraphicFramePr>
        <p:xfrm>
          <a:off x="581025" y="1814945"/>
          <a:ext cx="11264611" cy="415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473547FA-1FF4-4997-8101-5E538BE5723C}"/>
              </a:ext>
            </a:extLst>
          </p:cNvPr>
          <p:cNvSpPr txBox="1"/>
          <p:nvPr/>
        </p:nvSpPr>
        <p:spPr>
          <a:xfrm>
            <a:off x="11828206" y="6164826"/>
            <a:ext cx="25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567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8468FB-A14B-499E-83A3-A52B83C30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4">
                                            <p:graphicEl>
                                              <a:dgm id="{888468FB-A14B-499E-83A3-A52B83C30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D88005-72DF-4598-8F2D-A7584D733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4">
                                            <p:graphicEl>
                                              <a:dgm id="{A7D88005-72DF-4598-8F2D-A7584D733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Dividen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1058</TotalTime>
  <Words>2535</Words>
  <Application>Microsoft Office PowerPoint</Application>
  <PresentationFormat>Ecrã Panorâmico</PresentationFormat>
  <Paragraphs>271</Paragraphs>
  <Slides>34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34</vt:i4>
      </vt:variant>
    </vt:vector>
  </HeadingPairs>
  <TitlesOfParts>
    <vt:vector size="40" baseType="lpstr">
      <vt:lpstr>Arial</vt:lpstr>
      <vt:lpstr>Calibri</vt:lpstr>
      <vt:lpstr>Gill Sans MT</vt:lpstr>
      <vt:lpstr>Wingdings</vt:lpstr>
      <vt:lpstr>Wingdings 2</vt:lpstr>
      <vt:lpstr>Dividendo</vt:lpstr>
      <vt:lpstr>“O efeito da realidade virtual com Wii no equilíbrio, funcionalidade e qualidade de vida em indivíduos com doença de Parkinson” </vt:lpstr>
      <vt:lpstr>Introdução</vt:lpstr>
      <vt:lpstr>Revisão da literatura</vt:lpstr>
      <vt:lpstr>doença de parkinson</vt:lpstr>
      <vt:lpstr>doença de parkinson</vt:lpstr>
      <vt:lpstr>doença de parkinson</vt:lpstr>
      <vt:lpstr>doença de parkinson</vt:lpstr>
      <vt:lpstr>Limitações no equilíbrio, funcionalidade e qualidade de vida em indivíduos com doença de parkinson </vt:lpstr>
      <vt:lpstr>Realidade virtual </vt:lpstr>
      <vt:lpstr>Realidade virtual</vt:lpstr>
      <vt:lpstr>Estado da arte</vt:lpstr>
      <vt:lpstr>metodologia</vt:lpstr>
      <vt:lpstr>Questão orientadora</vt:lpstr>
      <vt:lpstr>Objetivos do estudo</vt:lpstr>
      <vt:lpstr>Tipo/Desenho de estudo</vt:lpstr>
      <vt:lpstr>Desenho do estudo</vt:lpstr>
      <vt:lpstr>População e sub-população</vt:lpstr>
      <vt:lpstr>Amostra</vt:lpstr>
      <vt:lpstr>Critérios de seleção da amostra</vt:lpstr>
      <vt:lpstr>Variáveis em estudo</vt:lpstr>
      <vt:lpstr>Hipóteses</vt:lpstr>
      <vt:lpstr>Instrumentos de recolha de dados  </vt:lpstr>
      <vt:lpstr>Instrumentos de recolha de dados </vt:lpstr>
      <vt:lpstr>Procedimentos de aplicação</vt:lpstr>
      <vt:lpstr>Procedimentos de aplicação</vt:lpstr>
      <vt:lpstr>Procedimentos de aplicação</vt:lpstr>
      <vt:lpstr>Procedimentos de aplicação</vt:lpstr>
      <vt:lpstr>Procedimentos de aplicação</vt:lpstr>
      <vt:lpstr>Procedimentos estatísticos</vt:lpstr>
      <vt:lpstr>Reflexões finais e conclusões - pertinência  </vt:lpstr>
      <vt:lpstr>Reflexões finais e conclusões - limitações </vt:lpstr>
      <vt:lpstr>Reflexões finais e conclusões – limitações e contributo</vt:lpstr>
      <vt:lpstr>bibliografia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 efeito da realidade virtual com Wii no equilíbrio, funcionalidade e qualidade de vida em indivíduos com doença de Parkinson”</dc:title>
  <dc:creator>Mafalda Beatriz Felicio</dc:creator>
  <cp:lastModifiedBy>Mafalda Beatriz Felicio</cp:lastModifiedBy>
  <cp:revision>174</cp:revision>
  <dcterms:created xsi:type="dcterms:W3CDTF">2018-06-06T10:23:59Z</dcterms:created>
  <dcterms:modified xsi:type="dcterms:W3CDTF">2018-06-18T10:36:04Z</dcterms:modified>
</cp:coreProperties>
</file>