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74" r:id="rId3"/>
    <p:sldId id="276" r:id="rId4"/>
    <p:sldId id="278" r:id="rId5"/>
    <p:sldId id="258" r:id="rId6"/>
    <p:sldId id="280" r:id="rId7"/>
    <p:sldId id="272" r:id="rId8"/>
    <p:sldId id="268" r:id="rId9"/>
    <p:sldId id="269" r:id="rId10"/>
    <p:sldId id="281" r:id="rId11"/>
    <p:sldId id="264" r:id="rId12"/>
    <p:sldId id="265" r:id="rId13"/>
    <p:sldId id="270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84D0153B-8137-43F4-BBE6-6622FE0466BD}">
          <p14:sldIdLst>
            <p14:sldId id="256"/>
            <p14:sldId id="274"/>
            <p14:sldId id="276"/>
            <p14:sldId id="278"/>
            <p14:sldId id="258"/>
            <p14:sldId id="280"/>
            <p14:sldId id="272"/>
          </p14:sldIdLst>
        </p14:section>
        <p14:section name="Secção Sem Título" id="{0F6F8963-132D-47DA-BAF4-0C7F19100C62}">
          <p14:sldIdLst>
            <p14:sldId id="268"/>
            <p14:sldId id="269"/>
            <p14:sldId id="281"/>
            <p14:sldId id="264"/>
            <p14:sldId id="265"/>
            <p14:sldId id="270"/>
            <p14:sldId id="266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e marques" initials="lm" lastIdx="0" clrIdx="0">
    <p:extLst/>
  </p:cmAuthor>
  <p:cmAuthor id="2" name="Olga" initials="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663" autoAdjust="0"/>
  </p:normalViewPr>
  <p:slideViewPr>
    <p:cSldViewPr snapToGrid="0">
      <p:cViewPr varScale="1">
        <p:scale>
          <a:sx n="83" d="100"/>
          <a:sy n="83" d="100"/>
        </p:scale>
        <p:origin x="102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677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210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2647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1939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0411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557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7934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339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79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846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033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184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608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617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866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09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DCC1-7A3A-4965-9674-FB3A38F17CD9}" type="datetimeFigureOut">
              <a:rPr lang="pt-PT" smtClean="0"/>
              <a:t>03/04/2017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A6BAFD-7688-4C85-BE75-959B5241A4A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130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2182" y="2269521"/>
            <a:ext cx="9350372" cy="1954319"/>
          </a:xfrm>
        </p:spPr>
        <p:txBody>
          <a:bodyPr>
            <a:normAutofit/>
          </a:bodyPr>
          <a:lstStyle/>
          <a:p>
            <a:pPr algn="l"/>
            <a:r>
              <a:rPr lang="pt-PT" sz="4400" b="1" u="sng" dirty="0" smtClean="0">
                <a:solidFill>
                  <a:schemeClr val="accent2">
                    <a:lumMod val="75000"/>
                  </a:schemeClr>
                </a:solidFill>
              </a:rPr>
              <a:t>Fatores que interferem na qualidade de vida da pessoa idosa</a:t>
            </a:r>
            <a:endParaRPr lang="pt-PT" sz="4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7072" y="2304632"/>
            <a:ext cx="3421162" cy="523705"/>
          </a:xfrm>
        </p:spPr>
        <p:txBody>
          <a:bodyPr>
            <a:normAutofit fontScale="92500"/>
          </a:bodyPr>
          <a:lstStyle/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Monografia final de curso</a:t>
            </a:r>
            <a:endParaRPr lang="pt-P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110376" y="1392358"/>
            <a:ext cx="4081624" cy="785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PT" sz="1600" dirty="0" smtClean="0"/>
              <a:t>12º Curso de Licenciatura em Enfermagem</a:t>
            </a:r>
          </a:p>
          <a:p>
            <a:pPr algn="r">
              <a:lnSpc>
                <a:spcPct val="150000"/>
              </a:lnSpc>
            </a:pPr>
            <a:r>
              <a:rPr lang="pt-PT" sz="1600" dirty="0" smtClean="0"/>
              <a:t>Unidade Curricular</a:t>
            </a:r>
            <a:r>
              <a:rPr lang="pt-PT" sz="1600" dirty="0"/>
              <a:t>: Ciclos </a:t>
            </a:r>
            <a:r>
              <a:rPr lang="pt-PT" sz="1600" dirty="0" smtClean="0"/>
              <a:t>Temáticos</a:t>
            </a:r>
            <a:endParaRPr lang="pt-PT" sz="1600" dirty="0"/>
          </a:p>
        </p:txBody>
      </p:sp>
      <p:sp>
        <p:nvSpPr>
          <p:cNvPr id="6" name="Retângulo 5"/>
          <p:cNvSpPr/>
          <p:nvPr/>
        </p:nvSpPr>
        <p:spPr>
          <a:xfrm>
            <a:off x="-523821" y="5404572"/>
            <a:ext cx="4325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600" b="1" dirty="0" smtClean="0">
                <a:latin typeface="+mj-lt"/>
              </a:rPr>
              <a:t>Autora:</a:t>
            </a:r>
          </a:p>
          <a:p>
            <a:pPr algn="ctr">
              <a:lnSpc>
                <a:spcPct val="150000"/>
              </a:lnSpc>
            </a:pPr>
            <a:r>
              <a:rPr lang="pt-PT" sz="1600" dirty="0" smtClean="0">
                <a:latin typeface="+mj-lt"/>
              </a:rPr>
              <a:t>      Oleksandra Makohon  Nº 201292532</a:t>
            </a:r>
            <a:r>
              <a:rPr lang="pt-PT" sz="1600" dirty="0">
                <a:latin typeface="+mj-lt"/>
              </a:rPr>
              <a:t/>
            </a:r>
            <a:br>
              <a:rPr lang="pt-PT" sz="1600" dirty="0">
                <a:latin typeface="+mj-lt"/>
              </a:rPr>
            </a:br>
            <a:endParaRPr lang="pt-PT" sz="1600" dirty="0"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00355" y="5770453"/>
            <a:ext cx="3252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600" b="1" dirty="0"/>
              <a:t>Orientadora: </a:t>
            </a:r>
            <a:endParaRPr lang="pt-PT" sz="1600" b="1" dirty="0" smtClean="0"/>
          </a:p>
          <a:p>
            <a:pPr algn="ctr">
              <a:lnSpc>
                <a:spcPct val="150000"/>
              </a:lnSpc>
            </a:pPr>
            <a:r>
              <a:rPr lang="pt-PT" sz="1600" dirty="0" smtClean="0"/>
              <a:t>Professora </a:t>
            </a:r>
            <a:r>
              <a:rPr lang="pt-PT" sz="1600" dirty="0"/>
              <a:t>Doutora </a:t>
            </a:r>
            <a:r>
              <a:rPr lang="pt-PT" sz="1600" dirty="0" smtClean="0"/>
              <a:t>Olga Valentim</a:t>
            </a:r>
            <a:endParaRPr lang="pt-PT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7979079" y="1233366"/>
            <a:ext cx="48590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pt-PT" sz="1600" b="1" dirty="0"/>
          </a:p>
          <a:p>
            <a:pPr algn="ctr">
              <a:lnSpc>
                <a:spcPct val="150000"/>
              </a:lnSpc>
            </a:pPr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726680" y="1866050"/>
            <a:ext cx="414237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pt-PT" sz="1600" b="1" dirty="0"/>
          </a:p>
          <a:p>
            <a:pPr algn="ctr">
              <a:lnSpc>
                <a:spcPct val="150000"/>
              </a:lnSpc>
            </a:pPr>
            <a:endParaRPr lang="pt-PT" dirty="0"/>
          </a:p>
        </p:txBody>
      </p:sp>
      <p:pic>
        <p:nvPicPr>
          <p:cNvPr id="12" name="Imagem 11" descr="Resultado de imagem para atlântica university higher institutio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0"/>
          <a:stretch/>
        </p:blipFill>
        <p:spPr bwMode="auto">
          <a:xfrm>
            <a:off x="10283868" y="241299"/>
            <a:ext cx="1402093" cy="11996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00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968"/>
          </a:xfrm>
        </p:spPr>
        <p:txBody>
          <a:bodyPr/>
          <a:lstStyle/>
          <a:p>
            <a:r>
              <a:rPr lang="pt-PT" b="1" dirty="0" smtClean="0"/>
              <a:t>       </a:t>
            </a:r>
            <a:r>
              <a:rPr lang="pt-PT" b="1" u="sng" dirty="0" smtClean="0"/>
              <a:t>Implicações </a:t>
            </a:r>
            <a:r>
              <a:rPr lang="pt-PT" b="1" u="sng" dirty="0"/>
              <a:t>para a enfermagem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7334" y="1792705"/>
            <a:ext cx="8596668" cy="4248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2000" dirty="0" smtClean="0">
              <a:solidFill>
                <a:schemeClr val="tx1"/>
              </a:solidFill>
            </a:endParaRPr>
          </a:p>
          <a:p>
            <a:r>
              <a:rPr lang="pt-PT" sz="2400" dirty="0" smtClean="0">
                <a:solidFill>
                  <a:schemeClr val="tx1"/>
                </a:solidFill>
              </a:rPr>
              <a:t>A atuação do enfermeiro na </a:t>
            </a:r>
            <a:r>
              <a:rPr lang="pt-PT" sz="2400" b="1" u="sng" dirty="0" smtClean="0">
                <a:solidFill>
                  <a:schemeClr val="tx1"/>
                </a:solidFill>
              </a:rPr>
              <a:t>EDUAÇÃO PARA A SAÚDE</a:t>
            </a:r>
            <a:r>
              <a:rPr lang="pt-PT" sz="2400" u="sng" dirty="0" smtClean="0">
                <a:solidFill>
                  <a:schemeClr val="tx1"/>
                </a:solidFill>
              </a:rPr>
              <a:t> </a:t>
            </a:r>
            <a:r>
              <a:rPr lang="pt-PT" sz="2400" dirty="0" smtClean="0">
                <a:solidFill>
                  <a:schemeClr val="tx1"/>
                </a:solidFill>
              </a:rPr>
              <a:t>. Papel fundamental </a:t>
            </a:r>
            <a:r>
              <a:rPr lang="pt-PT" sz="2400" dirty="0">
                <a:solidFill>
                  <a:schemeClr val="tx1"/>
                </a:solidFill>
              </a:rPr>
              <a:t>na determinação das escolhas e comportamentos dos </a:t>
            </a:r>
            <a:r>
              <a:rPr lang="pt-PT" sz="2400" dirty="0" smtClean="0">
                <a:solidFill>
                  <a:schemeClr val="tx1"/>
                </a:solidFill>
              </a:rPr>
              <a:t>indivíduos</a:t>
            </a:r>
            <a:r>
              <a:rPr lang="pt-PT" sz="2400" dirty="0">
                <a:solidFill>
                  <a:schemeClr val="tx1"/>
                </a:solidFill>
              </a:rPr>
              <a:t>.</a:t>
            </a:r>
            <a:r>
              <a:rPr lang="pt-PT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pt-PT" sz="2400" b="1" u="sng" dirty="0" smtClean="0">
                <a:solidFill>
                  <a:schemeClr val="tx1"/>
                </a:solidFill>
              </a:rPr>
              <a:t>PREVENIR</a:t>
            </a:r>
            <a:r>
              <a:rPr lang="pt-PT" sz="2400" dirty="0" smtClean="0">
                <a:solidFill>
                  <a:schemeClr val="tx1"/>
                </a:solidFill>
              </a:rPr>
              <a:t>  os riscos potenciais; </a:t>
            </a:r>
            <a:r>
              <a:rPr lang="pt-PT" sz="2400" b="1" u="sng" dirty="0" smtClean="0">
                <a:solidFill>
                  <a:schemeClr val="tx1"/>
                </a:solidFill>
              </a:rPr>
              <a:t>IDENTIFICAR</a:t>
            </a:r>
            <a:r>
              <a:rPr lang="pt-PT" sz="2400" dirty="0" smtClean="0">
                <a:solidFill>
                  <a:schemeClr val="tx1"/>
                </a:solidFill>
              </a:rPr>
              <a:t> os riscos/fatores reais; </a:t>
            </a:r>
            <a:r>
              <a:rPr lang="pt-PT" sz="2400" b="1" u="sng" dirty="0" smtClean="0">
                <a:solidFill>
                  <a:schemeClr val="tx1"/>
                </a:solidFill>
              </a:rPr>
              <a:t>ATUAR</a:t>
            </a:r>
            <a:r>
              <a:rPr lang="pt-PT" sz="2400" dirty="0" smtClean="0">
                <a:solidFill>
                  <a:schemeClr val="tx1"/>
                </a:solidFill>
              </a:rPr>
              <a:t> para eliminação/diminuição dos mesmos, assim como </a:t>
            </a:r>
            <a:r>
              <a:rPr lang="pt-PT" sz="2400" dirty="0" smtClean="0">
                <a:solidFill>
                  <a:schemeClr val="tx1"/>
                </a:solidFill>
              </a:rPr>
              <a:t>as suas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smtClean="0">
                <a:solidFill>
                  <a:schemeClr val="tx1"/>
                </a:solidFill>
              </a:rPr>
              <a:t>complicações</a:t>
            </a:r>
            <a:r>
              <a:rPr lang="pt-PT" sz="2400" dirty="0" smtClean="0">
                <a:solidFill>
                  <a:schemeClr val="tx1"/>
                </a:solidFill>
              </a:rPr>
              <a:t>, </a:t>
            </a:r>
            <a:r>
              <a:rPr lang="pt-PT" sz="2400" dirty="0" smtClean="0">
                <a:solidFill>
                  <a:schemeClr val="tx1"/>
                </a:solidFill>
              </a:rPr>
              <a:t>tendo em conta</a:t>
            </a:r>
            <a:r>
              <a:rPr lang="pt-PT" sz="2400" dirty="0" smtClean="0">
                <a:solidFill>
                  <a:schemeClr val="tx1"/>
                </a:solidFill>
              </a:rPr>
              <a:t> </a:t>
            </a:r>
            <a:r>
              <a:rPr lang="pt-PT" sz="2400" dirty="0" smtClean="0">
                <a:solidFill>
                  <a:schemeClr val="tx1"/>
                </a:solidFill>
              </a:rPr>
              <a:t>a individualidade de cada pessoa.</a:t>
            </a:r>
            <a:endParaRPr lang="pt-PT" sz="2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85606" y="312821"/>
            <a:ext cx="8596668" cy="1155464"/>
          </a:xfrm>
        </p:spPr>
        <p:txBody>
          <a:bodyPr/>
          <a:lstStyle/>
          <a:p>
            <a:r>
              <a:rPr lang="pt-PT" b="1" dirty="0"/>
              <a:t> </a:t>
            </a:r>
            <a:r>
              <a:rPr lang="pt-PT" b="1" dirty="0" smtClean="0"/>
              <a:t>                       </a:t>
            </a:r>
            <a:r>
              <a:rPr lang="pt-PT" b="1" u="sng" dirty="0" smtClean="0"/>
              <a:t>Limitações</a:t>
            </a:r>
            <a:endParaRPr lang="pt-PT" b="1" u="sng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33087" y="1468285"/>
            <a:ext cx="9038451" cy="4555076"/>
          </a:xfrm>
        </p:spPr>
        <p:txBody>
          <a:bodyPr>
            <a:normAutofit/>
          </a:bodyPr>
          <a:lstStyle/>
          <a:p>
            <a:r>
              <a:rPr lang="pt-PT" sz="2400" u="sng" dirty="0" smtClean="0">
                <a:solidFill>
                  <a:schemeClr val="tx1"/>
                </a:solidFill>
              </a:rPr>
              <a:t>Dificuldade em encontrar artigos científicos para a elaboração deste trabalho</a:t>
            </a:r>
            <a:r>
              <a:rPr lang="pt-PT" sz="2400" dirty="0" smtClean="0">
                <a:solidFill>
                  <a:schemeClr val="tx1"/>
                </a:solidFill>
              </a:rPr>
              <a:t> </a:t>
            </a:r>
            <a:r>
              <a:rPr lang="pt-PT" sz="2000" dirty="0" smtClean="0">
                <a:solidFill>
                  <a:schemeClr val="tx1"/>
                </a:solidFill>
              </a:rPr>
              <a:t>– apesar de existirem diversos artigos que abordassem a pessoa idosa e aspetos da vida da pessoa idosa, não foi possível encontrar </a:t>
            </a:r>
            <a:r>
              <a:rPr lang="pt-PT" sz="2000" dirty="0" smtClean="0">
                <a:solidFill>
                  <a:schemeClr val="tx1"/>
                </a:solidFill>
              </a:rPr>
              <a:t>os mesmos</a:t>
            </a:r>
            <a:r>
              <a:rPr lang="pt-PT" sz="2000" dirty="0" smtClean="0">
                <a:solidFill>
                  <a:schemeClr val="tx1"/>
                </a:solidFill>
              </a:rPr>
              <a:t>, </a:t>
            </a:r>
            <a:r>
              <a:rPr lang="pt-PT" sz="2000" dirty="0" smtClean="0">
                <a:solidFill>
                  <a:schemeClr val="tx1"/>
                </a:solidFill>
              </a:rPr>
              <a:t>dentro dos critérios </a:t>
            </a:r>
            <a:r>
              <a:rPr lang="pt-PT" sz="2000" dirty="0" smtClean="0">
                <a:solidFill>
                  <a:schemeClr val="tx1"/>
                </a:solidFill>
              </a:rPr>
              <a:t>estabelecidos</a:t>
            </a:r>
            <a:r>
              <a:rPr lang="pt-PT" sz="2000" dirty="0" smtClean="0">
                <a:solidFill>
                  <a:schemeClr val="tx1"/>
                </a:solidFill>
              </a:rPr>
              <a:t>.</a:t>
            </a:r>
            <a:endParaRPr lang="pt-PT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PT" dirty="0" smtClean="0">
              <a:solidFill>
                <a:schemeClr val="tx1"/>
              </a:solidFill>
            </a:endParaRPr>
          </a:p>
          <a:p>
            <a:r>
              <a:rPr lang="pt-PT" sz="2400" dirty="0" smtClean="0">
                <a:solidFill>
                  <a:schemeClr val="tx1"/>
                </a:solidFill>
              </a:rPr>
              <a:t> </a:t>
            </a:r>
            <a:r>
              <a:rPr lang="pt-PT" sz="2400" u="sng" dirty="0" smtClean="0">
                <a:solidFill>
                  <a:schemeClr val="tx1"/>
                </a:solidFill>
              </a:rPr>
              <a:t>Bases de dados consultadas tinham um número reduzido de artigos de consulta livre e sem custos monetários, sobre a temática em estudo e que fossem estudos em Portugal </a:t>
            </a:r>
            <a:endParaRPr lang="pt-PT" sz="2400" u="sng" dirty="0">
              <a:solidFill>
                <a:schemeClr val="tx1"/>
              </a:solidFill>
            </a:endParaRP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4185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85606" y="265473"/>
            <a:ext cx="8596668" cy="1320800"/>
          </a:xfrm>
        </p:spPr>
        <p:txBody>
          <a:bodyPr/>
          <a:lstStyle/>
          <a:p>
            <a:r>
              <a:rPr lang="pt-PT" b="1" dirty="0" smtClean="0"/>
              <a:t>                         </a:t>
            </a:r>
            <a:r>
              <a:rPr lang="pt-PT" b="1" u="sng" dirty="0" smtClean="0"/>
              <a:t>Sugestões</a:t>
            </a:r>
            <a:endParaRPr lang="pt-PT" b="1" u="sng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85606" y="1390389"/>
            <a:ext cx="8693563" cy="4368036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chemeClr val="tx1"/>
                </a:solidFill>
              </a:rPr>
              <a:t>A elaboração de mais artigos desta natureza, que procurem investigar de forma mais aprofundada quais os fatores que interferem na </a:t>
            </a:r>
            <a:r>
              <a:rPr lang="pt-PT" sz="2400" dirty="0" err="1" smtClean="0">
                <a:solidFill>
                  <a:schemeClr val="tx1"/>
                </a:solidFill>
              </a:rPr>
              <a:t>QdV</a:t>
            </a:r>
            <a:r>
              <a:rPr lang="pt-PT" sz="2400" dirty="0" smtClean="0">
                <a:solidFill>
                  <a:schemeClr val="tx1"/>
                </a:solidFill>
              </a:rPr>
              <a:t> da pessoa idosa em meio urbano e/ou suburbano em Portugal; </a:t>
            </a:r>
            <a:endParaRPr lang="pt-PT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PT" sz="2000" dirty="0" smtClean="0">
                <a:solidFill>
                  <a:schemeClr val="tx1"/>
                </a:solidFill>
              </a:rPr>
              <a:t>				</a:t>
            </a:r>
          </a:p>
          <a:p>
            <a:pPr marL="0" indent="0">
              <a:buNone/>
            </a:pPr>
            <a:r>
              <a:rPr lang="pt-PT" sz="2000" dirty="0">
                <a:solidFill>
                  <a:schemeClr val="tx1"/>
                </a:solidFill>
              </a:rPr>
              <a:t>	</a:t>
            </a:r>
            <a:r>
              <a:rPr lang="pt-PT" sz="2000" dirty="0" smtClean="0">
                <a:solidFill>
                  <a:schemeClr val="tx1"/>
                </a:solidFill>
              </a:rPr>
              <a:t>		</a:t>
            </a:r>
          </a:p>
          <a:p>
            <a:r>
              <a:rPr lang="pt-PT" sz="2400" dirty="0" smtClean="0">
                <a:solidFill>
                  <a:schemeClr val="tx1"/>
                </a:solidFill>
              </a:rPr>
              <a:t>A elaboração de estudos em Portugal que permitam avaliar as intervenções dos enfermeiros na promoção da </a:t>
            </a:r>
            <a:r>
              <a:rPr lang="pt-PT" sz="2400" dirty="0" err="1" smtClean="0">
                <a:solidFill>
                  <a:schemeClr val="tx1"/>
                </a:solidFill>
              </a:rPr>
              <a:t>QdV</a:t>
            </a:r>
            <a:r>
              <a:rPr lang="pt-PT" sz="2400" dirty="0" smtClean="0">
                <a:solidFill>
                  <a:schemeClr val="tx1"/>
                </a:solidFill>
              </a:rPr>
              <a:t> das pessoas idosas portuguesas</a:t>
            </a:r>
            <a:r>
              <a:rPr lang="pt-PT" sz="2000" dirty="0" smtClean="0">
                <a:solidFill>
                  <a:schemeClr val="tx1"/>
                </a:solidFill>
              </a:rPr>
              <a:t>.</a:t>
            </a:r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2519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45321"/>
            <a:ext cx="8596668" cy="505326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  </a:t>
            </a:r>
            <a:r>
              <a:rPr lang="pt-PT" b="1" u="sng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7334" y="1724627"/>
            <a:ext cx="8912144" cy="34376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tx1"/>
                </a:solidFill>
              </a:rPr>
              <a:t> </a:t>
            </a:r>
            <a:r>
              <a:rPr lang="pt-PT" sz="2400" dirty="0" smtClean="0">
                <a:solidFill>
                  <a:schemeClr val="tx1"/>
                </a:solidFill>
              </a:rPr>
              <a:t>- Foi possível perceber quais os fatores que interferem na </a:t>
            </a:r>
            <a:r>
              <a:rPr lang="pt-PT" sz="2400" dirty="0" err="1" smtClean="0">
                <a:solidFill>
                  <a:schemeClr val="tx1"/>
                </a:solidFill>
              </a:rPr>
              <a:t>QdV</a:t>
            </a:r>
            <a:r>
              <a:rPr lang="pt-PT" sz="2400" dirty="0" smtClean="0">
                <a:solidFill>
                  <a:schemeClr val="tx1"/>
                </a:solidFill>
              </a:rPr>
              <a:t> da pessoa idosa não institucionalizada que reside num ambiente urbano e/ou suburbano, contudo não foi possível criar um “perfil” certo para o estilo de vida comum a pessoa idosa com melhor </a:t>
            </a:r>
            <a:r>
              <a:rPr lang="pt-PT" sz="2400" dirty="0" err="1" smtClean="0">
                <a:solidFill>
                  <a:schemeClr val="tx1"/>
                </a:solidFill>
              </a:rPr>
              <a:t>QdV</a:t>
            </a:r>
            <a:r>
              <a:rPr lang="pt-PT" sz="2400" dirty="0" smtClean="0">
                <a:solidFill>
                  <a:schemeClr val="tx1"/>
                </a:solidFill>
              </a:rPr>
              <a:t>.</a:t>
            </a:r>
            <a:endParaRPr lang="pt-PT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PT" sz="2400" dirty="0" smtClean="0"/>
          </a:p>
          <a:p>
            <a:pPr marL="0" indent="0">
              <a:buNone/>
            </a:pPr>
            <a:endParaRPr lang="pt-PT" sz="2400" dirty="0" smtClean="0"/>
          </a:p>
          <a:p>
            <a:pPr marL="0" indent="0">
              <a:buNone/>
            </a:pPr>
            <a:r>
              <a:rPr lang="pt-PT" sz="2400" dirty="0" smtClean="0"/>
              <a:t>- </a:t>
            </a:r>
            <a:r>
              <a:rPr lang="pt-PT" sz="2400" dirty="0" smtClean="0">
                <a:solidFill>
                  <a:schemeClr val="tx1"/>
                </a:solidFill>
              </a:rPr>
              <a:t>Foi possível aprofundar os conhecimentos sobre os conceitos: </a:t>
            </a:r>
            <a:r>
              <a:rPr lang="pt-PT" sz="2400" dirty="0" err="1" smtClean="0">
                <a:solidFill>
                  <a:schemeClr val="tx1"/>
                </a:solidFill>
              </a:rPr>
              <a:t>QdV</a:t>
            </a:r>
            <a:r>
              <a:rPr lang="pt-PT" sz="2400" dirty="0" smtClean="0">
                <a:solidFill>
                  <a:schemeClr val="tx1"/>
                </a:solidFill>
              </a:rPr>
              <a:t> e Envelhecimento, na área de investigação deste tipo de trabalho, importância do papel do enfermeiro.</a:t>
            </a:r>
          </a:p>
          <a:p>
            <a:pPr marL="0" indent="0">
              <a:buNone/>
            </a:pPr>
            <a:r>
              <a:rPr lang="pt-PT" sz="24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pt-PT" dirty="0"/>
          </a:p>
          <a:p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85606" y="61495"/>
            <a:ext cx="8596668" cy="1320800"/>
          </a:xfrm>
        </p:spPr>
        <p:txBody>
          <a:bodyPr/>
          <a:lstStyle/>
          <a:p>
            <a:r>
              <a:rPr lang="pt-PT" b="1" dirty="0" smtClean="0"/>
              <a:t>                      </a:t>
            </a:r>
            <a:r>
              <a:rPr lang="pt-PT" b="1" u="sng" dirty="0" smtClean="0"/>
              <a:t>Referências</a:t>
            </a:r>
            <a:endParaRPr lang="pt-PT" b="1" u="sng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76188" y="721895"/>
            <a:ext cx="9231227" cy="559684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endParaRPr lang="pt-PT" sz="1300" dirty="0"/>
          </a:p>
          <a:p>
            <a:r>
              <a:rPr lang="en-GB" sz="1200" dirty="0" err="1">
                <a:solidFill>
                  <a:schemeClr val="tx1"/>
                </a:solidFill>
              </a:rPr>
              <a:t>Bettany-Saltikov</a:t>
            </a:r>
            <a:r>
              <a:rPr lang="en-GB" sz="1200" dirty="0">
                <a:solidFill>
                  <a:schemeClr val="tx1"/>
                </a:solidFill>
              </a:rPr>
              <a:t>, J. (2012). </a:t>
            </a:r>
            <a:r>
              <a:rPr lang="en-GB" sz="1200" i="1" dirty="0">
                <a:solidFill>
                  <a:schemeClr val="tx1"/>
                </a:solidFill>
              </a:rPr>
              <a:t>How to Do a Systematic Literature Review in Nursing: A Step-By-Step Guide.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pt-PT" sz="1200" dirty="0">
                <a:solidFill>
                  <a:schemeClr val="tx1"/>
                </a:solidFill>
              </a:rPr>
              <a:t>Nova Iorque: Open </a:t>
            </a:r>
            <a:r>
              <a:rPr lang="pt-PT" sz="1200" dirty="0" err="1">
                <a:solidFill>
                  <a:schemeClr val="tx1"/>
                </a:solidFill>
              </a:rPr>
              <a:t>University</a:t>
            </a:r>
            <a:r>
              <a:rPr lang="pt-PT" sz="1200" dirty="0">
                <a:solidFill>
                  <a:schemeClr val="tx1"/>
                </a:solidFill>
              </a:rPr>
              <a:t> </a:t>
            </a:r>
            <a:r>
              <a:rPr lang="pt-PT" sz="1200" dirty="0" err="1">
                <a:solidFill>
                  <a:schemeClr val="tx1"/>
                </a:solidFill>
              </a:rPr>
              <a:t>Press</a:t>
            </a:r>
            <a:r>
              <a:rPr lang="pt-PT" sz="1200" dirty="0">
                <a:solidFill>
                  <a:schemeClr val="tx1"/>
                </a:solidFill>
              </a:rPr>
              <a:t>. ISBN-13: 9780335242276.</a:t>
            </a:r>
          </a:p>
          <a:p>
            <a:r>
              <a:rPr lang="pt-PT" sz="1200" dirty="0" err="1">
                <a:solidFill>
                  <a:schemeClr val="tx1"/>
                </a:solidFill>
              </a:rPr>
              <a:t>Erminda</a:t>
            </a:r>
            <a:r>
              <a:rPr lang="pt-PT" sz="1200" dirty="0">
                <a:solidFill>
                  <a:schemeClr val="tx1"/>
                </a:solidFill>
              </a:rPr>
              <a:t>, J.G. (1999). </a:t>
            </a:r>
            <a:r>
              <a:rPr lang="pt-PT" sz="1200" i="1" dirty="0">
                <a:solidFill>
                  <a:schemeClr val="tx1"/>
                </a:solidFill>
              </a:rPr>
              <a:t>Os idosos: problemas e realidades</a:t>
            </a:r>
            <a:r>
              <a:rPr lang="pt-PT" sz="1200" dirty="0">
                <a:solidFill>
                  <a:schemeClr val="tx1"/>
                </a:solidFill>
              </a:rPr>
              <a:t>. (1ª Ed.). Coimbra: </a:t>
            </a:r>
            <a:r>
              <a:rPr lang="pt-PT" sz="1200" dirty="0" err="1">
                <a:solidFill>
                  <a:schemeClr val="tx1"/>
                </a:solidFill>
              </a:rPr>
              <a:t>Formasau</a:t>
            </a:r>
            <a:r>
              <a:rPr lang="pt-PT" sz="1200" dirty="0">
                <a:solidFill>
                  <a:schemeClr val="tx1"/>
                </a:solidFill>
              </a:rPr>
              <a:t>.</a:t>
            </a:r>
          </a:p>
          <a:p>
            <a:r>
              <a:rPr lang="pt-PT" sz="1200" dirty="0">
                <a:solidFill>
                  <a:schemeClr val="tx1"/>
                </a:solidFill>
              </a:rPr>
              <a:t>Galvão, T. &amp; Pereira M. G. (2014). Revisões sistemáticas da literatura: passos para sua elaboração. </a:t>
            </a:r>
            <a:r>
              <a:rPr lang="pt-PT" sz="1200" i="1" dirty="0">
                <a:solidFill>
                  <a:schemeClr val="tx1"/>
                </a:solidFill>
              </a:rPr>
              <a:t>Epidemiologia e Serviços de Saúde, 23</a:t>
            </a:r>
            <a:r>
              <a:rPr lang="pt-PT" sz="1200" dirty="0">
                <a:solidFill>
                  <a:schemeClr val="tx1"/>
                </a:solidFill>
              </a:rPr>
              <a:t>(1), 183-184</a:t>
            </a:r>
          </a:p>
          <a:p>
            <a:r>
              <a:rPr lang="pt-PT" sz="1200" dirty="0">
                <a:solidFill>
                  <a:schemeClr val="tx1"/>
                </a:solidFill>
              </a:rPr>
              <a:t>Guedes, S (2011). </a:t>
            </a:r>
            <a:r>
              <a:rPr lang="pt-PT" sz="1200" i="1" dirty="0">
                <a:solidFill>
                  <a:schemeClr val="tx1"/>
                </a:solidFill>
              </a:rPr>
              <a:t>Cuidar de idosos com dependência em contexto domiciliário: necessidades formativas dos familiares cuidadores</a:t>
            </a:r>
            <a:r>
              <a:rPr lang="pt-PT" sz="1200" dirty="0">
                <a:solidFill>
                  <a:schemeClr val="tx1"/>
                </a:solidFill>
              </a:rPr>
              <a:t>. Tese de Mestrado em Enfermagem. Escola Superior de Enfermagem do Porto.</a:t>
            </a:r>
          </a:p>
          <a:p>
            <a:r>
              <a:rPr lang="pt-PT" sz="1200" dirty="0">
                <a:solidFill>
                  <a:schemeClr val="tx1"/>
                </a:solidFill>
              </a:rPr>
              <a:t>INE, 2014 Destaque – Informação à comunicação social. População residente em Portugal com tendência para diminuição e envelhecimento. </a:t>
            </a:r>
            <a:r>
              <a:rPr lang="en-GB" sz="1200" dirty="0" err="1">
                <a:solidFill>
                  <a:schemeClr val="tx1"/>
                </a:solidFill>
              </a:rPr>
              <a:t>Autor</a:t>
            </a:r>
            <a:r>
              <a:rPr lang="en-GB" sz="1200" dirty="0">
                <a:solidFill>
                  <a:schemeClr val="tx1"/>
                </a:solidFill>
              </a:rPr>
              <a:t>: INE</a:t>
            </a:r>
            <a:endParaRPr lang="pt-PT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Institute The Joanna Briggs. (2011). </a:t>
            </a:r>
            <a:r>
              <a:rPr lang="en-GB" sz="1200" i="1" dirty="0">
                <a:solidFill>
                  <a:schemeClr val="tx1"/>
                </a:solidFill>
              </a:rPr>
              <a:t>Joanna Briggs Institute Reviewers</a:t>
            </a:r>
            <a:r>
              <a:rPr lang="en-GB" sz="1200" dirty="0">
                <a:solidFill>
                  <a:schemeClr val="tx1"/>
                </a:solidFill>
              </a:rPr>
              <a:t>. Manual. Adelaide: The Joanna Briggs.</a:t>
            </a:r>
            <a:endParaRPr lang="pt-PT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International Council of Nurses [ICN] (2008). </a:t>
            </a:r>
            <a:r>
              <a:rPr lang="pt-PT" sz="1200" i="1" dirty="0">
                <a:solidFill>
                  <a:schemeClr val="tx1"/>
                </a:solidFill>
              </a:rPr>
              <a:t>Servir a comunidade e garantir qualidade: os enfermeiros na vanguarda dos cuidados de saúde primários</a:t>
            </a:r>
            <a:r>
              <a:rPr lang="pt-PT" sz="1200" dirty="0">
                <a:solidFill>
                  <a:schemeClr val="tx1"/>
                </a:solidFill>
              </a:rPr>
              <a:t>. Genebra: Jean-</a:t>
            </a:r>
            <a:r>
              <a:rPr lang="pt-PT" sz="1200" dirty="0" err="1">
                <a:solidFill>
                  <a:schemeClr val="tx1"/>
                </a:solidFill>
              </a:rPr>
              <a:t>Marteau</a:t>
            </a:r>
            <a:r>
              <a:rPr lang="pt-PT" sz="1200" dirty="0">
                <a:solidFill>
                  <a:schemeClr val="tx1"/>
                </a:solidFill>
              </a:rPr>
              <a:t>.</a:t>
            </a:r>
          </a:p>
          <a:p>
            <a:r>
              <a:rPr lang="pt-PT" sz="1200" dirty="0">
                <a:solidFill>
                  <a:schemeClr val="tx1"/>
                </a:solidFill>
              </a:rPr>
              <a:t>Martins, M. (2014). </a:t>
            </a:r>
            <a:r>
              <a:rPr lang="pt-PT" sz="1200" i="1" dirty="0">
                <a:solidFill>
                  <a:schemeClr val="tx1"/>
                </a:solidFill>
              </a:rPr>
              <a:t>Promoção da saúde dos idosos na comunidade: O contributo dos cuidados de enfermagem</a:t>
            </a:r>
            <a:r>
              <a:rPr lang="pt-PT" sz="1200" dirty="0">
                <a:solidFill>
                  <a:schemeClr val="tx1"/>
                </a:solidFill>
              </a:rPr>
              <a:t>. Tese de Mestrado em Enfermagem Comunitária. Escola Superior de Saúde de Santarém.</a:t>
            </a:r>
          </a:p>
          <a:p>
            <a:r>
              <a:rPr lang="pt-PT" sz="1200" dirty="0">
                <a:solidFill>
                  <a:schemeClr val="tx1"/>
                </a:solidFill>
              </a:rPr>
              <a:t>Miguéis, A., Neves, B., Silva, A. L., &amp; Trindade, A. (2013). A importância das palavras-chave dos artigos científicos da área das Ciências Farmacêuticas, depositados no Estudo Geral: estudo comparativo com os termos atribuídos na MEDLINE. </a:t>
            </a:r>
            <a:r>
              <a:rPr lang="pt-PT" sz="1200" i="1" dirty="0">
                <a:solidFill>
                  <a:schemeClr val="tx1"/>
                </a:solidFill>
              </a:rPr>
              <a:t>Revista de Ciência da Informação e Documentação, 4</a:t>
            </a:r>
            <a:r>
              <a:rPr lang="pt-PT" sz="1200" dirty="0">
                <a:solidFill>
                  <a:schemeClr val="tx1"/>
                </a:solidFill>
              </a:rPr>
              <a:t>(2), 112-125.</a:t>
            </a:r>
          </a:p>
          <a:p>
            <a:r>
              <a:rPr lang="pt-PT" sz="1200" dirty="0">
                <a:solidFill>
                  <a:schemeClr val="tx1"/>
                </a:solidFill>
              </a:rPr>
              <a:t>Moraes, E. N., Moraes, F. L., &amp; Lima, S. P. P.</a:t>
            </a:r>
            <a:r>
              <a:rPr lang="pt-PT" sz="1200" i="1" dirty="0">
                <a:solidFill>
                  <a:schemeClr val="tx1"/>
                </a:solidFill>
              </a:rPr>
              <a:t> </a:t>
            </a:r>
            <a:r>
              <a:rPr lang="pt-PT" sz="1200" dirty="0">
                <a:solidFill>
                  <a:schemeClr val="tx1"/>
                </a:solidFill>
              </a:rPr>
              <a:t>(2010). Características biológicas e psicológicas do envelhecimento. </a:t>
            </a:r>
            <a:r>
              <a:rPr lang="pt-PT" sz="1200" i="1" dirty="0">
                <a:solidFill>
                  <a:schemeClr val="tx1"/>
                </a:solidFill>
              </a:rPr>
              <a:t>Revista Médica</a:t>
            </a:r>
            <a:r>
              <a:rPr lang="pt-PT" sz="1200" dirty="0">
                <a:solidFill>
                  <a:schemeClr val="tx1"/>
                </a:solidFill>
              </a:rPr>
              <a:t> de </a:t>
            </a:r>
            <a:r>
              <a:rPr lang="pt-PT" sz="1200" i="1" dirty="0">
                <a:solidFill>
                  <a:schemeClr val="tx1"/>
                </a:solidFill>
              </a:rPr>
              <a:t>Minas Gerais</a:t>
            </a:r>
            <a:r>
              <a:rPr lang="pt-PT" sz="1200" dirty="0">
                <a:solidFill>
                  <a:schemeClr val="tx1"/>
                </a:solidFill>
              </a:rPr>
              <a:t>, 20(1), 67-73</a:t>
            </a:r>
          </a:p>
          <a:p>
            <a:r>
              <a:rPr lang="pt-PT" sz="1200" dirty="0">
                <a:solidFill>
                  <a:schemeClr val="tx1"/>
                </a:solidFill>
              </a:rPr>
              <a:t>Morais, C. (2013). Investigação: Do problema aos resultados.  Bragança: Instituto Politécnico de Bragança.</a:t>
            </a:r>
          </a:p>
          <a:p>
            <a:r>
              <a:rPr lang="pt-PT" sz="1200" dirty="0">
                <a:solidFill>
                  <a:schemeClr val="tx1"/>
                </a:solidFill>
              </a:rPr>
              <a:t>Mugeiro, M. J. C. (2011). </a:t>
            </a:r>
            <a:r>
              <a:rPr lang="pt-PT" sz="1200" i="1" dirty="0">
                <a:solidFill>
                  <a:schemeClr val="tx1"/>
                </a:solidFill>
              </a:rPr>
              <a:t>Qualidade do sono nos idosos</a:t>
            </a:r>
            <a:r>
              <a:rPr lang="pt-PT" sz="1200" dirty="0">
                <a:solidFill>
                  <a:schemeClr val="tx1"/>
                </a:solidFill>
              </a:rPr>
              <a:t>. Instituto politécnico de Viseu, Escola Superior de Saúde de Viseu. Portugal</a:t>
            </a:r>
            <a:r>
              <a:rPr lang="pt-PT" sz="1200" dirty="0" smtClean="0">
                <a:solidFill>
                  <a:schemeClr val="tx1"/>
                </a:solidFill>
              </a:rPr>
              <a:t>.</a:t>
            </a:r>
            <a:endParaRPr lang="pt-P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12822" y="288758"/>
            <a:ext cx="8995302" cy="6088596"/>
          </a:xfrm>
        </p:spPr>
        <p:txBody>
          <a:bodyPr>
            <a:normAutofit fontScale="62500" lnSpcReduction="20000"/>
          </a:bodyPr>
          <a:lstStyle/>
          <a:p>
            <a:r>
              <a:rPr lang="pt-PT" dirty="0">
                <a:solidFill>
                  <a:schemeClr val="tx1"/>
                </a:solidFill>
              </a:rPr>
              <a:t>Nicola P. J. (2008). Como construir uma boa questão de investigação? In E. E. Silva (</a:t>
            </a:r>
            <a:r>
              <a:rPr lang="pt-PT" dirty="0" err="1">
                <a:solidFill>
                  <a:schemeClr val="tx1"/>
                </a:solidFill>
              </a:rPr>
              <a:t>Coord</a:t>
            </a:r>
            <a:r>
              <a:rPr lang="pt-PT" dirty="0">
                <a:solidFill>
                  <a:schemeClr val="tx1"/>
                </a:solidFill>
              </a:rPr>
              <a:t>.). Investigação Passo a Passo – Perguntas e Respostas Essenciais para a Investigação Clínica. (1ª Ed.) (pp. 19-25). Lisboa: Núcleo de Investigação da APMCG.</a:t>
            </a:r>
          </a:p>
          <a:p>
            <a:r>
              <a:rPr lang="pt-PT" dirty="0">
                <a:solidFill>
                  <a:schemeClr val="tx1"/>
                </a:solidFill>
              </a:rPr>
              <a:t>Oliveira, T. (2015). Portugal é um país mais velho: Esperança de vida é superior à média dos países da OCDE. in Diário de Notícias, 6 de Agosto de 2012 Disponível online: http://www.cmjornal.pt/sociedade/detalhe/Portugal. Último acesso a 15/01/2017</a:t>
            </a:r>
            <a:r>
              <a:rPr lang="pt-PT" dirty="0" smtClean="0">
                <a:solidFill>
                  <a:schemeClr val="tx1"/>
                </a:solidFill>
              </a:rPr>
              <a:t>.</a:t>
            </a:r>
          </a:p>
          <a:p>
            <a:endParaRPr lang="pt-PT" dirty="0">
              <a:solidFill>
                <a:schemeClr val="tx1"/>
              </a:solidFill>
            </a:endParaRPr>
          </a:p>
          <a:p>
            <a:r>
              <a:rPr lang="pt-PT" dirty="0">
                <a:solidFill>
                  <a:schemeClr val="tx1"/>
                </a:solidFill>
              </a:rPr>
              <a:t>Ordem dos Enfermeiros (2010). Regulamento competências específicas do enfermeiro especialista em enfermagem comunitária e de saúde pública. Disponível online: http://www.ordemenfermeiros.pt/legislacao/Documents/LegislacaoOE/RegulamentoCompetenciasComunitariaSaude%20Publica_aprovadoAG_20Nov2010.pdf. Último acesso a 20/01/2017.</a:t>
            </a:r>
          </a:p>
          <a:p>
            <a:r>
              <a:rPr lang="pt-PT" dirty="0">
                <a:solidFill>
                  <a:schemeClr val="tx1"/>
                </a:solidFill>
              </a:rPr>
              <a:t>Pais-Ribeiro, J. L. (2002). Qualidade de vida e doença oncológica. In M. R. Dias &amp; E. </a:t>
            </a:r>
            <a:r>
              <a:rPr lang="pt-PT" dirty="0" err="1">
                <a:solidFill>
                  <a:schemeClr val="tx1"/>
                </a:solidFill>
              </a:rPr>
              <a:t>Durá</a:t>
            </a:r>
            <a:r>
              <a:rPr lang="pt-PT" dirty="0">
                <a:solidFill>
                  <a:schemeClr val="tx1"/>
                </a:solidFill>
              </a:rPr>
              <a:t> (</a:t>
            </a:r>
            <a:r>
              <a:rPr lang="pt-PT" dirty="0" err="1">
                <a:solidFill>
                  <a:schemeClr val="tx1"/>
                </a:solidFill>
              </a:rPr>
              <a:t>Coords</a:t>
            </a:r>
            <a:r>
              <a:rPr lang="pt-PT" dirty="0">
                <a:solidFill>
                  <a:schemeClr val="tx1"/>
                </a:solidFill>
              </a:rPr>
              <a:t>.). Territórios da Psicologia Oncológica (pp. 75-98). Lisboa: Climepsi Editores.</a:t>
            </a:r>
          </a:p>
          <a:p>
            <a:r>
              <a:rPr lang="pt-PT" dirty="0">
                <a:solidFill>
                  <a:schemeClr val="tx1"/>
                </a:solidFill>
              </a:rPr>
              <a:t>Portal da Saúde (2013). Envelhecimento: conceitos e definições. Disponível on-line: https://www.portaleducacao.com.br/educacao/artigos/25879/envelhecimento-conceitos-e-definicoes. Último acesso a 31/10/2016.</a:t>
            </a:r>
          </a:p>
          <a:p>
            <a:r>
              <a:rPr lang="pt-PT" dirty="0">
                <a:solidFill>
                  <a:schemeClr val="tx1"/>
                </a:solidFill>
              </a:rPr>
              <a:t>Rosa, A. (2010). Idosos mais idosos – Narrativas, ciclo de vida e estilos de vida. Dissertação de Mestrado, Universidade de Aveiro, Aveiro, Portugal. </a:t>
            </a:r>
          </a:p>
          <a:p>
            <a:r>
              <a:rPr lang="pt-PT" dirty="0">
                <a:solidFill>
                  <a:schemeClr val="tx1"/>
                </a:solidFill>
              </a:rPr>
              <a:t>Rosa, L. (2012). Baleizão – Aldeia amiga das pessoas idosas. Projeto de Intervenção Comunitária, Mestrado em Enfermagem Comunitária, Instituto Politécnico de Beja, Portugal.</a:t>
            </a:r>
          </a:p>
          <a:p>
            <a:r>
              <a:rPr lang="pt-PT" dirty="0">
                <a:solidFill>
                  <a:schemeClr val="tx1"/>
                </a:solidFill>
              </a:rPr>
              <a:t>Santos, C., Martins, T., &amp; Rodrigues-Ferreira, T. (2009). Saúde e qualidade de vida: contributos teóricos. In C. Sequeira, C. Santos, M. Abreu, M. Sousa, &amp; E. Borges, (Eds.), Saúde e qualidade de vida: estado da arte (pp. 15-27). Porto: NISQV- ESEP.</a:t>
            </a:r>
          </a:p>
          <a:p>
            <a:r>
              <a:rPr lang="pt-PT" dirty="0">
                <a:solidFill>
                  <a:schemeClr val="tx1"/>
                </a:solidFill>
              </a:rPr>
              <a:t>Santos, M., Pimenta, C. A. M., &amp; Nobre, M. R. C. (2007). A estratégia PICO para a construção da pergunta de pesquisa e busca de evidências. Revista Latino-Americana de Enfermagem, 15(3).</a:t>
            </a:r>
          </a:p>
          <a:p>
            <a:r>
              <a:rPr lang="pt-PT" dirty="0">
                <a:solidFill>
                  <a:schemeClr val="tx1"/>
                </a:solidFill>
              </a:rPr>
              <a:t>Schneider, R. &amp; </a:t>
            </a:r>
            <a:r>
              <a:rPr lang="pt-PT" dirty="0" err="1">
                <a:solidFill>
                  <a:schemeClr val="tx1"/>
                </a:solidFill>
              </a:rPr>
              <a:t>Irigaray</a:t>
            </a:r>
            <a:r>
              <a:rPr lang="pt-PT" dirty="0">
                <a:solidFill>
                  <a:schemeClr val="tx1"/>
                </a:solidFill>
              </a:rPr>
              <a:t>, T. (2008). O envelhecimento na atualidade: </a:t>
            </a:r>
            <a:r>
              <a:rPr lang="pt-PT" dirty="0" err="1">
                <a:solidFill>
                  <a:schemeClr val="tx1"/>
                </a:solidFill>
              </a:rPr>
              <a:t>aspectos</a:t>
            </a:r>
            <a:r>
              <a:rPr lang="pt-PT" dirty="0">
                <a:solidFill>
                  <a:schemeClr val="tx1"/>
                </a:solidFill>
              </a:rPr>
              <a:t> cronológicos, biológicos, psicológicos e sociais. Estudos de Psicologia (Campinas), 25(4), 585-593. </a:t>
            </a:r>
            <a:r>
              <a:rPr lang="pt-PT" dirty="0" err="1">
                <a:solidFill>
                  <a:schemeClr val="tx1"/>
                </a:solidFill>
              </a:rPr>
              <a:t>Doi</a:t>
            </a:r>
            <a:r>
              <a:rPr lang="pt-PT" dirty="0">
                <a:solidFill>
                  <a:schemeClr val="tx1"/>
                </a:solidFill>
              </a:rPr>
              <a:t>: </a:t>
            </a:r>
            <a:r>
              <a:rPr lang="pt-PT" dirty="0" err="1">
                <a:solidFill>
                  <a:schemeClr val="tx1"/>
                </a:solidFill>
              </a:rPr>
              <a:t>org</a:t>
            </a:r>
            <a:r>
              <a:rPr lang="pt-PT" dirty="0">
                <a:solidFill>
                  <a:schemeClr val="tx1"/>
                </a:solidFill>
              </a:rPr>
              <a:t>/10.1590/S0103-166X2008000400013.</a:t>
            </a:r>
          </a:p>
          <a:p>
            <a:r>
              <a:rPr lang="pt-PT" dirty="0">
                <a:solidFill>
                  <a:schemeClr val="tx1"/>
                </a:solidFill>
              </a:rPr>
              <a:t>Silva, J. (2015). Envelhecimento ativo e qualidade de vida: uso do tempo e condições de vida dos idosos de Bonfim. Dissertação de Mestrado, Faculdade de Ciências Humanas e Sociais da Universidade Fernando Pessoa, Porto, Portugal. </a:t>
            </a:r>
          </a:p>
          <a:p>
            <a:r>
              <a:rPr lang="pt-PT" dirty="0">
                <a:solidFill>
                  <a:schemeClr val="tx1"/>
                </a:solidFill>
              </a:rPr>
              <a:t>Souza, F. N., &amp; </a:t>
            </a:r>
            <a:r>
              <a:rPr lang="pt-PT" dirty="0" err="1">
                <a:solidFill>
                  <a:schemeClr val="tx1"/>
                </a:solidFill>
              </a:rPr>
              <a:t>Neri</a:t>
            </a:r>
            <a:r>
              <a:rPr lang="pt-PT" dirty="0">
                <a:solidFill>
                  <a:schemeClr val="tx1"/>
                </a:solidFill>
              </a:rPr>
              <a:t> de Souza, D. N. (2011). Formular Questões de Investigação no Contexto do Corpus Latente na Internet. Internet Latente Corpus Jornal, 2(1), 2-5.</a:t>
            </a:r>
          </a:p>
          <a:p>
            <a:r>
              <a:rPr lang="pt-PT" dirty="0">
                <a:solidFill>
                  <a:schemeClr val="tx1"/>
                </a:solidFill>
              </a:rPr>
              <a:t>Teixeira, L. (2010). Solidão, depressão e qualidade de vida em idosos: um estudo avaliativo exploratório e implementação-piloto de um programa de intervenção. Dissertação de Mestrado, Universidade de Lisboa, Faculdade de Psicologia, Lisboa, Portugal.</a:t>
            </a:r>
          </a:p>
          <a:p>
            <a:r>
              <a:rPr lang="pt-PT" dirty="0">
                <a:solidFill>
                  <a:schemeClr val="tx1"/>
                </a:solidFill>
              </a:rPr>
              <a:t>Valentim, O. (2015). Determinantes da qualidade de vida de pessoas com dependência alcoólica e familiares. Dissertação de Doutoramento, Universidade Católica Portuguesa, Lisboa, Portugal.</a:t>
            </a:r>
          </a:p>
        </p:txBody>
      </p:sp>
    </p:spTree>
    <p:extLst>
      <p:ext uri="{BB962C8B-B14F-4D97-AF65-F5344CB8AC3E}">
        <p14:creationId xmlns:p14="http://schemas.microsoft.com/office/powerpoint/2010/main" val="16966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Introdução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7334" y="1203767"/>
            <a:ext cx="8837056" cy="48375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2000" u="sng" dirty="0"/>
          </a:p>
          <a:p>
            <a:r>
              <a:rPr lang="pt-PT" sz="2000" b="1" u="sng" dirty="0" smtClean="0">
                <a:solidFill>
                  <a:schemeClr val="tx1"/>
                </a:solidFill>
              </a:rPr>
              <a:t> </a:t>
            </a:r>
            <a:r>
              <a:rPr lang="pt-PT" sz="2000" b="1" u="sng" dirty="0">
                <a:solidFill>
                  <a:schemeClr val="tx1"/>
                </a:solidFill>
              </a:rPr>
              <a:t>F</a:t>
            </a:r>
            <a:r>
              <a:rPr lang="pt-PT" sz="2000" b="1" u="sng" dirty="0" smtClean="0">
                <a:solidFill>
                  <a:schemeClr val="tx1"/>
                </a:solidFill>
              </a:rPr>
              <a:t>atores </a:t>
            </a:r>
            <a:r>
              <a:rPr lang="pt-PT" sz="2000" b="1" u="sng" dirty="0">
                <a:solidFill>
                  <a:schemeClr val="tx1"/>
                </a:solidFill>
              </a:rPr>
              <a:t>que interferem na </a:t>
            </a:r>
            <a:r>
              <a:rPr lang="pt-PT" sz="2000" b="1" u="sng" dirty="0" err="1">
                <a:solidFill>
                  <a:schemeClr val="tx1"/>
                </a:solidFill>
              </a:rPr>
              <a:t>QdV</a:t>
            </a:r>
            <a:r>
              <a:rPr lang="pt-PT" sz="2000" b="1" u="sng" dirty="0">
                <a:solidFill>
                  <a:schemeClr val="tx1"/>
                </a:solidFill>
              </a:rPr>
              <a:t> </a:t>
            </a:r>
            <a:r>
              <a:rPr lang="pt-PT" sz="2000" b="1" u="sng" dirty="0" smtClean="0">
                <a:solidFill>
                  <a:schemeClr val="tx1"/>
                </a:solidFill>
              </a:rPr>
              <a:t>(Qualidade </a:t>
            </a:r>
            <a:r>
              <a:rPr lang="pt-PT" sz="2000" b="1" u="sng" dirty="0">
                <a:solidFill>
                  <a:schemeClr val="tx1"/>
                </a:solidFill>
              </a:rPr>
              <a:t>de </a:t>
            </a:r>
            <a:r>
              <a:rPr lang="pt-PT" sz="2000" b="1" u="sng" dirty="0" smtClean="0">
                <a:solidFill>
                  <a:schemeClr val="tx1"/>
                </a:solidFill>
              </a:rPr>
              <a:t>Vida</a:t>
            </a:r>
            <a:r>
              <a:rPr lang="pt-PT" sz="2000" b="1" u="sng" dirty="0">
                <a:solidFill>
                  <a:schemeClr val="tx1"/>
                </a:solidFill>
              </a:rPr>
              <a:t>) da pessoa </a:t>
            </a:r>
            <a:r>
              <a:rPr lang="pt-PT" sz="2000" b="1" u="sng" dirty="0" smtClean="0">
                <a:solidFill>
                  <a:schemeClr val="tx1"/>
                </a:solidFill>
              </a:rPr>
              <a:t>idosa não institucionalizada e que reside num ambiente urbano e/ou suburbano.</a:t>
            </a:r>
          </a:p>
          <a:p>
            <a:endParaRPr lang="pt-PT" sz="2000" b="1" u="sng" dirty="0" smtClean="0">
              <a:solidFill>
                <a:schemeClr val="tx1"/>
              </a:solidFill>
            </a:endParaRPr>
          </a:p>
          <a:p>
            <a:r>
              <a:rPr lang="pt-P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“(…) Entre 2012 e 2060, o índice de Envelhecimento aumenta de 131 para 307 idosos por cada 100 jovens.” (INE, 2014, p.1)</a:t>
            </a:r>
          </a:p>
          <a:p>
            <a:endParaRPr lang="pt-PT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P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 Fernandes; Magalhães; Pereira da Mata; Pimentel e Baptista (2012)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“Em termos médios os scores de qualidade de vida são superiores nos idosos residentes em zona rural, estas diferenças são significativas para quer dimensões físicas, quer para as psicológicas.” (p.174).</a:t>
            </a:r>
            <a:endParaRPr lang="pt-PT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0668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Objetivos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u="sng" dirty="0">
                <a:solidFill>
                  <a:schemeClr val="accent2">
                    <a:lumMod val="50000"/>
                  </a:schemeClr>
                </a:solidFill>
              </a:rPr>
              <a:t>Objetivo geral</a:t>
            </a:r>
            <a:r>
              <a:rPr lang="pt-PT" u="sng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pt-PT" dirty="0">
                <a:solidFill>
                  <a:schemeClr val="tx1"/>
                </a:solidFill>
              </a:rPr>
              <a:t>- Analisar um conjunto de estudos com foco nos fatores que interferem na </a:t>
            </a:r>
            <a:r>
              <a:rPr lang="pt-PT" dirty="0" err="1">
                <a:solidFill>
                  <a:schemeClr val="tx1"/>
                </a:solidFill>
              </a:rPr>
              <a:t>QdV</a:t>
            </a:r>
            <a:r>
              <a:rPr lang="pt-PT" dirty="0">
                <a:solidFill>
                  <a:schemeClr val="tx1"/>
                </a:solidFill>
              </a:rPr>
              <a:t> na pessoa idosa não institucionalizada em Portugal, em meio urbano e/ou suburbano.</a:t>
            </a:r>
          </a:p>
          <a:p>
            <a:pPr marL="0" indent="0">
              <a:buNone/>
            </a:pPr>
            <a:endParaRPr lang="pt-PT" dirty="0">
              <a:solidFill>
                <a:schemeClr val="tx1"/>
              </a:solidFill>
            </a:endParaRPr>
          </a:p>
          <a:p>
            <a:r>
              <a:rPr lang="pt-PT" b="1" u="sng" dirty="0" smtClean="0">
                <a:solidFill>
                  <a:schemeClr val="accent2">
                    <a:lumMod val="50000"/>
                  </a:schemeClr>
                </a:solidFill>
              </a:rPr>
              <a:t>Objetivos </a:t>
            </a:r>
            <a:r>
              <a:rPr lang="pt-PT" b="1" u="sng" dirty="0">
                <a:solidFill>
                  <a:schemeClr val="accent2">
                    <a:lumMod val="50000"/>
                  </a:schemeClr>
                </a:solidFill>
              </a:rPr>
              <a:t>específicos</a:t>
            </a:r>
            <a:r>
              <a:rPr lang="pt-PT" u="sng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tx1"/>
                </a:solidFill>
              </a:rPr>
              <a:t>- Analisar </a:t>
            </a:r>
            <a:r>
              <a:rPr lang="pt-PT" dirty="0">
                <a:solidFill>
                  <a:schemeClr val="tx1"/>
                </a:solidFill>
              </a:rPr>
              <a:t>conceitos como: Qualidade de Vida e Envelhecimento;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tx1"/>
                </a:solidFill>
              </a:rPr>
              <a:t>- Identificar </a:t>
            </a:r>
            <a:r>
              <a:rPr lang="pt-PT" dirty="0">
                <a:solidFill>
                  <a:schemeClr val="tx1"/>
                </a:solidFill>
              </a:rPr>
              <a:t>os fatores preditores de </a:t>
            </a:r>
            <a:r>
              <a:rPr lang="pt-PT" dirty="0" err="1">
                <a:solidFill>
                  <a:schemeClr val="tx1"/>
                </a:solidFill>
              </a:rPr>
              <a:t>QdV</a:t>
            </a:r>
            <a:r>
              <a:rPr lang="pt-PT" dirty="0">
                <a:solidFill>
                  <a:schemeClr val="tx1"/>
                </a:solidFill>
              </a:rPr>
              <a:t> no contexto supracitado;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tx1"/>
                </a:solidFill>
              </a:rPr>
              <a:t>- Perceber </a:t>
            </a:r>
            <a:r>
              <a:rPr lang="pt-PT" dirty="0">
                <a:solidFill>
                  <a:schemeClr val="tx1"/>
                </a:solidFill>
              </a:rPr>
              <a:t>quais as implicações para a enfermagem que este tema poderá suscitar e de que forma o enfermeiro pode intervir.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15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Pergunta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7334" y="1793631"/>
            <a:ext cx="8596668" cy="4247731"/>
          </a:xfrm>
        </p:spPr>
        <p:txBody>
          <a:bodyPr/>
          <a:lstStyle/>
          <a:p>
            <a:r>
              <a:rPr lang="pt-PT" sz="2400" u="sng" dirty="0"/>
              <a:t>Quais são os fatores que interferem na qualidade de vida da pessoa idosa</a:t>
            </a:r>
            <a:r>
              <a:rPr lang="pt-PT" sz="2400" dirty="0"/>
              <a:t> não institucionalizada/residente em meio urbano e </a:t>
            </a:r>
            <a:r>
              <a:rPr lang="pt-PT" sz="2400" dirty="0" smtClean="0"/>
              <a:t>suburbano?</a:t>
            </a:r>
            <a:endParaRPr lang="pt-PT" sz="2400" dirty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845335" y="3178065"/>
            <a:ext cx="200525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Estratégia </a:t>
            </a:r>
            <a:r>
              <a:rPr lang="pt-PT" dirty="0" err="1" smtClean="0"/>
              <a:t>PICo</a:t>
            </a:r>
            <a:r>
              <a:rPr lang="pt-PT" dirty="0" smtClean="0"/>
              <a:t>:</a:t>
            </a:r>
            <a:endParaRPr lang="pt-PT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356424"/>
              </p:ext>
            </p:extLst>
          </p:nvPr>
        </p:nvGraphicFramePr>
        <p:xfrm>
          <a:off x="1379039" y="3962400"/>
          <a:ext cx="7190530" cy="222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0530"/>
              </a:tblGrid>
              <a:tr h="607468">
                <a:tc>
                  <a:txBody>
                    <a:bodyPr/>
                    <a:lstStyle/>
                    <a:p>
                      <a:r>
                        <a:rPr lang="pt-PT" sz="2400" b="0" dirty="0" smtClean="0">
                          <a:solidFill>
                            <a:schemeClr val="tx1"/>
                          </a:solidFill>
                        </a:rPr>
                        <a:t>P (Paciente) </a:t>
                      </a:r>
                      <a:r>
                        <a:rPr lang="pt-PT" sz="2400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pt-PT" sz="2000" b="0" dirty="0" smtClean="0">
                          <a:solidFill>
                            <a:schemeClr val="tx1"/>
                          </a:solidFill>
                        </a:rPr>
                        <a:t>pessoa idosa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7468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I (Interesse) = </a:t>
                      </a:r>
                      <a:r>
                        <a:rPr lang="pt-PT" sz="2000" dirty="0" smtClean="0"/>
                        <a:t>fatores que interferem na </a:t>
                      </a:r>
                      <a:r>
                        <a:rPr lang="pt-PT" sz="2000" dirty="0" err="1" smtClean="0"/>
                        <a:t>Qdv</a:t>
                      </a:r>
                      <a:endParaRPr lang="pt-PT" sz="2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12448">
                <a:tc>
                  <a:txBody>
                    <a:bodyPr/>
                    <a:lstStyle/>
                    <a:p>
                      <a:r>
                        <a:rPr lang="pt-PT" sz="2400" b="0" dirty="0" smtClean="0"/>
                        <a:t>Co(Contexto) </a:t>
                      </a:r>
                      <a:r>
                        <a:rPr lang="pt-PT" sz="2400" dirty="0" smtClean="0"/>
                        <a:t>= </a:t>
                      </a:r>
                      <a:r>
                        <a:rPr lang="pt-PT" sz="2000" dirty="0" smtClean="0"/>
                        <a:t>pessoa idosa não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dirty="0" smtClean="0"/>
                        <a:t>institucionalizada/meio urbano </a:t>
                      </a:r>
                      <a:r>
                        <a:rPr lang="pt-PT" sz="2000" dirty="0" smtClean="0"/>
                        <a:t>e/ou </a:t>
                      </a:r>
                      <a:r>
                        <a:rPr lang="pt-PT" sz="2000" dirty="0" smtClean="0"/>
                        <a:t>suburbano</a:t>
                      </a:r>
                      <a:endParaRPr lang="pt-PT" sz="2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0857" y="167148"/>
            <a:ext cx="8596668" cy="433361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 </a:t>
            </a:r>
            <a:r>
              <a:rPr lang="pt-PT" b="1" dirty="0" smtClean="0"/>
              <a:t>  </a:t>
            </a:r>
            <a:r>
              <a:rPr lang="pt-PT" b="1" u="sng" dirty="0" smtClean="0"/>
              <a:t>Método</a:t>
            </a:r>
            <a:endParaRPr lang="pt-PT" b="1" u="sng" dirty="0"/>
          </a:p>
        </p:txBody>
      </p:sp>
      <p:sp>
        <p:nvSpPr>
          <p:cNvPr id="9" name="Marcador de Posição de Conteúdo 2"/>
          <p:cNvSpPr>
            <a:spLocks noGrp="1"/>
          </p:cNvSpPr>
          <p:nvPr>
            <p:ph idx="1"/>
          </p:nvPr>
        </p:nvSpPr>
        <p:spPr>
          <a:xfrm>
            <a:off x="324091" y="806116"/>
            <a:ext cx="10624647" cy="5895473"/>
          </a:xfrm>
        </p:spPr>
        <p:txBody>
          <a:bodyPr>
            <a:normAutofit/>
          </a:bodyPr>
          <a:lstStyle/>
          <a:p>
            <a:r>
              <a:rPr lang="pt-PT" sz="1600" dirty="0">
                <a:solidFill>
                  <a:schemeClr val="tx2">
                    <a:lumMod val="75000"/>
                  </a:schemeClr>
                </a:solidFill>
              </a:rPr>
              <a:t>Revisão </a:t>
            </a:r>
            <a:r>
              <a:rPr lang="pt-PT" sz="1600" dirty="0" smtClean="0">
                <a:solidFill>
                  <a:schemeClr val="tx2">
                    <a:lumMod val="75000"/>
                  </a:schemeClr>
                </a:solidFill>
              </a:rPr>
              <a:t>sistemática</a:t>
            </a:r>
            <a:r>
              <a:rPr lang="pt-PT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1600" dirty="0">
                <a:solidFill>
                  <a:schemeClr val="tx2">
                    <a:lumMod val="75000"/>
                  </a:schemeClr>
                </a:solidFill>
              </a:rPr>
              <a:t>da literatura, realizada </a:t>
            </a:r>
            <a:r>
              <a:rPr lang="pt-PT" sz="1600" dirty="0" smtClean="0">
                <a:solidFill>
                  <a:schemeClr val="tx2">
                    <a:lumMod val="75000"/>
                  </a:schemeClr>
                </a:solidFill>
              </a:rPr>
              <a:t>em 2017</a:t>
            </a:r>
            <a:r>
              <a:rPr lang="pt-PT" sz="1600" dirty="0" smtClean="0">
                <a:solidFill>
                  <a:srgbClr val="FF0000"/>
                </a:solidFill>
              </a:rPr>
              <a:t> </a:t>
            </a:r>
            <a:endParaRPr lang="pt-PT" sz="1600" dirty="0">
              <a:solidFill>
                <a:srgbClr val="FF0000"/>
              </a:solidFill>
            </a:endParaRPr>
          </a:p>
          <a:p>
            <a:r>
              <a:rPr lang="pt-PT" sz="1600" dirty="0">
                <a:solidFill>
                  <a:schemeClr val="tx2">
                    <a:lumMod val="75000"/>
                  </a:schemeClr>
                </a:solidFill>
              </a:rPr>
              <a:t>Bases de dados</a:t>
            </a:r>
            <a:r>
              <a:rPr lang="pt-PT" sz="16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pt-PT" sz="1600" dirty="0" err="1" smtClean="0">
                <a:solidFill>
                  <a:schemeClr val="tx2">
                    <a:lumMod val="75000"/>
                  </a:schemeClr>
                </a:solidFill>
              </a:rPr>
              <a:t>Scientific</a:t>
            </a:r>
            <a:r>
              <a:rPr lang="pt-PT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1600" dirty="0" err="1">
                <a:solidFill>
                  <a:schemeClr val="tx2">
                    <a:lumMod val="75000"/>
                  </a:schemeClr>
                </a:solidFill>
              </a:rPr>
              <a:t>Eletronic</a:t>
            </a:r>
            <a:r>
              <a:rPr lang="pt-PT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1600" dirty="0" err="1">
                <a:solidFill>
                  <a:schemeClr val="tx2">
                    <a:lumMod val="75000"/>
                  </a:schemeClr>
                </a:solidFill>
              </a:rPr>
              <a:t>Library</a:t>
            </a:r>
            <a:r>
              <a:rPr lang="pt-PT" sz="1600" dirty="0">
                <a:solidFill>
                  <a:schemeClr val="tx2">
                    <a:lumMod val="75000"/>
                  </a:schemeClr>
                </a:solidFill>
              </a:rPr>
              <a:t> Online (SCIELO), Repositório Científico de Acesso Aberto de Portugal (RCAAP) e Biblioteca Virtual em Saúde (BVS)  </a:t>
            </a:r>
            <a:r>
              <a:rPr lang="pt-PT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pt-PT" sz="1600" u="sng" dirty="0" smtClean="0"/>
              <a:t> </a:t>
            </a:r>
            <a:endParaRPr lang="pt-PT" sz="1600" u="sng" dirty="0"/>
          </a:p>
          <a:p>
            <a:r>
              <a:rPr lang="pt-PT" sz="1600" dirty="0">
                <a:solidFill>
                  <a:schemeClr val="tx2">
                    <a:lumMod val="75000"/>
                  </a:schemeClr>
                </a:solidFill>
              </a:rPr>
              <a:t>Operadores booleanos com os termos: </a:t>
            </a:r>
            <a:r>
              <a:rPr lang="pt-PT" sz="1600" dirty="0"/>
              <a:t>Qualidade de Vida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“AND”</a:t>
            </a:r>
            <a:r>
              <a:rPr lang="pt-PT" sz="1600" dirty="0"/>
              <a:t> </a:t>
            </a:r>
            <a:endParaRPr lang="pt-PT" sz="1600" dirty="0" smtClean="0"/>
          </a:p>
          <a:p>
            <a:pPr marL="0" indent="0">
              <a:buNone/>
            </a:pPr>
            <a:r>
              <a:rPr lang="pt-PT" sz="1600" dirty="0" smtClean="0"/>
              <a:t>Pessoa </a:t>
            </a:r>
            <a:r>
              <a:rPr lang="pt-PT" sz="1600" dirty="0"/>
              <a:t>Idosa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“AND”</a:t>
            </a:r>
            <a:r>
              <a:rPr lang="pt-PT" sz="1600" dirty="0"/>
              <a:t> Envelhecimento.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91183"/>
              </p:ext>
            </p:extLst>
          </p:nvPr>
        </p:nvGraphicFramePr>
        <p:xfrm>
          <a:off x="705189" y="2597216"/>
          <a:ext cx="910702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513"/>
                <a:gridCol w="4553513"/>
              </a:tblGrid>
              <a:tr h="358608"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bg1"/>
                          </a:solidFill>
                        </a:rPr>
                        <a:t>       Critérios</a:t>
                      </a:r>
                      <a:r>
                        <a:rPr lang="pt-PT" baseline="0" dirty="0" smtClean="0">
                          <a:solidFill>
                            <a:schemeClr val="bg1"/>
                          </a:solidFill>
                        </a:rPr>
                        <a:t> de Inclusão :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bg1"/>
                          </a:solidFill>
                        </a:rPr>
                        <a:t>     Critérios</a:t>
                      </a:r>
                      <a:r>
                        <a:rPr lang="pt-PT" baseline="0" dirty="0" smtClean="0">
                          <a:solidFill>
                            <a:schemeClr val="bg1"/>
                          </a:solidFill>
                        </a:rPr>
                        <a:t> de Exclusão: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06869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1 - Estudos</a:t>
                      </a:r>
                      <a:r>
                        <a:rPr lang="pt-PT" sz="1600" baseline="0" dirty="0" smtClean="0"/>
                        <a:t> com a sua data de publicação entre Jan de 2010 a Dez de 2015; 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 – Estudos que apesar de terem o assunto principal “</a:t>
                      </a:r>
                      <a:r>
                        <a:rPr lang="pt-PT" sz="1600" dirty="0" err="1" smtClean="0"/>
                        <a:t>QdV</a:t>
                      </a:r>
                      <a:r>
                        <a:rPr lang="pt-PT" sz="1600" dirty="0" smtClean="0"/>
                        <a:t> da pessoa</a:t>
                      </a:r>
                      <a:r>
                        <a:rPr lang="pt-PT" sz="1600" baseline="0" dirty="0" smtClean="0"/>
                        <a:t> idosa”, não estudem os fatores que interferem na </a:t>
                      </a:r>
                      <a:r>
                        <a:rPr lang="pt-PT" sz="1600" baseline="0" dirty="0" err="1" smtClean="0"/>
                        <a:t>QdV</a:t>
                      </a:r>
                      <a:r>
                        <a:rPr lang="pt-PT" sz="1600" baseline="0" dirty="0" smtClean="0"/>
                        <a:t>;</a:t>
                      </a:r>
                      <a:endParaRPr lang="pt-PT" sz="1600" dirty="0"/>
                    </a:p>
                  </a:txBody>
                  <a:tcPr/>
                </a:tc>
              </a:tr>
              <a:tr h="567797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2 - Estudos que tenham</a:t>
                      </a:r>
                      <a:r>
                        <a:rPr lang="pt-PT" sz="1600" baseline="0" dirty="0" smtClean="0"/>
                        <a:t> como assunto principal </a:t>
                      </a:r>
                      <a:r>
                        <a:rPr lang="pt-PT" sz="1600" baseline="0" dirty="0" err="1" smtClean="0"/>
                        <a:t>QdV</a:t>
                      </a:r>
                      <a:r>
                        <a:rPr lang="pt-PT" sz="1600" baseline="0" dirty="0" smtClean="0"/>
                        <a:t> da pessoa idosa;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 – Estudos sobre indivíduos que não residem em Portugal.</a:t>
                      </a:r>
                      <a:endParaRPr lang="pt-PT" sz="1600" dirty="0"/>
                    </a:p>
                  </a:txBody>
                  <a:tcPr/>
                </a:tc>
              </a:tr>
              <a:tr h="358608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 – Estudos em português; 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58608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4</a:t>
                      </a:r>
                      <a:r>
                        <a:rPr lang="pt-PT" sz="1600" baseline="0" dirty="0" smtClean="0"/>
                        <a:t> – Estudos com texto completo disponível;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806869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5 – Estudos que falem apenas</a:t>
                      </a:r>
                      <a:r>
                        <a:rPr lang="pt-PT" sz="1600" baseline="0" dirty="0" smtClean="0"/>
                        <a:t> de pessoas idosas não institucionalizadas e que vivam numa zona urbana ou semiurbana, em Portugal.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274737"/>
              </p:ext>
            </p:extLst>
          </p:nvPr>
        </p:nvGraphicFramePr>
        <p:xfrm>
          <a:off x="2288955" y="6125142"/>
          <a:ext cx="62217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1774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bg1"/>
                          </a:solidFill>
                        </a:rPr>
                        <a:t>              Estudos</a:t>
                      </a:r>
                      <a:r>
                        <a:rPr lang="pt-PT" baseline="0" dirty="0" smtClean="0">
                          <a:solidFill>
                            <a:schemeClr val="bg1"/>
                          </a:solidFill>
                        </a:rPr>
                        <a:t> para análise da RSL (N=2)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6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08284"/>
            <a:ext cx="8596668" cy="541421"/>
          </a:xfrm>
        </p:spPr>
        <p:txBody>
          <a:bodyPr>
            <a:normAutofit fontScale="90000"/>
          </a:bodyPr>
          <a:lstStyle/>
          <a:p>
            <a:r>
              <a:rPr lang="pt-PT" dirty="0"/>
              <a:t>Procedimentos de organização do material</a:t>
            </a:r>
            <a:r>
              <a:rPr lang="pt-PT" b="1" dirty="0"/>
              <a:t/>
            </a:r>
            <a:br>
              <a:rPr lang="pt-PT" b="1" dirty="0"/>
            </a:br>
            <a:endParaRPr lang="pt-PT" dirty="0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1665601" y="823084"/>
            <a:ext cx="5921375" cy="261610"/>
          </a:xfrm>
          <a:prstGeom prst="rect">
            <a:avLst/>
          </a:prstGeom>
          <a:gradFill>
            <a:gsLst>
              <a:gs pos="0">
                <a:schemeClr val="accent1"/>
              </a:gs>
              <a:gs pos="88000">
                <a:schemeClr val="accent2">
                  <a:tint val="9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1º Passo: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Realização das buscas nas bases de dados com as </a:t>
            </a:r>
            <a:r>
              <a:rPr kumimoji="0" lang="pt-PT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três 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combinações de descritores.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971671" y="1223953"/>
            <a:ext cx="1176338" cy="3635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Scielo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(N=9)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071934" y="1244591"/>
            <a:ext cx="13208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RCAAP (N=650)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6454771" y="1227128"/>
            <a:ext cx="1133475" cy="311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BVS (N=55)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2333621" y="1643050"/>
            <a:ext cx="4868863" cy="344487"/>
          </a:xfrm>
          <a:prstGeom prst="rect">
            <a:avLst/>
          </a:prstGeom>
          <a:gradFill>
            <a:gsLst>
              <a:gs pos="0">
                <a:schemeClr val="accent1"/>
              </a:gs>
              <a:gs pos="88000">
                <a:schemeClr val="accent2">
                  <a:tint val="9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2º Passo: 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Verificação do que se repete entre o material pesquisado (N=714)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3124185" y="2071678"/>
            <a:ext cx="3209925" cy="349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Material para ser selecionado (N=667)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2143108" y="2500306"/>
            <a:ext cx="5180016" cy="312737"/>
          </a:xfrm>
          <a:prstGeom prst="rect">
            <a:avLst/>
          </a:prstGeom>
          <a:gradFill>
            <a:gsLst>
              <a:gs pos="0">
                <a:schemeClr val="accent1"/>
              </a:gs>
              <a:gs pos="88000">
                <a:schemeClr val="accent2">
                  <a:tint val="9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3º Passo: 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Exclusão dos documentos pesquisados a partir dos critérios. estabelecidos.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2391547" y="2946393"/>
            <a:ext cx="4127500" cy="3127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I) Não tenha como assunto principal</a:t>
            </a:r>
            <a:r>
              <a:rPr kumimoji="0" lang="pt-PT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pt-PT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QdV</a:t>
            </a:r>
            <a:r>
              <a:rPr kumimoji="0" lang="pt-PT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da pessoa idosa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(N=136).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2377996" y="3303571"/>
            <a:ext cx="4127500" cy="385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II) </a:t>
            </a:r>
            <a:r>
              <a:rPr lang="pt-PT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Apesar de ter o assunto principal </a:t>
            </a:r>
            <a:r>
              <a:rPr lang="pt-PT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QdV</a:t>
            </a:r>
            <a:r>
              <a:rPr lang="pt-PT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da pessoa idosa, não pretendia estudar os fatores que interferem na mesma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(N=229).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9"/>
          <p:cNvSpPr txBox="1">
            <a:spLocks noChangeArrowheads="1"/>
          </p:cNvSpPr>
          <p:nvPr/>
        </p:nvSpPr>
        <p:spPr bwMode="auto">
          <a:xfrm>
            <a:off x="2377996" y="3798941"/>
            <a:ext cx="4127500" cy="346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III) Não </a:t>
            </a:r>
            <a:r>
              <a:rPr lang="pt-PT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eram estudos portugueses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(N=22).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2377996" y="4227500"/>
            <a:ext cx="4681571" cy="32703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IV) </a:t>
            </a:r>
            <a:r>
              <a:rPr lang="pt-PT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Não estava disponível o texto completo 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(N=14).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2391547" y="4629323"/>
            <a:ext cx="5104127" cy="352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V) </a:t>
            </a:r>
            <a:r>
              <a:rPr lang="pt-PT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Estudos cujos participantes não são pessoas idosas residentes em Portugal</a:t>
            </a:r>
            <a:r>
              <a:rPr lang="pt-PT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(N=147).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2391547" y="5056363"/>
            <a:ext cx="3436014" cy="4111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VI) </a:t>
            </a:r>
            <a:r>
              <a:rPr lang="pt-PT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Estudos que foram feitos em contexto rural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(N=49).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2377996" y="5511973"/>
            <a:ext cx="4056062" cy="382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VII) </a:t>
            </a:r>
            <a:r>
              <a:rPr lang="pt-PT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Estudos sobre pessoas idosas institucionalizadas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(N=68).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2377996" y="6192207"/>
            <a:ext cx="4365625" cy="315935"/>
          </a:xfrm>
          <a:prstGeom prst="rect">
            <a:avLst/>
          </a:prstGeom>
          <a:gradFill>
            <a:gsLst>
              <a:gs pos="0">
                <a:schemeClr val="accent1"/>
              </a:gs>
              <a:gs pos="88000">
                <a:schemeClr val="accent2">
                  <a:tint val="9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PT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VIII</a:t>
            </a:r>
            <a:r>
              <a:rPr kumimoji="0" lang="pt-P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 Estudos para análise nesta revisão sistemática da literatura (N= 2)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2D16-45B1-46F0-9585-7EBB2BA755D0}" type="slidenum">
              <a:rPr lang="pt-PT" smtClean="0"/>
              <a:pPr/>
              <a:t>7</a:t>
            </a:fld>
            <a:endParaRPr lang="pt-PT"/>
          </a:p>
        </p:txBody>
      </p:sp>
      <p:cxnSp>
        <p:nvCxnSpPr>
          <p:cNvPr id="5" name="Conexão recta 4"/>
          <p:cNvCxnSpPr/>
          <p:nvPr/>
        </p:nvCxnSpPr>
        <p:spPr>
          <a:xfrm rot="5400000" flipH="1" flipV="1">
            <a:off x="-3143292" y="3429000"/>
            <a:ext cx="68580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Conexão recta 5"/>
          <p:cNvCxnSpPr/>
          <p:nvPr/>
        </p:nvCxnSpPr>
        <p:spPr>
          <a:xfrm rot="5400000" flipH="1" flipV="1">
            <a:off x="-2952791" y="3429000"/>
            <a:ext cx="68580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exão recta 6"/>
          <p:cNvCxnSpPr/>
          <p:nvPr/>
        </p:nvCxnSpPr>
        <p:spPr>
          <a:xfrm rot="5400000">
            <a:off x="-2762289" y="3429001"/>
            <a:ext cx="6858000" cy="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44143"/>
              </p:ext>
            </p:extLst>
          </p:nvPr>
        </p:nvGraphicFramePr>
        <p:xfrm>
          <a:off x="857214" y="178021"/>
          <a:ext cx="8816175" cy="639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786"/>
                <a:gridCol w="3441435"/>
                <a:gridCol w="3279954"/>
              </a:tblGrid>
              <a:tr h="18870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PT" sz="1400" b="1" dirty="0" smtClean="0">
                          <a:latin typeface="Arial Narrow" pitchFamily="34" charset="0"/>
                        </a:rPr>
                        <a:t>Título do</a:t>
                      </a:r>
                      <a:r>
                        <a:rPr lang="pt-PT" sz="14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pt-PT" sz="1400" b="1" dirty="0" smtClean="0">
                          <a:latin typeface="Arial Narrow" pitchFamily="34" charset="0"/>
                        </a:rPr>
                        <a:t>Trabalho de investigação</a:t>
                      </a:r>
                      <a:endParaRPr lang="pt-PT" sz="1400" b="1" dirty="0">
                        <a:latin typeface="Arial Narrow" pitchFamily="34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dirty="0" smtClean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dirty="0" smtClean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dirty="0" smtClean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“Idosos mais idosos – Narrativas,</a:t>
                      </a:r>
                      <a:r>
                        <a:rPr lang="pt-PT" sz="1200" baseline="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 ciclo de vida e estilos de vida”</a:t>
                      </a:r>
                      <a:endParaRPr lang="pt-PT" sz="1200" dirty="0" smtClean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latin typeface="Arial Narrow" pitchFamily="34" charset="0"/>
                        </a:rPr>
                        <a:t>“Envelhecimento ativo e Qualidade de Vida:</a:t>
                      </a:r>
                      <a:r>
                        <a:rPr lang="pt-PT" sz="1200" baseline="0" dirty="0" smtClean="0">
                          <a:latin typeface="Arial Narrow" pitchFamily="34" charset="0"/>
                        </a:rPr>
                        <a:t> Uso do tempo e condições de vida dos idosos de Bonfim” </a:t>
                      </a:r>
                      <a:endParaRPr lang="pt-PT" sz="1200" dirty="0" smtClean="0">
                        <a:latin typeface="Arial Narrow" pitchFamily="34" charset="0"/>
                      </a:endParaRPr>
                    </a:p>
                  </a:txBody>
                  <a:tcPr marL="121920" marR="121920"/>
                </a:tc>
              </a:tr>
              <a:tr h="820001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>
                          <a:latin typeface="Arial Narrow" pitchFamily="34" charset="0"/>
                        </a:rPr>
                        <a:t>OBJETIVO</a:t>
                      </a:r>
                      <a:endParaRPr lang="pt-PT" sz="1100" b="1" dirty="0">
                        <a:latin typeface="Arial Narrow" pitchFamily="34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latin typeface="Arial Narrow" pitchFamily="34" charset="0"/>
                        </a:rPr>
                        <a:t>Conhecer</a:t>
                      </a:r>
                      <a:r>
                        <a:rPr lang="pt-PT" sz="1200" baseline="0" dirty="0" smtClean="0">
                          <a:latin typeface="Arial Narrow" pitchFamily="34" charset="0"/>
                        </a:rPr>
                        <a:t> e caracterizar os estilos de vida dos idosos mais idosos.</a:t>
                      </a:r>
                      <a:endParaRPr lang="pt-PT" sz="1200" dirty="0" smtClean="0">
                        <a:latin typeface="Arial Narrow" pitchFamily="34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latin typeface="Arial Narrow" pitchFamily="34" charset="0"/>
                        </a:rPr>
                        <a:t>Identificar a participação</a:t>
                      </a:r>
                      <a:r>
                        <a:rPr lang="pt-PT" sz="1200" baseline="0" dirty="0" smtClean="0">
                          <a:latin typeface="Arial Narrow" pitchFamily="34" charset="0"/>
                        </a:rPr>
                        <a:t> ativa e as áreas propiciadoras/inibidoras de </a:t>
                      </a:r>
                      <a:r>
                        <a:rPr lang="pt-PT" sz="1200" baseline="0" dirty="0" err="1" smtClean="0">
                          <a:latin typeface="Arial Narrow" pitchFamily="34" charset="0"/>
                        </a:rPr>
                        <a:t>QdV</a:t>
                      </a:r>
                      <a:r>
                        <a:rPr lang="pt-PT" sz="1200" baseline="0" dirty="0" smtClean="0">
                          <a:latin typeface="Arial Narrow" pitchFamily="34" charset="0"/>
                        </a:rPr>
                        <a:t> das pessoas idosas que usufruem de serviços de JFB.</a:t>
                      </a:r>
                      <a:endParaRPr lang="pt-PT" sz="1200" dirty="0" smtClean="0">
                        <a:latin typeface="Arial Narrow" pitchFamily="34" charset="0"/>
                      </a:endParaRPr>
                    </a:p>
                  </a:txBody>
                  <a:tcPr marL="121920" marR="121920"/>
                </a:tc>
              </a:tr>
              <a:tr h="876146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>
                          <a:latin typeface="Arial Narrow" pitchFamily="34" charset="0"/>
                        </a:rPr>
                        <a:t>PALAVRA-CHAVE</a:t>
                      </a:r>
                      <a:endParaRPr lang="pt-PT" sz="1100" b="1" dirty="0">
                        <a:latin typeface="Arial Narrow" pitchFamily="34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latin typeface="Arial Narrow" pitchFamily="34" charset="0"/>
                        </a:rPr>
                        <a:t>Idosos</a:t>
                      </a:r>
                      <a:r>
                        <a:rPr lang="pt-PT" sz="1200" baseline="0" dirty="0" smtClean="0">
                          <a:latin typeface="Arial Narrow" pitchFamily="34" charset="0"/>
                        </a:rPr>
                        <a:t> mais idosos, estilos de vida, narrativas de vida.</a:t>
                      </a:r>
                      <a:endParaRPr lang="pt-PT" sz="1200" dirty="0" smtClean="0">
                        <a:latin typeface="Arial Narrow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latin typeface="Arial Narrow" pitchFamily="34" charset="0"/>
                        </a:rPr>
                        <a:t>Envelhecimento,</a:t>
                      </a:r>
                      <a:r>
                        <a:rPr lang="pt-PT" sz="1200" baseline="0" dirty="0" smtClean="0">
                          <a:latin typeface="Arial Narrow" pitchFamily="34" charset="0"/>
                        </a:rPr>
                        <a:t> envelhecimento demográfico, envelhecimento ativo, idosos, qualidade de vida.</a:t>
                      </a:r>
                      <a:endParaRPr lang="pt-PT" sz="1200" dirty="0" smtClean="0">
                        <a:latin typeface="Arial Narrow" pitchFamily="34" charset="0"/>
                      </a:endParaRPr>
                    </a:p>
                  </a:txBody>
                  <a:tcPr marL="121920" marR="121920"/>
                </a:tc>
              </a:tr>
              <a:tr h="419352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>
                          <a:latin typeface="Arial Narrow" pitchFamily="34" charset="0"/>
                        </a:rPr>
                        <a:t>TIPO DE ESTUDO</a:t>
                      </a:r>
                      <a:endParaRPr lang="pt-PT" sz="1100" b="1" dirty="0">
                        <a:latin typeface="Arial Narrow" pitchFamily="34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latin typeface="Arial Narrow" pitchFamily="34" charset="0"/>
                        </a:rPr>
                        <a:t>Estudo Fenomenológico e descritivo (metodologia qualitativa).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Estudo Empírico (metodologia qualitativa).</a:t>
                      </a:r>
                      <a:endParaRPr lang="pt-PT" sz="1050" dirty="0" smtClean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</a:tr>
              <a:tr h="984612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>
                          <a:latin typeface="Arial Narrow" pitchFamily="34" charset="0"/>
                        </a:rPr>
                        <a:t>ASPETOS RELEVANTES</a:t>
                      </a:r>
                      <a:endParaRPr lang="pt-PT" sz="1100" b="1" dirty="0">
                        <a:latin typeface="Arial Narrow" pitchFamily="34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pt-PT" sz="1200" dirty="0" smtClean="0">
                        <a:latin typeface="Arial Narrow" pitchFamily="34" charset="0"/>
                        <a:ea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t-PT" sz="1200" dirty="0" smtClean="0">
                          <a:latin typeface="Arial Narrow" pitchFamily="34" charset="0"/>
                          <a:ea typeface="Calibri"/>
                        </a:rPr>
                        <a:t>Relação</a:t>
                      </a:r>
                      <a:r>
                        <a:rPr lang="pt-PT" sz="1200" baseline="0" dirty="0" smtClean="0">
                          <a:latin typeface="Arial Narrow" pitchFamily="34" charset="0"/>
                          <a:ea typeface="Calibri"/>
                        </a:rPr>
                        <a:t> do estilo de vida da pessoa idosa com a </a:t>
                      </a:r>
                      <a:r>
                        <a:rPr lang="pt-PT" sz="1200" baseline="0" dirty="0" err="1" smtClean="0">
                          <a:latin typeface="Arial Narrow" pitchFamily="34" charset="0"/>
                          <a:ea typeface="Calibri"/>
                        </a:rPr>
                        <a:t>QdV</a:t>
                      </a:r>
                      <a:r>
                        <a:rPr lang="pt-PT" sz="1200" baseline="0" dirty="0" smtClean="0">
                          <a:latin typeface="Arial Narrow" pitchFamily="34" charset="0"/>
                          <a:ea typeface="Calibri"/>
                        </a:rPr>
                        <a:t>, assim como, quais são os componentes do estilo de vida que mais influenciam a sua qualidade.</a:t>
                      </a:r>
                      <a:endParaRPr lang="pt-PT" sz="1200" dirty="0">
                        <a:latin typeface="Arial Narrow" pitchFamily="34" charset="0"/>
                        <a:ea typeface="Calibri"/>
                      </a:endParaRPr>
                    </a:p>
                  </a:txBody>
                  <a:tcPr marL="119380" marR="119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pt-PT" sz="1200" dirty="0" smtClean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t-PT" sz="1200" dirty="0" smtClean="0">
                          <a:latin typeface="Arial Narrow" pitchFamily="34" charset="0"/>
                        </a:rPr>
                        <a:t>Relação</a:t>
                      </a:r>
                      <a:r>
                        <a:rPr lang="pt-PT" sz="1200" baseline="0" dirty="0" smtClean="0">
                          <a:latin typeface="Arial Narrow" pitchFamily="34" charset="0"/>
                        </a:rPr>
                        <a:t> entre a ocupação/atividades diárias desenvolvidas na família e na comunidade e a </a:t>
                      </a:r>
                      <a:r>
                        <a:rPr lang="pt-PT" sz="1200" baseline="0" dirty="0" err="1" smtClean="0">
                          <a:latin typeface="Arial Narrow" pitchFamily="34" charset="0"/>
                        </a:rPr>
                        <a:t>QdV</a:t>
                      </a:r>
                      <a:r>
                        <a:rPr lang="pt-PT" sz="1200" baseline="0" dirty="0" smtClean="0">
                          <a:latin typeface="Arial Narrow" pitchFamily="34" charset="0"/>
                        </a:rPr>
                        <a:t>.</a:t>
                      </a:r>
                      <a:endParaRPr lang="pt-PT" sz="1200" dirty="0" smtClean="0">
                        <a:latin typeface="Arial Narrow" pitchFamily="34" charset="0"/>
                      </a:endParaRPr>
                    </a:p>
                  </a:txBody>
                  <a:tcPr marL="121920" marR="121920"/>
                </a:tc>
              </a:tr>
              <a:tr h="876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1" dirty="0" smtClean="0">
                          <a:latin typeface="Arial Narrow" pitchFamily="34" charset="0"/>
                        </a:rPr>
                        <a:t>RESULTADOS</a:t>
                      </a:r>
                    </a:p>
                    <a:p>
                      <a:pPr algn="ctr"/>
                      <a:endParaRPr lang="pt-PT" sz="1100" b="1" dirty="0">
                        <a:latin typeface="Arial Narrow" pitchFamily="34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PT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Neste estudo não foi possível traçar um perfil de estilo de vida que conduzisse a uma vida com</a:t>
                      </a:r>
                      <a:r>
                        <a:rPr lang="pt-PT" sz="120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qualidade, pois cada pessoa é única com o seu processo de envelhecimento individual e diferencial. Embora seja possível verificar a existência de aspetos comuns entre algumas pessoas idosas, não se consiga obter um perfil comum entre outras pessoas idosas.</a:t>
                      </a:r>
                      <a:endParaRPr lang="pt-PT" sz="120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PT" sz="1200" dirty="0" smtClean="0">
                          <a:latin typeface="Arial Narrow" pitchFamily="34" charset="0"/>
                        </a:rPr>
                        <a:t>Constatou-se que o Envelhecimento</a:t>
                      </a:r>
                      <a:r>
                        <a:rPr lang="pt-PT" sz="1200" baseline="0" dirty="0" smtClean="0">
                          <a:latin typeface="Arial Narrow" pitchFamily="34" charset="0"/>
                        </a:rPr>
                        <a:t> Ativo é um processo de otimização de oportunidades para que as pessoas idosas se mantenham socialmente participantes.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PT" sz="1200" baseline="0" dirty="0" smtClean="0">
                          <a:latin typeface="Arial Narrow" pitchFamily="34" charset="0"/>
                        </a:rPr>
                        <a:t>Processo depende de uma pluralidade de determinantes que o podem promover ou, quando postos em causa, inviabilizar.</a:t>
                      </a:r>
                      <a:endParaRPr lang="pt-PT" sz="1200" dirty="0" smtClean="0">
                        <a:latin typeface="Arial Narrow" pitchFamily="34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7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36884"/>
            <a:ext cx="8596668" cy="505327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                </a:t>
            </a:r>
            <a:r>
              <a:rPr lang="pt-PT" b="1" u="sng" dirty="0" smtClean="0"/>
              <a:t>Discussão </a:t>
            </a:r>
            <a:r>
              <a:rPr lang="pt-PT" b="1" u="sng" dirty="0"/>
              <a:t>dos Resultados</a:t>
            </a:r>
            <a:endParaRPr lang="pt-PT" u="sng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9378" y="1022684"/>
            <a:ext cx="8463607" cy="5366087"/>
          </a:xfrm>
        </p:spPr>
        <p:txBody>
          <a:bodyPr>
            <a:normAutofit fontScale="92500" lnSpcReduction="10000"/>
          </a:bodyPr>
          <a:lstStyle/>
          <a:p>
            <a:r>
              <a:rPr lang="pt-PT" sz="2200" b="1" u="sng" dirty="0" smtClean="0"/>
              <a:t>Fatores comuns que interferem na </a:t>
            </a:r>
            <a:r>
              <a:rPr lang="pt-PT" sz="2200" b="1" u="sng" dirty="0" err="1" smtClean="0"/>
              <a:t>QdV</a:t>
            </a:r>
            <a:r>
              <a:rPr lang="pt-PT" sz="2200" b="1" u="sng" dirty="0" smtClean="0"/>
              <a:t> da pessoa idosa:</a:t>
            </a:r>
          </a:p>
          <a:p>
            <a:pPr marL="0" indent="0">
              <a:buNone/>
            </a:pPr>
            <a:r>
              <a:rPr lang="pt-PT" sz="1900" dirty="0" smtClean="0"/>
              <a:t>1- Qualidade da alimentação;</a:t>
            </a:r>
          </a:p>
          <a:p>
            <a:pPr marL="0" indent="0">
              <a:buNone/>
            </a:pPr>
            <a:r>
              <a:rPr lang="pt-PT" sz="1900" dirty="0" smtClean="0"/>
              <a:t>2 – Reforma (relacionada com o tempo disponível para a pratica de atividades);</a:t>
            </a:r>
          </a:p>
          <a:p>
            <a:pPr marL="0" indent="0">
              <a:buNone/>
            </a:pPr>
            <a:r>
              <a:rPr lang="pt-PT" sz="1900" dirty="0" smtClean="0"/>
              <a:t>3 – Atividade física;</a:t>
            </a:r>
          </a:p>
          <a:p>
            <a:pPr marL="0" indent="0">
              <a:buNone/>
            </a:pPr>
            <a:r>
              <a:rPr lang="pt-PT" sz="1900" dirty="0" smtClean="0"/>
              <a:t>4 – Qualidade de sono;</a:t>
            </a:r>
          </a:p>
          <a:p>
            <a:pPr marL="0" indent="0">
              <a:buNone/>
            </a:pPr>
            <a:r>
              <a:rPr lang="pt-PT" sz="1900" dirty="0" smtClean="0"/>
              <a:t>5 – Atividades de lazer:</a:t>
            </a:r>
          </a:p>
          <a:p>
            <a:pPr marL="0" indent="0">
              <a:buNone/>
            </a:pPr>
            <a:r>
              <a:rPr lang="pt-PT" sz="1900" dirty="0" smtClean="0"/>
              <a:t>6 – Interações/relações sociais e familiares;</a:t>
            </a:r>
          </a:p>
          <a:p>
            <a:pPr marL="0" indent="0">
              <a:buNone/>
            </a:pPr>
            <a:r>
              <a:rPr lang="pt-PT" sz="1900" dirty="0" smtClean="0"/>
              <a:t>7 – Estado de saúde (física e mental);</a:t>
            </a:r>
          </a:p>
          <a:p>
            <a:pPr marL="0" indent="0">
              <a:buNone/>
            </a:pPr>
            <a:r>
              <a:rPr lang="pt-PT" sz="1900" dirty="0" smtClean="0"/>
              <a:t>8- Situação financeira;</a:t>
            </a:r>
          </a:p>
          <a:p>
            <a:pPr marL="0" indent="0">
              <a:buNone/>
            </a:pPr>
            <a:r>
              <a:rPr lang="pt-PT" sz="1900" dirty="0" smtClean="0"/>
              <a:t>9 – Condições de habitação, ambiente físico em que a pessoa idosa se insere e condições de segurança.</a:t>
            </a:r>
          </a:p>
          <a:p>
            <a:pPr marL="0" indent="0">
              <a:buNone/>
            </a:pPr>
            <a:endParaRPr lang="pt-PT" sz="1600" dirty="0" smtClean="0"/>
          </a:p>
          <a:p>
            <a:pPr marL="0" indent="0">
              <a:buNone/>
            </a:pPr>
            <a:r>
              <a:rPr lang="pt-PT" sz="2400" dirty="0" smtClean="0">
                <a:solidFill>
                  <a:schemeClr val="accent1"/>
                </a:solidFill>
              </a:rPr>
              <a:t>Contudo não foi possível traçar um “perfil” ou esclarecer ao certo qual o estilo de vida comum a pessoa idosa com melhor </a:t>
            </a:r>
            <a:r>
              <a:rPr lang="pt-PT" sz="2400" dirty="0" err="1" smtClean="0">
                <a:solidFill>
                  <a:schemeClr val="accent1"/>
                </a:solidFill>
              </a:rPr>
              <a:t>QdV</a:t>
            </a:r>
            <a:r>
              <a:rPr lang="pt-PT" sz="2400" dirty="0" smtClean="0">
                <a:solidFill>
                  <a:schemeClr val="accent1"/>
                </a:solidFill>
              </a:rPr>
              <a:t>.</a:t>
            </a:r>
            <a:endParaRPr lang="pt-PT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6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968"/>
          </a:xfrm>
        </p:spPr>
        <p:txBody>
          <a:bodyPr/>
          <a:lstStyle/>
          <a:p>
            <a:r>
              <a:rPr lang="pt-PT" b="1" dirty="0" smtClean="0"/>
              <a:t>       </a:t>
            </a:r>
            <a:r>
              <a:rPr lang="pt-PT" b="1" u="sng" dirty="0" smtClean="0"/>
              <a:t>Implicações </a:t>
            </a:r>
            <a:r>
              <a:rPr lang="pt-PT" b="1" u="sng" dirty="0"/>
              <a:t>para a enfermagem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7334" y="1792705"/>
            <a:ext cx="8596668" cy="4248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2400" dirty="0" smtClean="0">
              <a:solidFill>
                <a:schemeClr val="tx1"/>
              </a:solidFill>
            </a:endParaRPr>
          </a:p>
          <a:p>
            <a:r>
              <a:rPr lang="pt-PT" sz="2400" dirty="0" smtClean="0">
                <a:solidFill>
                  <a:schemeClr val="tx1"/>
                </a:solidFill>
              </a:rPr>
              <a:t>Segundo a Direção Geral de Saúde (2016), citada por Martins (2014) considera o envelhecimento humano um processo dinâmico e progressivo, que “envolve um conjunto de alterações da estrutura biológica, psicológica e social dos indivíduos que, iniciando-se mesmo antes do nascimento, se desenvolve ao longo da vida” (p.10).</a:t>
            </a:r>
          </a:p>
          <a:p>
            <a:pPr marL="0" indent="0">
              <a:buNone/>
            </a:pPr>
            <a:endParaRPr lang="pt-PT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peto">
  <a:themeElements>
    <a:clrScheme name="Aspet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spet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2515</TotalTime>
  <Words>1958</Words>
  <Application>Microsoft Office PowerPoint</Application>
  <PresentationFormat>Ecrã Panorâmico</PresentationFormat>
  <Paragraphs>155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Trebuchet MS</vt:lpstr>
      <vt:lpstr>Wingdings 3</vt:lpstr>
      <vt:lpstr>Aspeto</vt:lpstr>
      <vt:lpstr>Fatores que interferem na qualidade de vida da pessoa idosa</vt:lpstr>
      <vt:lpstr>Introdução</vt:lpstr>
      <vt:lpstr>Objetivos</vt:lpstr>
      <vt:lpstr>Pergunta</vt:lpstr>
      <vt:lpstr>   Método</vt:lpstr>
      <vt:lpstr>Procedimentos de organização do material </vt:lpstr>
      <vt:lpstr>Apresentação do PowerPoint</vt:lpstr>
      <vt:lpstr>                Discussão dos Resultados</vt:lpstr>
      <vt:lpstr>       Implicações para a enfermagem</vt:lpstr>
      <vt:lpstr>       Implicações para a enfermagem</vt:lpstr>
      <vt:lpstr>                        Limitações</vt:lpstr>
      <vt:lpstr>                         Sugestões</vt:lpstr>
      <vt:lpstr>  Conclusão</vt:lpstr>
      <vt:lpstr>                      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fATORES QUE INTERFEREM ANA QV DA PESSOA IDOSA</dc:title>
  <dc:creator>OLEKSANRA</dc:creator>
  <cp:lastModifiedBy>Oleksandra Makohon</cp:lastModifiedBy>
  <cp:revision>112</cp:revision>
  <dcterms:created xsi:type="dcterms:W3CDTF">2016-02-12T13:19:07Z</dcterms:created>
  <dcterms:modified xsi:type="dcterms:W3CDTF">2017-04-03T22:45:54Z</dcterms:modified>
</cp:coreProperties>
</file>