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5"/>
  </p:notesMasterIdLst>
  <p:handoutMasterIdLst>
    <p:handoutMasterId r:id="rId36"/>
  </p:handoutMasterIdLst>
  <p:sldIdLst>
    <p:sldId id="256" r:id="rId2"/>
    <p:sldId id="257" r:id="rId3"/>
    <p:sldId id="259" r:id="rId4"/>
    <p:sldId id="258" r:id="rId5"/>
    <p:sldId id="265" r:id="rId6"/>
    <p:sldId id="274"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3" r:id="rId20"/>
    <p:sldId id="302" r:id="rId21"/>
    <p:sldId id="304" r:id="rId22"/>
    <p:sldId id="305" r:id="rId23"/>
    <p:sldId id="306" r:id="rId24"/>
    <p:sldId id="308" r:id="rId25"/>
    <p:sldId id="309" r:id="rId26"/>
    <p:sldId id="310" r:id="rId27"/>
    <p:sldId id="311" r:id="rId28"/>
    <p:sldId id="318" r:id="rId29"/>
    <p:sldId id="314" r:id="rId30"/>
    <p:sldId id="315" r:id="rId31"/>
    <p:sldId id="316" r:id="rId32"/>
    <p:sldId id="317" r:id="rId33"/>
    <p:sldId id="319" r:id="rId34"/>
  </p:sldIdLst>
  <p:sldSz cx="9144000" cy="6858000" type="screen4x3"/>
  <p:notesSz cx="6884988" cy="100187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101"/>
    <a:srgbClr val="FD4141"/>
    <a:srgbClr val="E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Estilo Médio 3 - Destaqu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Destaqu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édio 1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8" autoAdjust="0"/>
    <p:restoredTop sz="77364" autoAdjust="0"/>
  </p:normalViewPr>
  <p:slideViewPr>
    <p:cSldViewPr>
      <p:cViewPr varScale="1">
        <p:scale>
          <a:sx n="66" d="100"/>
          <a:sy n="66"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3D5F2-2BC7-49B7-93A3-FCD92D4A48C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pt-PT"/>
        </a:p>
      </dgm:t>
    </dgm:pt>
    <dgm:pt modelId="{69EF2783-A38C-4278-A4AD-D20D33EAC18E}" type="pres">
      <dgm:prSet presAssocID="{EE63D5F2-2BC7-49B7-93A3-FCD92D4A48CD}" presName="linear" presStyleCnt="0">
        <dgm:presLayoutVars>
          <dgm:animLvl val="lvl"/>
          <dgm:resizeHandles val="exact"/>
        </dgm:presLayoutVars>
      </dgm:prSet>
      <dgm:spPr/>
      <dgm:t>
        <a:bodyPr/>
        <a:lstStyle/>
        <a:p>
          <a:endParaRPr lang="pt-PT"/>
        </a:p>
      </dgm:t>
    </dgm:pt>
  </dgm:ptLst>
  <dgm:cxnLst>
    <dgm:cxn modelId="{EE487841-5C56-4AAA-A788-5A6FF94C5606}" type="presOf" srcId="{EE63D5F2-2BC7-49B7-93A3-FCD92D4A48CD}" destId="{69EF2783-A38C-4278-A4AD-D20D33EAC18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0C8E9-0013-48FE-871C-9CB1F1C5153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pt-PT"/>
        </a:p>
      </dgm:t>
    </dgm:pt>
    <dgm:pt modelId="{93396564-5E2C-47FA-A6BA-9DA9199F8050}">
      <dgm:prSet phldrT="[Texto]"/>
      <dgm:spPr/>
      <dgm:t>
        <a:bodyPr/>
        <a:lstStyle/>
        <a:p>
          <a:r>
            <a:rPr lang="pt-PT" b="1" dirty="0" smtClean="0"/>
            <a:t>Variável independente</a:t>
          </a:r>
          <a:endParaRPr lang="pt-PT" b="1" dirty="0"/>
        </a:p>
      </dgm:t>
    </dgm:pt>
    <dgm:pt modelId="{4B02AC40-15F4-4E3D-BD30-8DDE91027688}" type="parTrans" cxnId="{36E57A21-AC94-4DEE-98D2-78A2163615B5}">
      <dgm:prSet/>
      <dgm:spPr/>
      <dgm:t>
        <a:bodyPr/>
        <a:lstStyle/>
        <a:p>
          <a:endParaRPr lang="pt-PT"/>
        </a:p>
      </dgm:t>
    </dgm:pt>
    <dgm:pt modelId="{BA13DBDC-21C7-40CC-8796-A1111B502650}" type="sibTrans" cxnId="{36E57A21-AC94-4DEE-98D2-78A2163615B5}">
      <dgm:prSet/>
      <dgm:spPr/>
      <dgm:t>
        <a:bodyPr/>
        <a:lstStyle/>
        <a:p>
          <a:endParaRPr lang="pt-PT"/>
        </a:p>
      </dgm:t>
    </dgm:pt>
    <dgm:pt modelId="{086EF3AD-13EA-4FA5-A571-0F10834E64C8}">
      <dgm:prSet phldrT="[Texto]"/>
      <dgm:spPr/>
      <dgm:t>
        <a:bodyPr/>
        <a:lstStyle/>
        <a:p>
          <a:r>
            <a:rPr lang="pt-PT" b="1" dirty="0" smtClean="0"/>
            <a:t>Variáveis dependentes</a:t>
          </a:r>
          <a:endParaRPr lang="pt-PT" b="1" dirty="0"/>
        </a:p>
      </dgm:t>
    </dgm:pt>
    <dgm:pt modelId="{F265C06C-00C3-4478-926E-C0C79F627DBE}" type="parTrans" cxnId="{F409FDA4-40CF-4ADF-AF9B-24B6033C1470}">
      <dgm:prSet/>
      <dgm:spPr/>
      <dgm:t>
        <a:bodyPr/>
        <a:lstStyle/>
        <a:p>
          <a:endParaRPr lang="pt-PT"/>
        </a:p>
      </dgm:t>
    </dgm:pt>
    <dgm:pt modelId="{50977BA0-718E-49F3-950A-7150573B3D14}" type="sibTrans" cxnId="{F409FDA4-40CF-4ADF-AF9B-24B6033C1470}">
      <dgm:prSet/>
      <dgm:spPr/>
      <dgm:t>
        <a:bodyPr/>
        <a:lstStyle/>
        <a:p>
          <a:endParaRPr lang="pt-PT"/>
        </a:p>
      </dgm:t>
    </dgm:pt>
    <dgm:pt modelId="{A3E49952-5D24-47D7-8A0B-39DC33757EE6}">
      <dgm:prSet phldrT="[Texto]"/>
      <dgm:spPr/>
      <dgm:t>
        <a:bodyPr/>
        <a:lstStyle/>
        <a:p>
          <a:r>
            <a:rPr lang="pt-PT" dirty="0" smtClean="0"/>
            <a:t>Sensação de dispneia, a percepção de esforço, a FC, SatO</a:t>
          </a:r>
          <a:r>
            <a:rPr lang="pt-PT" baseline="-25000" dirty="0" smtClean="0"/>
            <a:t>2</a:t>
          </a:r>
          <a:r>
            <a:rPr lang="pt-PT" dirty="0" smtClean="0"/>
            <a:t> e a IR</a:t>
          </a:r>
          <a:endParaRPr lang="pt-PT" dirty="0"/>
        </a:p>
      </dgm:t>
    </dgm:pt>
    <dgm:pt modelId="{C1C8AFC9-2553-44BC-B11B-1EB79EBD3408}" type="parTrans" cxnId="{0C26B92B-A3BD-4070-9821-9F065A5D8EFC}">
      <dgm:prSet/>
      <dgm:spPr/>
      <dgm:t>
        <a:bodyPr/>
        <a:lstStyle/>
        <a:p>
          <a:endParaRPr lang="pt-PT"/>
        </a:p>
      </dgm:t>
    </dgm:pt>
    <dgm:pt modelId="{933B15F4-BD46-4CEA-8441-A98BC0FE46F5}" type="sibTrans" cxnId="{0C26B92B-A3BD-4070-9821-9F065A5D8EFC}">
      <dgm:prSet/>
      <dgm:spPr/>
      <dgm:t>
        <a:bodyPr/>
        <a:lstStyle/>
        <a:p>
          <a:endParaRPr lang="pt-PT"/>
        </a:p>
      </dgm:t>
    </dgm:pt>
    <dgm:pt modelId="{64F97AD3-2D39-4779-A811-82BF9D80C752}">
      <dgm:prSet phldrT="[Texto]"/>
      <dgm:spPr/>
      <dgm:t>
        <a:bodyPr/>
        <a:lstStyle/>
        <a:p>
          <a:r>
            <a:rPr lang="pt-PT" dirty="0" smtClean="0"/>
            <a:t>Uso de VNI durante a intervenção da Fisioterapia</a:t>
          </a:r>
          <a:endParaRPr lang="pt-PT" dirty="0"/>
        </a:p>
      </dgm:t>
    </dgm:pt>
    <dgm:pt modelId="{25F3A51C-0602-468D-8E0F-2A8F5DC42C30}" type="parTrans" cxnId="{50F6CDC5-3686-4C0E-A69E-0AF7B352A32F}">
      <dgm:prSet/>
      <dgm:spPr/>
      <dgm:t>
        <a:bodyPr/>
        <a:lstStyle/>
        <a:p>
          <a:endParaRPr lang="pt-PT"/>
        </a:p>
      </dgm:t>
    </dgm:pt>
    <dgm:pt modelId="{7D279B98-03B1-4EDF-A7F2-243344A622AF}" type="sibTrans" cxnId="{50F6CDC5-3686-4C0E-A69E-0AF7B352A32F}">
      <dgm:prSet/>
      <dgm:spPr/>
      <dgm:t>
        <a:bodyPr/>
        <a:lstStyle/>
        <a:p>
          <a:endParaRPr lang="pt-PT"/>
        </a:p>
      </dgm:t>
    </dgm:pt>
    <dgm:pt modelId="{C1BB88A9-8591-406C-97B0-1C043C9907B8}" type="pres">
      <dgm:prSet presAssocID="{F9A0C8E9-0013-48FE-871C-9CB1F1C5153C}" presName="linear" presStyleCnt="0">
        <dgm:presLayoutVars>
          <dgm:dir/>
          <dgm:animLvl val="lvl"/>
          <dgm:resizeHandles val="exact"/>
        </dgm:presLayoutVars>
      </dgm:prSet>
      <dgm:spPr/>
      <dgm:t>
        <a:bodyPr/>
        <a:lstStyle/>
        <a:p>
          <a:endParaRPr lang="pt-PT"/>
        </a:p>
      </dgm:t>
    </dgm:pt>
    <dgm:pt modelId="{8A7404A7-932E-4FBE-B4C0-356C52017943}" type="pres">
      <dgm:prSet presAssocID="{93396564-5E2C-47FA-A6BA-9DA9199F8050}" presName="parentLin" presStyleCnt="0"/>
      <dgm:spPr/>
    </dgm:pt>
    <dgm:pt modelId="{C4985803-73D2-4E75-AAF9-0F78B1657E08}" type="pres">
      <dgm:prSet presAssocID="{93396564-5E2C-47FA-A6BA-9DA9199F8050}" presName="parentLeftMargin" presStyleLbl="node1" presStyleIdx="0" presStyleCnt="2"/>
      <dgm:spPr/>
      <dgm:t>
        <a:bodyPr/>
        <a:lstStyle/>
        <a:p>
          <a:endParaRPr lang="pt-PT"/>
        </a:p>
      </dgm:t>
    </dgm:pt>
    <dgm:pt modelId="{777B2C05-5C30-43C1-82D0-1286CBE3F24D}" type="pres">
      <dgm:prSet presAssocID="{93396564-5E2C-47FA-A6BA-9DA9199F8050}" presName="parentText" presStyleLbl="node1" presStyleIdx="0" presStyleCnt="2">
        <dgm:presLayoutVars>
          <dgm:chMax val="0"/>
          <dgm:bulletEnabled val="1"/>
        </dgm:presLayoutVars>
      </dgm:prSet>
      <dgm:spPr/>
      <dgm:t>
        <a:bodyPr/>
        <a:lstStyle/>
        <a:p>
          <a:endParaRPr lang="pt-PT"/>
        </a:p>
      </dgm:t>
    </dgm:pt>
    <dgm:pt modelId="{5E757802-A063-45C3-B20B-6263DBFB430B}" type="pres">
      <dgm:prSet presAssocID="{93396564-5E2C-47FA-A6BA-9DA9199F8050}" presName="negativeSpace" presStyleCnt="0"/>
      <dgm:spPr/>
    </dgm:pt>
    <dgm:pt modelId="{285FCFBD-7CE5-49AD-9421-59DD7592FCC7}" type="pres">
      <dgm:prSet presAssocID="{93396564-5E2C-47FA-A6BA-9DA9199F8050}" presName="childText" presStyleLbl="conFgAcc1" presStyleIdx="0" presStyleCnt="2">
        <dgm:presLayoutVars>
          <dgm:bulletEnabled val="1"/>
        </dgm:presLayoutVars>
      </dgm:prSet>
      <dgm:spPr/>
      <dgm:t>
        <a:bodyPr/>
        <a:lstStyle/>
        <a:p>
          <a:endParaRPr lang="pt-PT"/>
        </a:p>
      </dgm:t>
    </dgm:pt>
    <dgm:pt modelId="{375D647A-293F-429A-BC42-69B3817E7BE7}" type="pres">
      <dgm:prSet presAssocID="{BA13DBDC-21C7-40CC-8796-A1111B502650}" presName="spaceBetweenRectangles" presStyleCnt="0"/>
      <dgm:spPr/>
    </dgm:pt>
    <dgm:pt modelId="{4C65DECA-40F6-4B8D-8423-C33662BE8FAE}" type="pres">
      <dgm:prSet presAssocID="{086EF3AD-13EA-4FA5-A571-0F10834E64C8}" presName="parentLin" presStyleCnt="0"/>
      <dgm:spPr/>
    </dgm:pt>
    <dgm:pt modelId="{7495D62C-B09C-4EEC-89F3-B5404FB7B711}" type="pres">
      <dgm:prSet presAssocID="{086EF3AD-13EA-4FA5-A571-0F10834E64C8}" presName="parentLeftMargin" presStyleLbl="node1" presStyleIdx="0" presStyleCnt="2"/>
      <dgm:spPr/>
      <dgm:t>
        <a:bodyPr/>
        <a:lstStyle/>
        <a:p>
          <a:endParaRPr lang="pt-PT"/>
        </a:p>
      </dgm:t>
    </dgm:pt>
    <dgm:pt modelId="{08613C8A-AE73-4DC1-8C64-2E0F98477407}" type="pres">
      <dgm:prSet presAssocID="{086EF3AD-13EA-4FA5-A571-0F10834E64C8}" presName="parentText" presStyleLbl="node1" presStyleIdx="1" presStyleCnt="2">
        <dgm:presLayoutVars>
          <dgm:chMax val="0"/>
          <dgm:bulletEnabled val="1"/>
        </dgm:presLayoutVars>
      </dgm:prSet>
      <dgm:spPr/>
      <dgm:t>
        <a:bodyPr/>
        <a:lstStyle/>
        <a:p>
          <a:endParaRPr lang="pt-PT"/>
        </a:p>
      </dgm:t>
    </dgm:pt>
    <dgm:pt modelId="{B39801A3-B145-41E6-BF30-A086A15E0812}" type="pres">
      <dgm:prSet presAssocID="{086EF3AD-13EA-4FA5-A571-0F10834E64C8}" presName="negativeSpace" presStyleCnt="0"/>
      <dgm:spPr/>
    </dgm:pt>
    <dgm:pt modelId="{51054046-D019-41F8-8BA5-F11D61880753}" type="pres">
      <dgm:prSet presAssocID="{086EF3AD-13EA-4FA5-A571-0F10834E64C8}" presName="childText" presStyleLbl="conFgAcc1" presStyleIdx="1" presStyleCnt="2">
        <dgm:presLayoutVars>
          <dgm:bulletEnabled val="1"/>
        </dgm:presLayoutVars>
      </dgm:prSet>
      <dgm:spPr/>
      <dgm:t>
        <a:bodyPr/>
        <a:lstStyle/>
        <a:p>
          <a:endParaRPr lang="pt-PT"/>
        </a:p>
      </dgm:t>
    </dgm:pt>
  </dgm:ptLst>
  <dgm:cxnLst>
    <dgm:cxn modelId="{F409FDA4-40CF-4ADF-AF9B-24B6033C1470}" srcId="{F9A0C8E9-0013-48FE-871C-9CB1F1C5153C}" destId="{086EF3AD-13EA-4FA5-A571-0F10834E64C8}" srcOrd="1" destOrd="0" parTransId="{F265C06C-00C3-4478-926E-C0C79F627DBE}" sibTransId="{50977BA0-718E-49F3-950A-7150573B3D14}"/>
    <dgm:cxn modelId="{994EACD2-E5DE-4CB8-B97F-E0DD664E81B3}" type="presOf" srcId="{93396564-5E2C-47FA-A6BA-9DA9199F8050}" destId="{777B2C05-5C30-43C1-82D0-1286CBE3F24D}" srcOrd="1" destOrd="0" presId="urn:microsoft.com/office/officeart/2005/8/layout/list1"/>
    <dgm:cxn modelId="{6B7E9758-473E-4A35-81C2-7757A81472CB}" type="presOf" srcId="{F9A0C8E9-0013-48FE-871C-9CB1F1C5153C}" destId="{C1BB88A9-8591-406C-97B0-1C043C9907B8}" srcOrd="0" destOrd="0" presId="urn:microsoft.com/office/officeart/2005/8/layout/list1"/>
    <dgm:cxn modelId="{9C55D667-5295-4CE3-BB00-7A830B8E07FE}" type="presOf" srcId="{086EF3AD-13EA-4FA5-A571-0F10834E64C8}" destId="{08613C8A-AE73-4DC1-8C64-2E0F98477407}" srcOrd="1" destOrd="0" presId="urn:microsoft.com/office/officeart/2005/8/layout/list1"/>
    <dgm:cxn modelId="{2230792E-BF18-4FEF-BFC7-DB206DFD2C47}" type="presOf" srcId="{086EF3AD-13EA-4FA5-A571-0F10834E64C8}" destId="{7495D62C-B09C-4EEC-89F3-B5404FB7B711}" srcOrd="0" destOrd="0" presId="urn:microsoft.com/office/officeart/2005/8/layout/list1"/>
    <dgm:cxn modelId="{0C26B92B-A3BD-4070-9821-9F065A5D8EFC}" srcId="{086EF3AD-13EA-4FA5-A571-0F10834E64C8}" destId="{A3E49952-5D24-47D7-8A0B-39DC33757EE6}" srcOrd="0" destOrd="0" parTransId="{C1C8AFC9-2553-44BC-B11B-1EB79EBD3408}" sibTransId="{933B15F4-BD46-4CEA-8441-A98BC0FE46F5}"/>
    <dgm:cxn modelId="{50F6CDC5-3686-4C0E-A69E-0AF7B352A32F}" srcId="{93396564-5E2C-47FA-A6BA-9DA9199F8050}" destId="{64F97AD3-2D39-4779-A811-82BF9D80C752}" srcOrd="0" destOrd="0" parTransId="{25F3A51C-0602-468D-8E0F-2A8F5DC42C30}" sibTransId="{7D279B98-03B1-4EDF-A7F2-243344A622AF}"/>
    <dgm:cxn modelId="{6178874C-CD21-4E67-BD97-5E372A15DBB3}" type="presOf" srcId="{A3E49952-5D24-47D7-8A0B-39DC33757EE6}" destId="{51054046-D019-41F8-8BA5-F11D61880753}" srcOrd="0" destOrd="0" presId="urn:microsoft.com/office/officeart/2005/8/layout/list1"/>
    <dgm:cxn modelId="{36E57A21-AC94-4DEE-98D2-78A2163615B5}" srcId="{F9A0C8E9-0013-48FE-871C-9CB1F1C5153C}" destId="{93396564-5E2C-47FA-A6BA-9DA9199F8050}" srcOrd="0" destOrd="0" parTransId="{4B02AC40-15F4-4E3D-BD30-8DDE91027688}" sibTransId="{BA13DBDC-21C7-40CC-8796-A1111B502650}"/>
    <dgm:cxn modelId="{165CC1C0-9C30-461E-AC4D-FF27C7A87FBA}" type="presOf" srcId="{64F97AD3-2D39-4779-A811-82BF9D80C752}" destId="{285FCFBD-7CE5-49AD-9421-59DD7592FCC7}" srcOrd="0" destOrd="0" presId="urn:microsoft.com/office/officeart/2005/8/layout/list1"/>
    <dgm:cxn modelId="{28B46EB3-5D93-4837-831D-E8E53177E92F}" type="presOf" srcId="{93396564-5E2C-47FA-A6BA-9DA9199F8050}" destId="{C4985803-73D2-4E75-AAF9-0F78B1657E08}" srcOrd="0" destOrd="0" presId="urn:microsoft.com/office/officeart/2005/8/layout/list1"/>
    <dgm:cxn modelId="{64D884BC-9BC6-48E3-8352-A2D97B596295}" type="presParOf" srcId="{C1BB88A9-8591-406C-97B0-1C043C9907B8}" destId="{8A7404A7-932E-4FBE-B4C0-356C52017943}" srcOrd="0" destOrd="0" presId="urn:microsoft.com/office/officeart/2005/8/layout/list1"/>
    <dgm:cxn modelId="{2C157573-652D-4636-9FBC-030AEBA87879}" type="presParOf" srcId="{8A7404A7-932E-4FBE-B4C0-356C52017943}" destId="{C4985803-73D2-4E75-AAF9-0F78B1657E08}" srcOrd="0" destOrd="0" presId="urn:microsoft.com/office/officeart/2005/8/layout/list1"/>
    <dgm:cxn modelId="{E6F842AB-0964-427F-B381-056E75D8ACCF}" type="presParOf" srcId="{8A7404A7-932E-4FBE-B4C0-356C52017943}" destId="{777B2C05-5C30-43C1-82D0-1286CBE3F24D}" srcOrd="1" destOrd="0" presId="urn:microsoft.com/office/officeart/2005/8/layout/list1"/>
    <dgm:cxn modelId="{2A7DCF00-A2CD-4A30-BD4A-D44E19DF6027}" type="presParOf" srcId="{C1BB88A9-8591-406C-97B0-1C043C9907B8}" destId="{5E757802-A063-45C3-B20B-6263DBFB430B}" srcOrd="1" destOrd="0" presId="urn:microsoft.com/office/officeart/2005/8/layout/list1"/>
    <dgm:cxn modelId="{01F8ABC6-7CC7-4DD1-9DF1-F3F1666F5F22}" type="presParOf" srcId="{C1BB88A9-8591-406C-97B0-1C043C9907B8}" destId="{285FCFBD-7CE5-49AD-9421-59DD7592FCC7}" srcOrd="2" destOrd="0" presId="urn:microsoft.com/office/officeart/2005/8/layout/list1"/>
    <dgm:cxn modelId="{19702B7C-A3DF-4EBD-B669-0A90DEBEE842}" type="presParOf" srcId="{C1BB88A9-8591-406C-97B0-1C043C9907B8}" destId="{375D647A-293F-429A-BC42-69B3817E7BE7}" srcOrd="3" destOrd="0" presId="urn:microsoft.com/office/officeart/2005/8/layout/list1"/>
    <dgm:cxn modelId="{6533AD97-74A7-4B16-8057-B81F0C09889D}" type="presParOf" srcId="{C1BB88A9-8591-406C-97B0-1C043C9907B8}" destId="{4C65DECA-40F6-4B8D-8423-C33662BE8FAE}" srcOrd="4" destOrd="0" presId="urn:microsoft.com/office/officeart/2005/8/layout/list1"/>
    <dgm:cxn modelId="{DF4D2125-2874-4E7D-9798-98FF8A821A96}" type="presParOf" srcId="{4C65DECA-40F6-4B8D-8423-C33662BE8FAE}" destId="{7495D62C-B09C-4EEC-89F3-B5404FB7B711}" srcOrd="0" destOrd="0" presId="urn:microsoft.com/office/officeart/2005/8/layout/list1"/>
    <dgm:cxn modelId="{F1A30357-63DE-4790-ACB5-6B39A84E514F}" type="presParOf" srcId="{4C65DECA-40F6-4B8D-8423-C33662BE8FAE}" destId="{08613C8A-AE73-4DC1-8C64-2E0F98477407}" srcOrd="1" destOrd="0" presId="urn:microsoft.com/office/officeart/2005/8/layout/list1"/>
    <dgm:cxn modelId="{97CFCC9C-68EF-4139-B117-38D0C9B37EE1}" type="presParOf" srcId="{C1BB88A9-8591-406C-97B0-1C043C9907B8}" destId="{B39801A3-B145-41E6-BF30-A086A15E0812}" srcOrd="5" destOrd="0" presId="urn:microsoft.com/office/officeart/2005/8/layout/list1"/>
    <dgm:cxn modelId="{726C56BF-E114-428E-8B87-C4DF9D436736}" type="presParOf" srcId="{C1BB88A9-8591-406C-97B0-1C043C9907B8}" destId="{51054046-D019-41F8-8BA5-F11D6188075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FCFBD-7CE5-49AD-9421-59DD7592FCC7}">
      <dsp:nvSpPr>
        <dsp:cNvPr id="0" name=""/>
        <dsp:cNvSpPr/>
      </dsp:nvSpPr>
      <dsp:spPr>
        <a:xfrm>
          <a:off x="0" y="470725"/>
          <a:ext cx="7008440" cy="1488375"/>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3933" tIns="562356" rIns="543933" bIns="192024" numCol="1" spcCol="1270" anchor="t" anchorCtr="0">
          <a:noAutofit/>
        </a:bodyPr>
        <a:lstStyle/>
        <a:p>
          <a:pPr marL="228600" lvl="1" indent="-228600" algn="l" defTabSz="1200150">
            <a:lnSpc>
              <a:spcPct val="90000"/>
            </a:lnSpc>
            <a:spcBef>
              <a:spcPct val="0"/>
            </a:spcBef>
            <a:spcAft>
              <a:spcPct val="15000"/>
            </a:spcAft>
            <a:buChar char="••"/>
          </a:pPr>
          <a:r>
            <a:rPr lang="pt-PT" sz="2700" kern="1200" dirty="0" smtClean="0"/>
            <a:t>Uso de VNI durante a intervenção da Fisioterapia</a:t>
          </a:r>
          <a:endParaRPr lang="pt-PT" sz="2700" kern="1200" dirty="0"/>
        </a:p>
      </dsp:txBody>
      <dsp:txXfrm>
        <a:off x="0" y="470725"/>
        <a:ext cx="7008440" cy="1488375"/>
      </dsp:txXfrm>
    </dsp:sp>
    <dsp:sp modelId="{777B2C05-5C30-43C1-82D0-1286CBE3F24D}">
      <dsp:nvSpPr>
        <dsp:cNvPr id="0" name=""/>
        <dsp:cNvSpPr/>
      </dsp:nvSpPr>
      <dsp:spPr>
        <a:xfrm>
          <a:off x="350422" y="72204"/>
          <a:ext cx="4905908" cy="79704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1200150">
            <a:lnSpc>
              <a:spcPct val="90000"/>
            </a:lnSpc>
            <a:spcBef>
              <a:spcPct val="0"/>
            </a:spcBef>
            <a:spcAft>
              <a:spcPct val="35000"/>
            </a:spcAft>
          </a:pPr>
          <a:r>
            <a:rPr lang="pt-PT" sz="2700" b="1" kern="1200" dirty="0" smtClean="0"/>
            <a:t>Variável independente</a:t>
          </a:r>
          <a:endParaRPr lang="pt-PT" sz="2700" b="1" kern="1200" dirty="0"/>
        </a:p>
      </dsp:txBody>
      <dsp:txXfrm>
        <a:off x="389330" y="111112"/>
        <a:ext cx="4828092" cy="719224"/>
      </dsp:txXfrm>
    </dsp:sp>
    <dsp:sp modelId="{51054046-D019-41F8-8BA5-F11D61880753}">
      <dsp:nvSpPr>
        <dsp:cNvPr id="0" name=""/>
        <dsp:cNvSpPr/>
      </dsp:nvSpPr>
      <dsp:spPr>
        <a:xfrm>
          <a:off x="0" y="2503420"/>
          <a:ext cx="7008440" cy="1488375"/>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3933" tIns="562356" rIns="543933" bIns="192024" numCol="1" spcCol="1270" anchor="t" anchorCtr="0">
          <a:noAutofit/>
        </a:bodyPr>
        <a:lstStyle/>
        <a:p>
          <a:pPr marL="228600" lvl="1" indent="-228600" algn="l" defTabSz="1200150">
            <a:lnSpc>
              <a:spcPct val="90000"/>
            </a:lnSpc>
            <a:spcBef>
              <a:spcPct val="0"/>
            </a:spcBef>
            <a:spcAft>
              <a:spcPct val="15000"/>
            </a:spcAft>
            <a:buChar char="••"/>
          </a:pPr>
          <a:r>
            <a:rPr lang="pt-PT" sz="2700" kern="1200" dirty="0" smtClean="0"/>
            <a:t>Sensação de dispneia, a percepção de esforço, a FC, SatO</a:t>
          </a:r>
          <a:r>
            <a:rPr lang="pt-PT" sz="2700" kern="1200" baseline="-25000" dirty="0" smtClean="0"/>
            <a:t>2</a:t>
          </a:r>
          <a:r>
            <a:rPr lang="pt-PT" sz="2700" kern="1200" dirty="0" smtClean="0"/>
            <a:t> e a IR</a:t>
          </a:r>
          <a:endParaRPr lang="pt-PT" sz="2700" kern="1200" dirty="0"/>
        </a:p>
      </dsp:txBody>
      <dsp:txXfrm>
        <a:off x="0" y="2503420"/>
        <a:ext cx="7008440" cy="1488375"/>
      </dsp:txXfrm>
    </dsp:sp>
    <dsp:sp modelId="{08613C8A-AE73-4DC1-8C64-2E0F98477407}">
      <dsp:nvSpPr>
        <dsp:cNvPr id="0" name=""/>
        <dsp:cNvSpPr/>
      </dsp:nvSpPr>
      <dsp:spPr>
        <a:xfrm>
          <a:off x="350422" y="2104900"/>
          <a:ext cx="4905908" cy="79704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1200150">
            <a:lnSpc>
              <a:spcPct val="90000"/>
            </a:lnSpc>
            <a:spcBef>
              <a:spcPct val="0"/>
            </a:spcBef>
            <a:spcAft>
              <a:spcPct val="35000"/>
            </a:spcAft>
          </a:pPr>
          <a:r>
            <a:rPr lang="pt-PT" sz="2700" b="1" kern="1200" dirty="0" smtClean="0"/>
            <a:t>Variáveis dependentes</a:t>
          </a:r>
          <a:endParaRPr lang="pt-PT" sz="2700" b="1" kern="1200" dirty="0"/>
        </a:p>
      </dsp:txBody>
      <dsp:txXfrm>
        <a:off x="389330" y="2143808"/>
        <a:ext cx="482809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900488" y="0"/>
            <a:ext cx="2982912" cy="501650"/>
          </a:xfrm>
          <a:prstGeom prst="rect">
            <a:avLst/>
          </a:prstGeom>
        </p:spPr>
        <p:txBody>
          <a:bodyPr vert="horz" lIns="91440" tIns="45720" rIns="91440" bIns="45720" rtlCol="0"/>
          <a:lstStyle>
            <a:lvl1pPr algn="r">
              <a:defRPr sz="1200"/>
            </a:lvl1pPr>
          </a:lstStyle>
          <a:p>
            <a:fld id="{06875CF9-98B0-4918-A494-ACC6DE68F574}" type="datetimeFigureOut">
              <a:rPr lang="pt-PT" smtClean="0"/>
              <a:t>02/12/2014</a:t>
            </a:fld>
            <a:endParaRPr lang="pt-PT"/>
          </a:p>
        </p:txBody>
      </p:sp>
      <p:sp>
        <p:nvSpPr>
          <p:cNvPr id="4" name="Marcador de Posição do Rodapé 3"/>
          <p:cNvSpPr>
            <a:spLocks noGrp="1"/>
          </p:cNvSpPr>
          <p:nvPr>
            <p:ph type="ftr" sz="quarter" idx="2"/>
          </p:nvPr>
        </p:nvSpPr>
        <p:spPr>
          <a:xfrm>
            <a:off x="0" y="9515475"/>
            <a:ext cx="2982913" cy="50165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900488" y="9515475"/>
            <a:ext cx="2982912" cy="501650"/>
          </a:xfrm>
          <a:prstGeom prst="rect">
            <a:avLst/>
          </a:prstGeom>
        </p:spPr>
        <p:txBody>
          <a:bodyPr vert="horz" lIns="91440" tIns="45720" rIns="91440" bIns="45720" rtlCol="0" anchor="b"/>
          <a:lstStyle>
            <a:lvl1pPr algn="r">
              <a:defRPr sz="1200"/>
            </a:lvl1pPr>
          </a:lstStyle>
          <a:p>
            <a:fld id="{D92BB3B4-40C0-41CE-92E4-91B1FEF1DEC3}" type="slidenum">
              <a:rPr lang="pt-PT" smtClean="0"/>
              <a:t>‹nº›</a:t>
            </a:fld>
            <a:endParaRPr lang="pt-PT"/>
          </a:p>
        </p:txBody>
      </p:sp>
    </p:spTree>
    <p:extLst>
      <p:ext uri="{BB962C8B-B14F-4D97-AF65-F5344CB8AC3E}">
        <p14:creationId xmlns:p14="http://schemas.microsoft.com/office/powerpoint/2010/main" val="351512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pt-PT"/>
          </a:p>
        </p:txBody>
      </p:sp>
      <p:sp>
        <p:nvSpPr>
          <p:cNvPr id="3" name="Marcador de Posição da Data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578F44B8-D702-4435-9544-3A20B7A6CE4F}" type="datetimeFigureOut">
              <a:rPr lang="pt-PT" smtClean="0"/>
              <a:t>02/12/2014</a:t>
            </a:fld>
            <a:endParaRPr lang="pt-PT"/>
          </a:p>
        </p:txBody>
      </p:sp>
      <p:sp>
        <p:nvSpPr>
          <p:cNvPr id="4" name="Marcador de Posição da Imagem do Diapositivo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pt-PT"/>
          </a:p>
        </p:txBody>
      </p:sp>
      <p:sp>
        <p:nvSpPr>
          <p:cNvPr id="5" name="Marcador de Posição de Notas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0C4DD1D1-28EE-4C86-804C-3F210181E19A}" type="slidenum">
              <a:rPr lang="pt-PT" smtClean="0"/>
              <a:t>‹nº›</a:t>
            </a:fld>
            <a:endParaRPr lang="pt-PT"/>
          </a:p>
        </p:txBody>
      </p:sp>
    </p:spTree>
    <p:extLst>
      <p:ext uri="{BB962C8B-B14F-4D97-AF65-F5344CB8AC3E}">
        <p14:creationId xmlns:p14="http://schemas.microsoft.com/office/powerpoint/2010/main" val="373843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a:t>
            </a:fld>
            <a:endParaRPr lang="pt-PT"/>
          </a:p>
        </p:txBody>
      </p:sp>
    </p:spTree>
    <p:extLst>
      <p:ext uri="{BB962C8B-B14F-4D97-AF65-F5344CB8AC3E}">
        <p14:creationId xmlns:p14="http://schemas.microsoft.com/office/powerpoint/2010/main" val="340959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10</a:t>
            </a:fld>
            <a:endParaRPr lang="pt-PT"/>
          </a:p>
        </p:txBody>
      </p:sp>
    </p:spTree>
    <p:extLst>
      <p:ext uri="{BB962C8B-B14F-4D97-AF65-F5344CB8AC3E}">
        <p14:creationId xmlns:p14="http://schemas.microsoft.com/office/powerpoint/2010/main" val="6797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85750" indent="-285750">
              <a:buFont typeface="Arial" panose="020B0604020202020204" pitchFamily="34" charset="0"/>
              <a:buChar char="•"/>
            </a:pPr>
            <a:r>
              <a:rPr lang="pt-PT" sz="1300" dirty="0"/>
              <a:t>O estudo, que se enquadra no paradigma quantitativo, será do tipo </a:t>
            </a:r>
            <a:r>
              <a:rPr lang="pt-PT" sz="1300" u="sng" dirty="0"/>
              <a:t>quasi-experimental</a:t>
            </a:r>
            <a:r>
              <a:rPr lang="pt-PT" sz="1300" dirty="0"/>
              <a:t> porque a </a:t>
            </a:r>
            <a:r>
              <a:rPr lang="pt-PT" sz="1300" b="1" dirty="0"/>
              <a:t>variável independente será aplicada ao grupo experimental (GE) mas não ao grupo de controlo (GC) e, também, porque não haverá repartição aleatória dos participantes (</a:t>
            </a:r>
            <a:r>
              <a:rPr lang="pt-PT" sz="1300" b="1" dirty="0" err="1"/>
              <a:t>Fortin</a:t>
            </a:r>
            <a:r>
              <a:rPr lang="pt-PT" sz="1300" b="1" dirty="0"/>
              <a:t>, 2009), uma vez que eles serão integrados progressivamente no GE e GC de acordo com o estadio/evolução da IR</a:t>
            </a:r>
            <a:r>
              <a:rPr lang="pt-PT" sz="1300" dirty="0"/>
              <a:t>. </a:t>
            </a:r>
            <a:r>
              <a:rPr lang="pt-PT" sz="1300" b="1" dirty="0"/>
              <a:t>Sendo uma investigação onde os indivíduos serão progressivamente inseridos na amostra e os dados serão recolhidos em diversas circunstâncias, fala-se num </a:t>
            </a:r>
            <a:r>
              <a:rPr lang="pt-PT" sz="1300" u="sng" dirty="0"/>
              <a:t>estudo longitudinal </a:t>
            </a:r>
            <a:r>
              <a:rPr lang="pt-PT" sz="1300" dirty="0"/>
              <a:t>(</a:t>
            </a:r>
            <a:r>
              <a:rPr lang="pt-PT" sz="1300" dirty="0" err="1"/>
              <a:t>Fortin</a:t>
            </a:r>
            <a:r>
              <a:rPr lang="pt-PT" sz="1300" dirty="0"/>
              <a:t>, 2009</a:t>
            </a:r>
            <a:r>
              <a:rPr lang="pt-PT" sz="1300" dirty="0" smtClean="0"/>
              <a:t>).</a:t>
            </a:r>
          </a:p>
          <a:p>
            <a:pPr marL="285750" indent="-285750">
              <a:buFont typeface="Arial" panose="020B0604020202020204" pitchFamily="34" charset="0"/>
              <a:buChar char="•"/>
            </a:pPr>
            <a:r>
              <a:rPr lang="pt-PT" sz="1300" dirty="0" smtClean="0"/>
              <a:t>O </a:t>
            </a:r>
            <a:r>
              <a:rPr lang="pt-PT" sz="1300" dirty="0"/>
              <a:t>desenho de investigação adoptado será o </a:t>
            </a:r>
            <a:r>
              <a:rPr lang="pt-PT" sz="1300" u="sng" dirty="0"/>
              <a:t>desenho antes-após com grupo testemunho não equivalente. Este desenho compreende grupos de sujeitos repartidos de forma não aleatória: um recebe o tratamento e outro não, sendo tomadas medidas antes e após o tratamento </a:t>
            </a:r>
            <a:r>
              <a:rPr lang="pt-PT" sz="1300" dirty="0"/>
              <a:t>(</a:t>
            </a:r>
            <a:r>
              <a:rPr lang="pt-PT" sz="1300" dirty="0" err="1"/>
              <a:t>Fortin</a:t>
            </a:r>
            <a:r>
              <a:rPr lang="pt-PT" sz="1300" dirty="0"/>
              <a:t>, 2009). </a:t>
            </a:r>
            <a:endParaRPr lang="pt-PT" sz="1300" dirty="0" smtClean="0"/>
          </a:p>
          <a:p>
            <a:pPr marL="285750" indent="-285750">
              <a:buFont typeface="Arial" panose="020B0604020202020204" pitchFamily="34" charset="0"/>
              <a:buChar char="•"/>
            </a:pPr>
            <a:r>
              <a:rPr lang="pt-PT" sz="1300" u="sng" dirty="0" smtClean="0"/>
              <a:t>Com </a:t>
            </a:r>
            <a:r>
              <a:rPr lang="pt-PT" sz="1300" u="sng" dirty="0"/>
              <a:t>vista a recrutar todos os sujeitos necessários para a amostra, o estudo poderá durar até 1 ano. </a:t>
            </a:r>
            <a:endParaRPr lang="pt-PT" sz="1300" dirty="0"/>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11</a:t>
            </a:fld>
            <a:endParaRPr lang="pt-PT"/>
          </a:p>
        </p:txBody>
      </p:sp>
    </p:spTree>
    <p:extLst>
      <p:ext uri="{BB962C8B-B14F-4D97-AF65-F5344CB8AC3E}">
        <p14:creationId xmlns:p14="http://schemas.microsoft.com/office/powerpoint/2010/main" val="340859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85750" indent="-285750" defTabSz="965881">
              <a:buFont typeface="Arial" panose="020B0604020202020204" pitchFamily="34" charset="0"/>
              <a:buChar char="•"/>
              <a:defRPr/>
            </a:pPr>
            <a:r>
              <a:rPr lang="pt-PT" sz="1300" b="1" dirty="0"/>
              <a:t> A população será constituída </a:t>
            </a:r>
            <a:r>
              <a:rPr lang="pt-PT" sz="1300" b="1" u="sng" dirty="0"/>
              <a:t>pelos indivíduos com ELA que fazem VNI e Fisioterapia. </a:t>
            </a:r>
            <a:endParaRPr lang="pt-PT" sz="1300" b="1" u="sng" dirty="0" smtClean="0"/>
          </a:p>
          <a:p>
            <a:pPr marL="285750" indent="-285750" defTabSz="965881">
              <a:buFont typeface="Arial" panose="020B0604020202020204" pitchFamily="34" charset="0"/>
              <a:buChar char="•"/>
              <a:defRPr/>
            </a:pPr>
            <a:r>
              <a:rPr lang="pt-PT" sz="1300" b="1" dirty="0" smtClean="0"/>
              <a:t>A </a:t>
            </a:r>
            <a:r>
              <a:rPr lang="pt-PT" sz="1300" b="1" dirty="0"/>
              <a:t>amostra será constituída por 60 indivíduos (n=60) que serão </a:t>
            </a:r>
            <a:r>
              <a:rPr lang="pt-PT" sz="1300" b="1" u="sng" dirty="0"/>
              <a:t>seleccionados da base de dados do serviço de Medicina Física e Reabilitação (MFR) que são seguidos na consulta de ELA do Hospital X.</a:t>
            </a:r>
            <a:r>
              <a:rPr lang="pt-PT" sz="1300" b="1" dirty="0"/>
              <a:t> </a:t>
            </a:r>
            <a:r>
              <a:rPr lang="pt-PT" sz="1300" dirty="0"/>
              <a:t>Através da amostragem não probabilística por quotas serão </a:t>
            </a:r>
            <a:r>
              <a:rPr lang="pt-PT" sz="1300" b="1" dirty="0"/>
              <a:t>formados seis subgrupos (três do GC e três do GE) cujos indivíduos serão inseridos, de acordo com o estadio/evolução da IR em que se encontram, sendo que cada subgrupo deverá ser constituído por 10 elementos. Estes indivíduos serão incluídos até perfazer o número de sujeitos pretendidos para cada subgrupo. </a:t>
            </a:r>
            <a:r>
              <a:rPr lang="pt-PT" sz="1300" dirty="0"/>
              <a:t>Os indivíduos com SNIF &lt;50 cmH</a:t>
            </a:r>
            <a:r>
              <a:rPr lang="pt-PT" sz="1300" baseline="-25000" dirty="0"/>
              <a:t>2</a:t>
            </a:r>
            <a:r>
              <a:rPr lang="pt-PT" sz="1300" dirty="0"/>
              <a:t>O e ≥ 40 cmH</a:t>
            </a:r>
            <a:r>
              <a:rPr lang="pt-PT" sz="1300" baseline="-25000" dirty="0"/>
              <a:t>2</a:t>
            </a:r>
            <a:r>
              <a:rPr lang="pt-PT" sz="1300" dirty="0"/>
              <a:t>O serão integrados no GC</a:t>
            </a:r>
            <a:r>
              <a:rPr lang="pt-PT" sz="1300" baseline="-25000" dirty="0"/>
              <a:t>1 </a:t>
            </a:r>
            <a:r>
              <a:rPr lang="pt-PT" sz="1300" dirty="0"/>
              <a:t>(n=10) e GE</a:t>
            </a:r>
            <a:r>
              <a:rPr lang="pt-PT" sz="1300" baseline="-25000" dirty="0"/>
              <a:t>1 </a:t>
            </a:r>
            <a:r>
              <a:rPr lang="pt-PT" sz="1300" dirty="0"/>
              <a:t>(n=10); os que tem SNIF &lt;40 cmH</a:t>
            </a:r>
            <a:r>
              <a:rPr lang="pt-PT" sz="1300" baseline="-25000" dirty="0"/>
              <a:t>2</a:t>
            </a:r>
            <a:r>
              <a:rPr lang="pt-PT" sz="1300" dirty="0"/>
              <a:t>O e ≥30 cmH</a:t>
            </a:r>
            <a:r>
              <a:rPr lang="pt-PT" sz="1300" baseline="-25000" dirty="0"/>
              <a:t>2</a:t>
            </a:r>
            <a:r>
              <a:rPr lang="pt-PT" sz="1300" dirty="0"/>
              <a:t>O serão integrados no GC</a:t>
            </a:r>
            <a:r>
              <a:rPr lang="pt-PT" sz="1300" baseline="-25000" dirty="0"/>
              <a:t>2</a:t>
            </a:r>
            <a:r>
              <a:rPr lang="pt-PT" sz="1300" dirty="0"/>
              <a:t> (n=10) e GE</a:t>
            </a:r>
            <a:r>
              <a:rPr lang="pt-PT" sz="1300" baseline="-25000" dirty="0"/>
              <a:t>2 </a:t>
            </a:r>
            <a:r>
              <a:rPr lang="pt-PT" sz="1300" dirty="0"/>
              <a:t>(n=10); e, os que tem SNIF &lt;30 cmH</a:t>
            </a:r>
            <a:r>
              <a:rPr lang="pt-PT" sz="1300" baseline="-25000" dirty="0"/>
              <a:t>2</a:t>
            </a:r>
            <a:r>
              <a:rPr lang="pt-PT" sz="1300" dirty="0"/>
              <a:t>O serão integrados no</a:t>
            </a:r>
            <a:r>
              <a:rPr lang="pt-PT" sz="1300" baseline="-25000" dirty="0"/>
              <a:t> </a:t>
            </a:r>
            <a:r>
              <a:rPr lang="pt-PT" sz="1300" dirty="0"/>
              <a:t>GC</a:t>
            </a:r>
            <a:r>
              <a:rPr lang="pt-PT" sz="1300" baseline="-25000" dirty="0"/>
              <a:t>3</a:t>
            </a:r>
            <a:r>
              <a:rPr lang="pt-PT" sz="1300" dirty="0"/>
              <a:t> (n=10) e GE</a:t>
            </a:r>
            <a:r>
              <a:rPr lang="pt-PT" sz="1300" baseline="-25000" dirty="0"/>
              <a:t>3 </a:t>
            </a:r>
            <a:r>
              <a:rPr lang="pt-PT" sz="1300" dirty="0"/>
              <a:t>(n=10). </a:t>
            </a:r>
            <a:r>
              <a:rPr lang="pt-PT" sz="1300" b="1" dirty="0"/>
              <a:t>De forma a assegurar a homogeneidade do grupo e não enviesar os resultados, acaso na distribuição pelos subgrupos, os indivíduos realizem VNI em simultâneo com as sessões de Fisioterapia deverão ser excluídos, não podendo fazer parte de nenhum dos grupos. </a:t>
            </a:r>
            <a:endParaRPr lang="pt-PT" sz="1300" b="1" dirty="0" smtClean="0"/>
          </a:p>
          <a:p>
            <a:pPr algn="just"/>
            <a:r>
              <a:rPr lang="pt-PT" dirty="0" smtClean="0">
                <a:solidFill>
                  <a:schemeClr val="tx1"/>
                </a:solidFill>
              </a:rPr>
              <a:t>Valores de SNIF:</a:t>
            </a:r>
          </a:p>
          <a:p>
            <a:pPr lvl="1" algn="just"/>
            <a:r>
              <a:rPr lang="pt-PT" b="1" dirty="0" smtClean="0">
                <a:solidFill>
                  <a:schemeClr val="tx1"/>
                </a:solidFill>
              </a:rPr>
              <a:t>&gt;60 cmH</a:t>
            </a:r>
            <a:r>
              <a:rPr lang="pt-PT" b="1" baseline="-25000" dirty="0" smtClean="0">
                <a:solidFill>
                  <a:schemeClr val="tx1"/>
                </a:solidFill>
              </a:rPr>
              <a:t>2</a:t>
            </a:r>
            <a:r>
              <a:rPr lang="pt-PT" b="1" dirty="0" smtClean="0">
                <a:solidFill>
                  <a:schemeClr val="tx1"/>
                </a:solidFill>
              </a:rPr>
              <a:t>O</a:t>
            </a:r>
            <a:r>
              <a:rPr lang="pt-PT" dirty="0" smtClean="0">
                <a:solidFill>
                  <a:schemeClr val="tx1"/>
                </a:solidFill>
                <a:sym typeface="Wingdings" panose="05000000000000000000" pitchFamily="2" charset="2"/>
              </a:rPr>
              <a:t> E</a:t>
            </a:r>
            <a:r>
              <a:rPr lang="pt-PT" dirty="0" smtClean="0">
                <a:solidFill>
                  <a:schemeClr val="tx1"/>
                </a:solidFill>
              </a:rPr>
              <a:t>xcluem fraqueza dos músculos inspiratórios;</a:t>
            </a:r>
          </a:p>
          <a:p>
            <a:pPr lvl="1" algn="just"/>
            <a:r>
              <a:rPr lang="pt-PT" b="1" dirty="0" smtClean="0">
                <a:solidFill>
                  <a:schemeClr val="tx1"/>
                </a:solidFill>
              </a:rPr>
              <a:t>&lt;50 cmH</a:t>
            </a:r>
            <a:r>
              <a:rPr lang="pt-PT" b="1" baseline="-25000" dirty="0" smtClean="0">
                <a:solidFill>
                  <a:schemeClr val="tx1"/>
                </a:solidFill>
              </a:rPr>
              <a:t>2</a:t>
            </a:r>
            <a:r>
              <a:rPr lang="pt-PT" b="1" dirty="0" smtClean="0">
                <a:solidFill>
                  <a:schemeClr val="tx1"/>
                </a:solidFill>
              </a:rPr>
              <a:t>O </a:t>
            </a:r>
            <a:r>
              <a:rPr lang="pt-PT" dirty="0" smtClean="0">
                <a:solidFill>
                  <a:schemeClr val="tx1"/>
                </a:solidFill>
                <a:sym typeface="Wingdings" panose="05000000000000000000" pitchFamily="2" charset="2"/>
              </a:rPr>
              <a:t></a:t>
            </a:r>
            <a:r>
              <a:rPr lang="pt-PT" b="1" dirty="0" smtClean="0">
                <a:solidFill>
                  <a:schemeClr val="tx1"/>
                </a:solidFill>
                <a:sym typeface="Wingdings" panose="05000000000000000000" pitchFamily="2" charset="2"/>
              </a:rPr>
              <a:t> </a:t>
            </a:r>
            <a:r>
              <a:rPr lang="pt-PT" dirty="0" smtClean="0">
                <a:solidFill>
                  <a:schemeClr val="tx1"/>
                </a:solidFill>
                <a:sym typeface="Wingdings" panose="05000000000000000000" pitchFamily="2" charset="2"/>
              </a:rPr>
              <a:t>E</a:t>
            </a:r>
            <a:r>
              <a:rPr lang="pt-PT" dirty="0" smtClean="0">
                <a:solidFill>
                  <a:schemeClr val="tx1"/>
                </a:solidFill>
              </a:rPr>
              <a:t>stão associados a um bom prognóstico;</a:t>
            </a:r>
          </a:p>
          <a:p>
            <a:pPr lvl="1" algn="just"/>
            <a:r>
              <a:rPr lang="pt-PT" b="1" dirty="0" smtClean="0">
                <a:solidFill>
                  <a:schemeClr val="tx1"/>
                </a:solidFill>
              </a:rPr>
              <a:t>&lt;40 cmH</a:t>
            </a:r>
            <a:r>
              <a:rPr lang="pt-PT" b="1" baseline="-25000" dirty="0" smtClean="0">
                <a:solidFill>
                  <a:schemeClr val="tx1"/>
                </a:solidFill>
              </a:rPr>
              <a:t>2</a:t>
            </a:r>
            <a:r>
              <a:rPr lang="pt-PT" b="1" dirty="0" smtClean="0">
                <a:solidFill>
                  <a:schemeClr val="tx1"/>
                </a:solidFill>
              </a:rPr>
              <a:t>O</a:t>
            </a:r>
            <a:r>
              <a:rPr lang="pt-PT" dirty="0" smtClean="0">
                <a:solidFill>
                  <a:schemeClr val="tx1"/>
                </a:solidFill>
                <a:sym typeface="Wingdings" panose="05000000000000000000" pitchFamily="2" charset="2"/>
              </a:rPr>
              <a:t></a:t>
            </a:r>
            <a:r>
              <a:rPr lang="pt-PT" dirty="0" smtClean="0">
                <a:solidFill>
                  <a:schemeClr val="tx1"/>
                </a:solidFill>
              </a:rPr>
              <a:t> Para além de estarem relacionados com </a:t>
            </a:r>
            <a:r>
              <a:rPr lang="pt-PT" dirty="0" err="1" smtClean="0">
                <a:solidFill>
                  <a:schemeClr val="tx1"/>
                </a:solidFill>
              </a:rPr>
              <a:t>hipoxémia</a:t>
            </a:r>
            <a:r>
              <a:rPr lang="pt-PT" dirty="0" smtClean="0">
                <a:solidFill>
                  <a:schemeClr val="tx1"/>
                </a:solidFill>
              </a:rPr>
              <a:t> nocturna, também estão associados a uma taxa de sobrevivência média de 6 meses;</a:t>
            </a:r>
          </a:p>
          <a:p>
            <a:pPr lvl="1" algn="just"/>
            <a:r>
              <a:rPr lang="pt-PT" b="1" dirty="0" smtClean="0">
                <a:solidFill>
                  <a:schemeClr val="tx1"/>
                </a:solidFill>
              </a:rPr>
              <a:t>&lt;30 cmH</a:t>
            </a:r>
            <a:r>
              <a:rPr lang="pt-PT" b="1" baseline="-25000" dirty="0" smtClean="0">
                <a:solidFill>
                  <a:schemeClr val="tx1"/>
                </a:solidFill>
              </a:rPr>
              <a:t>2</a:t>
            </a:r>
            <a:r>
              <a:rPr lang="pt-PT" b="1" dirty="0" smtClean="0">
                <a:solidFill>
                  <a:schemeClr val="tx1"/>
                </a:solidFill>
              </a:rPr>
              <a:t>O</a:t>
            </a:r>
            <a:r>
              <a:rPr lang="pt-PT" dirty="0" smtClean="0">
                <a:solidFill>
                  <a:schemeClr val="tx1"/>
                </a:solidFill>
                <a:sym typeface="Wingdings" panose="05000000000000000000" pitchFamily="2" charset="2"/>
              </a:rPr>
              <a:t></a:t>
            </a:r>
            <a:r>
              <a:rPr lang="pt-PT" dirty="0" smtClean="0">
                <a:solidFill>
                  <a:schemeClr val="tx1"/>
                </a:solidFill>
              </a:rPr>
              <a:t> A taxa de sobrevivência é de cerca de 3 meses.</a:t>
            </a:r>
          </a:p>
          <a:p>
            <a:pPr lvl="1" algn="just"/>
            <a:r>
              <a:rPr lang="pt-PT" dirty="0" smtClean="0">
                <a:solidFill>
                  <a:schemeClr val="tx1"/>
                </a:solidFill>
              </a:rPr>
              <a:t>(Morgan</a:t>
            </a:r>
            <a:r>
              <a:rPr lang="pt-PT" baseline="0" dirty="0" smtClean="0">
                <a:solidFill>
                  <a:schemeClr val="tx1"/>
                </a:solidFill>
              </a:rPr>
              <a:t> </a:t>
            </a:r>
            <a:r>
              <a:rPr lang="pt-PT" i="1" baseline="0" dirty="0" err="1" smtClean="0">
                <a:solidFill>
                  <a:schemeClr val="tx1"/>
                </a:solidFill>
              </a:rPr>
              <a:t>et</a:t>
            </a:r>
            <a:r>
              <a:rPr lang="pt-PT" i="1" baseline="0" dirty="0" smtClean="0">
                <a:solidFill>
                  <a:schemeClr val="tx1"/>
                </a:solidFill>
              </a:rPr>
              <a:t> al</a:t>
            </a:r>
            <a:r>
              <a:rPr lang="pt-PT" i="0" baseline="0" dirty="0" smtClean="0">
                <a:solidFill>
                  <a:schemeClr val="tx1"/>
                </a:solidFill>
              </a:rPr>
              <a:t>., 2005)</a:t>
            </a:r>
            <a:endParaRPr lang="pt-PT" sz="1300" b="1" dirty="0" smtClean="0"/>
          </a:p>
          <a:p>
            <a:pPr marL="285750" indent="-285750" defTabSz="965881">
              <a:buFont typeface="Arial" panose="020B0604020202020204" pitchFamily="34" charset="0"/>
              <a:buChar char="•"/>
              <a:defRPr/>
            </a:pPr>
            <a:r>
              <a:rPr lang="pt-PT" sz="1300" b="1" dirty="0" smtClean="0"/>
              <a:t>Inicialmente </a:t>
            </a:r>
            <a:r>
              <a:rPr lang="pt-PT" sz="1300" b="1" dirty="0"/>
              <a:t>todos os participantes serão submetidos a uma avaliação. Posteriormente dar-se-á início à intervenção, período na qual serão realizadas registos constantes pelo fisioterapeuta de cada participante. Na 4ª e na 8ª sessão de Fisioterapia, todos os participantes serão reavaliados.</a:t>
            </a:r>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12</a:t>
            </a:fld>
            <a:endParaRPr lang="pt-PT"/>
          </a:p>
        </p:txBody>
      </p:sp>
    </p:spTree>
    <p:extLst>
      <p:ext uri="{BB962C8B-B14F-4D97-AF65-F5344CB8AC3E}">
        <p14:creationId xmlns:p14="http://schemas.microsoft.com/office/powerpoint/2010/main" val="340859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dirty="0"/>
              <a:t>Para obter uma amostra o mais homogénea possível, determina-se com a ajuda de critérios de inclusão as características essenciais da amostra (</a:t>
            </a:r>
            <a:r>
              <a:rPr lang="pt-PT" sz="1300" dirty="0" err="1"/>
              <a:t>Fortin</a:t>
            </a:r>
            <a:r>
              <a:rPr lang="pt-PT" sz="1300" dirty="0"/>
              <a:t>, 2009). Assim, serão incluídos os indivíduos que cumpram na totalidade os seguintes critérios:</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13</a:t>
            </a:fld>
            <a:endParaRPr lang="pt-PT"/>
          </a:p>
        </p:txBody>
      </p:sp>
    </p:spTree>
    <p:extLst>
      <p:ext uri="{BB962C8B-B14F-4D97-AF65-F5344CB8AC3E}">
        <p14:creationId xmlns:p14="http://schemas.microsoft.com/office/powerpoint/2010/main" val="332002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300" dirty="0"/>
              <a:t>Paralelamente, os critérios de exclusão servem para determinar os indivíduos que não farão parte da amostra (</a:t>
            </a:r>
            <a:r>
              <a:rPr lang="pt-PT" sz="1300" dirty="0" err="1"/>
              <a:t>Fortin</a:t>
            </a:r>
            <a:r>
              <a:rPr lang="pt-PT" sz="1300" dirty="0"/>
              <a:t>, 2009). Então serão excluídos os indivíduos que apresentem qualquer um dos critérios referidos abaixo:</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14</a:t>
            </a:fld>
            <a:endParaRPr lang="pt-PT"/>
          </a:p>
        </p:txBody>
      </p:sp>
    </p:spTree>
    <p:extLst>
      <p:ext uri="{BB962C8B-B14F-4D97-AF65-F5344CB8AC3E}">
        <p14:creationId xmlns:p14="http://schemas.microsoft.com/office/powerpoint/2010/main" val="38582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300" dirty="0">
                <a:sym typeface="Wingdings"/>
              </a:rPr>
              <a:t></a:t>
            </a:r>
            <a:r>
              <a:rPr lang="pt-PT" sz="1300" u="sng" dirty="0"/>
              <a:t>Ficha de Caracterização do Utente</a:t>
            </a:r>
            <a:r>
              <a:rPr lang="pt-PT" sz="1300" dirty="0"/>
              <a:t>: Nesta ficha (</a:t>
            </a:r>
            <a:r>
              <a:rPr lang="pt-PT" sz="1300" b="1" dirty="0"/>
              <a:t>Apêndice I)</a:t>
            </a:r>
            <a:r>
              <a:rPr lang="pt-PT" sz="1300" dirty="0"/>
              <a:t> serão registados as características de cada participante do estudo, nomeadamente os seus dados pessoais, os dados clínicos, os dados sobre a VNI, valores de SNIF, PIM, PEM e da FC.</a:t>
            </a:r>
          </a:p>
          <a:p>
            <a:r>
              <a:rPr lang="pt-PT" sz="1300" dirty="0">
                <a:sym typeface="Wingdings"/>
              </a:rPr>
              <a:t></a:t>
            </a:r>
            <a:r>
              <a:rPr lang="pt-PT" sz="1300" u="sng" dirty="0"/>
              <a:t>Ficha de Registo da Fisioterapia</a:t>
            </a:r>
            <a:r>
              <a:rPr lang="pt-PT" sz="1300" dirty="0"/>
              <a:t>: Nesta ficha (</a:t>
            </a:r>
            <a:r>
              <a:rPr lang="pt-PT" sz="1300" b="1" dirty="0"/>
              <a:t>Apêndice II</a:t>
            </a:r>
            <a:r>
              <a:rPr lang="pt-PT" sz="1300" dirty="0"/>
              <a:t>), o fisioterapeuta que realizará as sessões de Fisioterapia, registará a data, o horário, o tipo de intervenção realizada, a intensidade do exercício, o registo dos valores de SatO</a:t>
            </a:r>
            <a:r>
              <a:rPr lang="pt-PT" sz="1300" baseline="-25000" dirty="0"/>
              <a:t>2</a:t>
            </a:r>
            <a:r>
              <a:rPr lang="pt-PT" sz="1300" dirty="0"/>
              <a:t>, da FC, da dispneia e da tolerância ao esforço obtidos durante a sua intervenção. Caso a sua sessão seja interrompida, deverá também registar essa informação e o motivo.</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15</a:t>
            </a:fld>
            <a:endParaRPr lang="pt-PT"/>
          </a:p>
        </p:txBody>
      </p:sp>
    </p:spTree>
    <p:extLst>
      <p:ext uri="{BB962C8B-B14F-4D97-AF65-F5344CB8AC3E}">
        <p14:creationId xmlns:p14="http://schemas.microsoft.com/office/powerpoint/2010/main" val="338708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300" dirty="0">
                <a:sym typeface="Wingdings"/>
              </a:rPr>
              <a:t></a:t>
            </a:r>
            <a:r>
              <a:rPr lang="pt-PT" sz="1300" i="1" u="sng" dirty="0"/>
              <a:t>Escala de Borg Modificada</a:t>
            </a:r>
            <a:r>
              <a:rPr lang="pt-PT" sz="1300" dirty="0"/>
              <a:t>: A </a:t>
            </a:r>
            <a:r>
              <a:rPr lang="pt-PT" sz="1300" u="sng" dirty="0"/>
              <a:t>Escala de Borg Modificada </a:t>
            </a:r>
            <a:r>
              <a:rPr lang="pt-PT" sz="1300" b="1" u="sng" dirty="0"/>
              <a:t>(Anexo II) </a:t>
            </a:r>
            <a:r>
              <a:rPr lang="pt-PT" sz="1300" u="sng" dirty="0"/>
              <a:t>é um instrumento válido e fidedigno, utilizado frequentemente para avaliar a sensação de dispneia sentida pelo utente (</a:t>
            </a:r>
            <a:r>
              <a:rPr lang="pt-PT" sz="1300" u="sng" dirty="0" err="1"/>
              <a:t>Kendrick</a:t>
            </a:r>
            <a:r>
              <a:rPr lang="pt-PT" sz="1300" u="sng" dirty="0"/>
              <a:t>, </a:t>
            </a:r>
            <a:r>
              <a:rPr lang="pt-PT" sz="1300" u="sng" dirty="0" err="1"/>
              <a:t>Baxi</a:t>
            </a:r>
            <a:r>
              <a:rPr lang="pt-PT" sz="1300" u="sng" dirty="0"/>
              <a:t> e Smith, 2000</a:t>
            </a:r>
            <a:r>
              <a:rPr lang="pt-PT" sz="1300" dirty="0"/>
              <a:t>). Esta escala é bastante flexível, na medida que é adequada para avaliar rápidas alterações da dispneia num determinado tempo e condições específicas (Borg, 1982). Para além de </a:t>
            </a:r>
            <a:r>
              <a:rPr lang="pt-PT" sz="1300" u="sng" dirty="0"/>
              <a:t>apresentar uma boa sensibilidade (80%) e especificidade (78%) em utentes com ELA</a:t>
            </a:r>
            <a:r>
              <a:rPr lang="pt-PT" sz="1300" dirty="0"/>
              <a:t>, esta escala pode ser facilmente aplicada a utentes que apresentam mobilidade reduzida ao nível dos membros superiores e/ou que são incapazes de escrever (</a:t>
            </a:r>
            <a:r>
              <a:rPr lang="pt-PT" sz="1300" dirty="0" err="1"/>
              <a:t>Just</a:t>
            </a:r>
            <a:r>
              <a:rPr lang="pt-PT" sz="1300" dirty="0"/>
              <a:t> </a:t>
            </a:r>
            <a:r>
              <a:rPr lang="pt-PT" sz="1300" i="1" dirty="0" err="1"/>
              <a:t>et</a:t>
            </a:r>
            <a:r>
              <a:rPr lang="pt-PT" sz="1300" i="1" dirty="0"/>
              <a:t> al</a:t>
            </a:r>
            <a:r>
              <a:rPr lang="pt-PT" sz="1300" dirty="0"/>
              <a:t>., 2010). Estes investigadores também verificaram que </a:t>
            </a:r>
            <a:r>
              <a:rPr lang="pt-PT" sz="1300" u="sng" dirty="0"/>
              <a:t>a EBM é um bom preditor, especialmente em decúbito dorsal, da fraqueza dos músculos respiratórios, sendo um instrumento útil para detectar a IR em utentes com ELA</a:t>
            </a:r>
            <a:r>
              <a:rPr lang="pt-PT" sz="1300" dirty="0"/>
              <a:t>. Além disso, nesse estudo verificou-se que existe uma relação significativa entre o SNIF e a EBM como também entre o SNIF, a CV, a PIM e PaCO</a:t>
            </a:r>
            <a:r>
              <a:rPr lang="pt-PT" sz="1300" baseline="-25000" dirty="0"/>
              <a:t>2</a:t>
            </a:r>
            <a:r>
              <a:rPr lang="pt-PT" sz="1300" dirty="0"/>
              <a:t>. Tendo sido verificado que quando a EBM é inferior a 3,  apresenta maior sensibilidade e especificidade para predizer SNIF ≤40 cmH</a:t>
            </a:r>
            <a:r>
              <a:rPr lang="pt-PT" sz="1300" baseline="-25000" dirty="0"/>
              <a:t>2</a:t>
            </a:r>
            <a:r>
              <a:rPr lang="pt-PT" sz="1300" dirty="0"/>
              <a:t>O, indicando fraqueza severa dos músculos inspiratórios. Os utentes com ELA que apresentaram EBM≥3 também tiveram baixos valores de CV, de PIM e valores ligeiramente elevados de PaCO</a:t>
            </a:r>
            <a:r>
              <a:rPr lang="pt-PT" sz="1300" baseline="-25000" dirty="0"/>
              <a:t>2 </a:t>
            </a:r>
            <a:r>
              <a:rPr lang="pt-PT" sz="1300" dirty="0"/>
              <a:t>(</a:t>
            </a:r>
            <a:r>
              <a:rPr lang="pt-PT" sz="1300" dirty="0" err="1"/>
              <a:t>Just</a:t>
            </a:r>
            <a:r>
              <a:rPr lang="pt-PT" sz="1300" dirty="0"/>
              <a:t> </a:t>
            </a:r>
            <a:r>
              <a:rPr lang="pt-PT" sz="1300" i="1" dirty="0" err="1"/>
              <a:t>et</a:t>
            </a:r>
            <a:r>
              <a:rPr lang="pt-PT" sz="1300" i="1" dirty="0"/>
              <a:t> al</a:t>
            </a:r>
            <a:r>
              <a:rPr lang="pt-PT" sz="1300" dirty="0"/>
              <a:t>., 2010). Para além disso, considera-se que a intensidade de dispneia está relacionada com o aumento da ventilação ou uma diminuição da capacidade ventilatória, sendo que a avaliação da severidade da dispneia deve ter em conta as respostas pulmonares e cardíacas obtidas durante a realização de determinadas actividades (</a:t>
            </a:r>
            <a:r>
              <a:rPr lang="pt-PT" sz="1300" dirty="0" err="1"/>
              <a:t>American</a:t>
            </a:r>
            <a:r>
              <a:rPr lang="pt-PT" sz="1300" dirty="0"/>
              <a:t> </a:t>
            </a:r>
            <a:r>
              <a:rPr lang="pt-PT" sz="1300" dirty="0" err="1"/>
              <a:t>Thoracic</a:t>
            </a:r>
            <a:r>
              <a:rPr lang="pt-PT" sz="1300" dirty="0"/>
              <a:t> </a:t>
            </a:r>
            <a:r>
              <a:rPr lang="pt-PT" sz="1300" dirty="0" err="1"/>
              <a:t>Society</a:t>
            </a:r>
            <a:r>
              <a:rPr lang="pt-PT" sz="1300" dirty="0"/>
              <a:t>, 1999).  </a:t>
            </a:r>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16</a:t>
            </a:fld>
            <a:endParaRPr lang="pt-PT"/>
          </a:p>
        </p:txBody>
      </p:sp>
    </p:spTree>
    <p:extLst>
      <p:ext uri="{BB962C8B-B14F-4D97-AF65-F5344CB8AC3E}">
        <p14:creationId xmlns:p14="http://schemas.microsoft.com/office/powerpoint/2010/main" val="338708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dirty="0">
                <a:sym typeface="Wingdings"/>
              </a:rPr>
              <a:t></a:t>
            </a:r>
            <a:r>
              <a:rPr lang="pt-PT" sz="1300" dirty="0"/>
              <a:t>1 Ventilador com dois níveis de pressão (BPAP) que esteja à disposição do fisioterapeuta de cada participante. Este recurso será obtido através da prescrição médica do utente ou através do pedido de colaboração ao Hospital </a:t>
            </a:r>
            <a:r>
              <a:rPr lang="pt-PT" sz="1300" dirty="0" smtClean="0"/>
              <a:t>X. Quanto </a:t>
            </a:r>
            <a:r>
              <a:rPr lang="pt-PT" sz="1300" dirty="0"/>
              <a:t>aos parâmetros de IPAP e EPAP, estes serão posteriormente ajustados pelo fisioterapeuta de acordo com o conforto e a tolerância do utente, tendo em conta o Protocolo de VNI (</a:t>
            </a:r>
            <a:r>
              <a:rPr lang="pt-PT" sz="1300" b="1" dirty="0"/>
              <a:t>Apêndice IV</a:t>
            </a:r>
            <a:r>
              <a:rPr lang="pt-PT" sz="1300" b="1" dirty="0" smtClean="0"/>
              <a:t>)</a:t>
            </a:r>
            <a:r>
              <a:rPr lang="pt-PT" sz="1300" dirty="0" smtClean="0"/>
              <a:t>.</a:t>
            </a:r>
          </a:p>
          <a:p>
            <a:r>
              <a:rPr lang="pt-PT" sz="1300" dirty="0" smtClean="0">
                <a:sym typeface="Wingdings" panose="05000000000000000000" pitchFamily="2" charset="2"/>
              </a:rPr>
              <a:t></a:t>
            </a:r>
            <a:r>
              <a:rPr lang="pt-PT" sz="1200" kern="1200" dirty="0" smtClean="0">
                <a:solidFill>
                  <a:schemeClr val="tx1"/>
                </a:solidFill>
                <a:effectLst/>
                <a:latin typeface="+mn-lt"/>
                <a:ea typeface="+mn-ea"/>
                <a:cs typeface="+mn-cs"/>
              </a:rPr>
              <a:t>A PIM, a PEM e o SNIF podem ser utilizados para avaliar a força dos músculos respiratórios (</a:t>
            </a:r>
            <a:r>
              <a:rPr lang="pt-PT" sz="1200" kern="1200" dirty="0" err="1" smtClean="0">
                <a:solidFill>
                  <a:schemeClr val="tx1"/>
                </a:solidFill>
                <a:effectLst/>
                <a:latin typeface="+mn-lt"/>
                <a:ea typeface="+mn-ea"/>
                <a:cs typeface="+mn-cs"/>
              </a:rPr>
              <a:t>Uldry</a:t>
            </a:r>
            <a:r>
              <a:rPr lang="pt-PT" sz="1200" kern="1200" dirty="0" smtClean="0">
                <a:solidFill>
                  <a:schemeClr val="tx1"/>
                </a:solidFill>
                <a:effectLst/>
                <a:latin typeface="+mn-lt"/>
                <a:ea typeface="+mn-ea"/>
                <a:cs typeface="+mn-cs"/>
              </a:rPr>
              <a:t> e </a:t>
            </a:r>
            <a:r>
              <a:rPr lang="pt-PT" sz="1200" kern="1200" dirty="0" err="1" smtClean="0">
                <a:solidFill>
                  <a:schemeClr val="tx1"/>
                </a:solidFill>
                <a:effectLst/>
                <a:latin typeface="+mn-lt"/>
                <a:ea typeface="+mn-ea"/>
                <a:cs typeface="+mn-cs"/>
              </a:rPr>
              <a:t>Fitting</a:t>
            </a:r>
            <a:r>
              <a:rPr lang="pt-PT" sz="1200" kern="1200" dirty="0" smtClean="0">
                <a:solidFill>
                  <a:schemeClr val="tx1"/>
                </a:solidFill>
                <a:effectLst/>
                <a:latin typeface="+mn-lt"/>
                <a:ea typeface="+mn-ea"/>
                <a:cs typeface="+mn-cs"/>
              </a:rPr>
              <a:t>, 1995; </a:t>
            </a:r>
            <a:r>
              <a:rPr lang="pt-PT" sz="1200" kern="1200" dirty="0" err="1" smtClean="0">
                <a:solidFill>
                  <a:schemeClr val="tx1"/>
                </a:solidFill>
                <a:effectLst/>
                <a:latin typeface="+mn-lt"/>
                <a:ea typeface="+mn-ea"/>
                <a:cs typeface="+mn-cs"/>
              </a:rPr>
              <a:t>Fitting</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1999; </a:t>
            </a:r>
            <a:r>
              <a:rPr lang="pt-PT" sz="1200" kern="1200" dirty="0" err="1" smtClean="0">
                <a:solidFill>
                  <a:schemeClr val="tx1"/>
                </a:solidFill>
                <a:effectLst/>
                <a:latin typeface="+mn-lt"/>
                <a:ea typeface="+mn-ea"/>
                <a:cs typeface="+mn-cs"/>
              </a:rPr>
              <a:t>Similowski</a:t>
            </a:r>
            <a:r>
              <a:rPr lang="pt-PT" sz="1200"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2000; </a:t>
            </a:r>
            <a:r>
              <a:rPr lang="pt-PT" sz="1200" kern="1200" dirty="0" err="1" smtClean="0">
                <a:solidFill>
                  <a:schemeClr val="tx1"/>
                </a:solidFill>
                <a:effectLst/>
                <a:latin typeface="+mn-lt"/>
                <a:ea typeface="+mn-ea"/>
                <a:cs typeface="+mn-cs"/>
              </a:rPr>
              <a:t>Lyall</a:t>
            </a:r>
            <a:r>
              <a:rPr lang="pt-PT" sz="1200"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2001). </a:t>
            </a:r>
          </a:p>
          <a:p>
            <a:r>
              <a:rPr lang="pt-PT" sz="1200" kern="1200" dirty="0" smtClean="0">
                <a:solidFill>
                  <a:schemeClr val="tx1"/>
                </a:solidFill>
                <a:effectLst/>
                <a:latin typeface="+mn-lt"/>
                <a:ea typeface="+mn-ea"/>
                <a:cs typeface="+mn-cs"/>
                <a:sym typeface="Wingdings" panose="05000000000000000000" pitchFamily="2" charset="2"/>
              </a:rPr>
              <a:t></a:t>
            </a:r>
            <a:r>
              <a:rPr lang="pt-PT" sz="1200" kern="1200" dirty="0" smtClean="0">
                <a:solidFill>
                  <a:schemeClr val="tx1"/>
                </a:solidFill>
                <a:effectLst/>
                <a:latin typeface="+mn-lt"/>
                <a:ea typeface="+mn-ea"/>
                <a:cs typeface="+mn-cs"/>
              </a:rPr>
              <a:t>A PIM traduz a força dos músculos inspiratórios (diafragma e intercostais) (Rodrigues e Bárbara, 2000). Representa a máxima pressão negativa produzida na boca após uma expiração completa até ao volume residual, seguida por um único esforço inspiratório máximo contra  uma via aérea ocluída (</a:t>
            </a:r>
            <a:r>
              <a:rPr lang="pt-PT" sz="1200" kern="1200" dirty="0" err="1" smtClean="0">
                <a:solidFill>
                  <a:schemeClr val="tx1"/>
                </a:solidFill>
                <a:effectLst/>
                <a:latin typeface="+mn-lt"/>
                <a:ea typeface="+mn-ea"/>
                <a:cs typeface="+mn-cs"/>
              </a:rPr>
              <a:t>Black</a:t>
            </a:r>
            <a:r>
              <a:rPr lang="pt-PT" sz="1200" kern="1200" dirty="0" smtClean="0">
                <a:solidFill>
                  <a:schemeClr val="tx1"/>
                </a:solidFill>
                <a:effectLst/>
                <a:latin typeface="+mn-lt"/>
                <a:ea typeface="+mn-ea"/>
                <a:cs typeface="+mn-cs"/>
              </a:rPr>
              <a:t> e Hyatt, 1969).  </a:t>
            </a:r>
          </a:p>
          <a:p>
            <a:r>
              <a:rPr lang="pt-PT" sz="1200" kern="1200" dirty="0" smtClean="0">
                <a:solidFill>
                  <a:schemeClr val="tx1"/>
                </a:solidFill>
                <a:effectLst/>
                <a:latin typeface="+mn-lt"/>
                <a:ea typeface="+mn-ea"/>
                <a:cs typeface="+mn-cs"/>
                <a:sym typeface="Wingdings" panose="05000000000000000000" pitchFamily="2" charset="2"/>
              </a:rPr>
              <a:t></a:t>
            </a:r>
            <a:r>
              <a:rPr lang="pt-PT" sz="1200" kern="1200" dirty="0" smtClean="0">
                <a:solidFill>
                  <a:schemeClr val="tx1"/>
                </a:solidFill>
                <a:effectLst/>
                <a:latin typeface="+mn-lt"/>
                <a:ea typeface="+mn-ea"/>
                <a:cs typeface="+mn-cs"/>
              </a:rPr>
              <a:t>A PEM traduz a força dos músculos expiratórios (abdominais e intercostais) (Rodrigues e Bárbara, 2000). Representa a máxima pressão positiva medida na boca após uma inspiração até à capacidade pulmonar total seguida de uma máxima expiração contra uma via aérea ocluída (</a:t>
            </a:r>
            <a:r>
              <a:rPr lang="pt-PT" sz="1200" kern="1200" dirty="0" err="1" smtClean="0">
                <a:solidFill>
                  <a:schemeClr val="tx1"/>
                </a:solidFill>
                <a:effectLst/>
                <a:latin typeface="+mn-lt"/>
                <a:ea typeface="+mn-ea"/>
                <a:cs typeface="+mn-cs"/>
              </a:rPr>
              <a:t>Black</a:t>
            </a:r>
            <a:r>
              <a:rPr lang="pt-PT" sz="1200" kern="1200" dirty="0" smtClean="0">
                <a:solidFill>
                  <a:schemeClr val="tx1"/>
                </a:solidFill>
                <a:effectLst/>
                <a:latin typeface="+mn-lt"/>
                <a:ea typeface="+mn-ea"/>
                <a:cs typeface="+mn-cs"/>
              </a:rPr>
              <a:t> e Hyatt, 1969).</a:t>
            </a:r>
          </a:p>
          <a:p>
            <a:r>
              <a:rPr lang="pt-PT" sz="1200" kern="1200" dirty="0" smtClean="0">
                <a:solidFill>
                  <a:schemeClr val="tx1"/>
                </a:solidFill>
                <a:effectLst/>
                <a:latin typeface="+mn-lt"/>
                <a:ea typeface="+mn-ea"/>
                <a:cs typeface="+mn-cs"/>
                <a:sym typeface="Wingdings" panose="05000000000000000000" pitchFamily="2" charset="2"/>
              </a:rPr>
              <a:t></a:t>
            </a:r>
            <a:r>
              <a:rPr lang="pt-PT" sz="1200" kern="1200" dirty="0" smtClean="0">
                <a:solidFill>
                  <a:schemeClr val="tx1"/>
                </a:solidFill>
                <a:effectLst/>
                <a:latin typeface="+mn-lt"/>
                <a:ea typeface="+mn-ea"/>
                <a:cs typeface="+mn-cs"/>
              </a:rPr>
              <a:t>Actualmente considera-se que o SNIF é uma medida válida, simples e não invasiva que permite a detecção da fraqueza dos músculos inspiratórios com um elevado grau de prognóstico na ELA, independentemente se a fraqueza tem origem central ou periférica (</a:t>
            </a:r>
            <a:r>
              <a:rPr lang="pt-PT" sz="1200" kern="1200" dirty="0" err="1" smtClean="0">
                <a:solidFill>
                  <a:schemeClr val="tx1"/>
                </a:solidFill>
                <a:effectLst/>
                <a:latin typeface="+mn-lt"/>
                <a:ea typeface="+mn-ea"/>
                <a:cs typeface="+mn-cs"/>
              </a:rPr>
              <a:t>Stefanutti</a:t>
            </a:r>
            <a:r>
              <a:rPr lang="pt-PT" sz="1200"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2000; Morgan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2005). </a:t>
            </a:r>
            <a:endParaRPr lang="pt-PT" sz="1300" dirty="0"/>
          </a:p>
          <a:p>
            <a:pPr defTabSz="965881">
              <a:defRPr/>
            </a:pPr>
            <a:r>
              <a:rPr lang="pt-PT" sz="1300" dirty="0">
                <a:sym typeface="Wingdings"/>
              </a:rPr>
              <a:t></a:t>
            </a:r>
            <a:r>
              <a:rPr lang="pt-PT" sz="1300" dirty="0"/>
              <a:t>1 Manómetro de pressões digital é um aparelho electrónico portátil que contém no seu interior um dispositivo que traduz directamente a força dos músculos </a:t>
            </a:r>
            <a:r>
              <a:rPr lang="pt-PT" sz="1300" dirty="0" smtClean="0"/>
              <a:t>respiratórios. </a:t>
            </a:r>
            <a:r>
              <a:rPr lang="pt-PT" sz="1300" dirty="0"/>
              <a:t>Este aparelho será utilizado para avaliar o SNIF e, como medições complementares, também serão avaliados o MIP e MEP. A avaliação das pressões máximas respiratórias será realizada pelo fisioterapeuta de cada participante segundo o protocolo de Rodrigues e Bárbara (2000) e de acordo com </a:t>
            </a:r>
            <a:r>
              <a:rPr lang="pt-PT" sz="1300" dirty="0" err="1"/>
              <a:t>Uldry</a:t>
            </a:r>
            <a:r>
              <a:rPr lang="pt-PT" sz="1300" dirty="0"/>
              <a:t> e </a:t>
            </a:r>
            <a:r>
              <a:rPr lang="pt-PT" sz="1300" dirty="0" err="1"/>
              <a:t>Fitting</a:t>
            </a:r>
            <a:r>
              <a:rPr lang="pt-PT" sz="1300" dirty="0"/>
              <a:t> (1995) e Araújo e os seus colaboradores (2010) (</a:t>
            </a:r>
            <a:r>
              <a:rPr lang="pt-PT" sz="1300" b="1" dirty="0"/>
              <a:t>Anexo III</a:t>
            </a:r>
            <a:r>
              <a:rPr lang="pt-PT" sz="1300" dirty="0"/>
              <a:t>). Para avaliação do SNIF será necessário um </a:t>
            </a:r>
            <a:r>
              <a:rPr lang="pt-PT" sz="1300" i="1" dirty="0" err="1"/>
              <a:t>plug</a:t>
            </a:r>
            <a:r>
              <a:rPr lang="pt-PT" sz="1300" dirty="0"/>
              <a:t> com um orifício aproximadamente de 1mm conectado ao manómetro digital (Araújo </a:t>
            </a:r>
            <a:r>
              <a:rPr lang="pt-PT" sz="1300" i="1" dirty="0" err="1"/>
              <a:t>et</a:t>
            </a:r>
            <a:r>
              <a:rPr lang="pt-PT" sz="1300" i="1" dirty="0"/>
              <a:t> </a:t>
            </a:r>
            <a:r>
              <a:rPr lang="pt-PT" sz="1300" dirty="0"/>
              <a:t>al., 2010). Os valores obtidos serão registados na Ficha de Caracterização do Utente (</a:t>
            </a:r>
            <a:r>
              <a:rPr lang="pt-PT" sz="1300" b="1" dirty="0"/>
              <a:t>Apêndice I</a:t>
            </a:r>
            <a:r>
              <a:rPr lang="pt-PT" sz="1300" dirty="0"/>
              <a:t>). O aparelho sugerido é o manómetro </a:t>
            </a:r>
            <a:r>
              <a:rPr lang="pt-PT" sz="1300" dirty="0" err="1"/>
              <a:t>MicroRPM</a:t>
            </a:r>
            <a:r>
              <a:rPr lang="pt-PT" sz="1300" dirty="0"/>
              <a:t>® fornecido provisoriamente pela </a:t>
            </a:r>
            <a:r>
              <a:rPr lang="pt-PT" sz="1300" dirty="0" err="1"/>
              <a:t>Pulmocor</a:t>
            </a:r>
            <a:r>
              <a:rPr lang="pt-PT" sz="1300" dirty="0"/>
              <a:t> ou adquirido pelo preço aproximado de 1100€. </a:t>
            </a:r>
          </a:p>
          <a:p>
            <a:r>
              <a:rPr lang="pt-PT" sz="1300" dirty="0" smtClean="0">
                <a:sym typeface="Wingdings" panose="05000000000000000000" pitchFamily="2" charset="2"/>
              </a:rPr>
              <a:t></a:t>
            </a:r>
            <a:r>
              <a:rPr lang="pt-PT" sz="1300" dirty="0" smtClean="0"/>
              <a:t>1 </a:t>
            </a:r>
            <a:r>
              <a:rPr lang="pt-PT" sz="1300" dirty="0"/>
              <a:t>Pulsi-oxímetro que permita a monitorização da FC e da SatO</a:t>
            </a:r>
            <a:r>
              <a:rPr lang="pt-PT" sz="1300" baseline="-25000" dirty="0"/>
              <a:t>2</a:t>
            </a:r>
            <a:r>
              <a:rPr lang="pt-PT" sz="1300" dirty="0"/>
              <a:t> durante as sessões de Fisioterapia de cada utente. Os valores de FC obtidos permitirão verificar se PSE referida pelo utente corresponde à FC estimada e permitirão fazer uma estimativa da intensidade da intervenção do fisioterapeuta. Por outro lado, a monitorização de SatO</a:t>
            </a:r>
            <a:r>
              <a:rPr lang="pt-PT" sz="1300" baseline="-25000" dirty="0"/>
              <a:t>2</a:t>
            </a:r>
            <a:r>
              <a:rPr lang="pt-PT" sz="1300" dirty="0"/>
              <a:t> vai permitir no caso de dessaturação (SatO</a:t>
            </a:r>
            <a:r>
              <a:rPr lang="pt-PT" sz="1300" baseline="-25000" dirty="0"/>
              <a:t>2 </a:t>
            </a:r>
            <a:r>
              <a:rPr lang="pt-PT" sz="1300" dirty="0"/>
              <a:t>&lt;90%) interromper a intervenção do fisioterapeuta. Os valores obtidos serão registados na Ficha de Registo da Fisioterapia (</a:t>
            </a:r>
            <a:r>
              <a:rPr lang="pt-PT" sz="1300" b="1" dirty="0"/>
              <a:t>Apêndice II</a:t>
            </a:r>
            <a:r>
              <a:rPr lang="pt-PT" sz="1300" dirty="0"/>
              <a:t>). O aparelho sugerido é o pulsi-oxímetro 650P </a:t>
            </a:r>
            <a:r>
              <a:rPr lang="pt-PT" sz="1300" dirty="0" err="1"/>
              <a:t>Traveler</a:t>
            </a:r>
            <a:r>
              <a:rPr lang="pt-PT" sz="1300" dirty="0"/>
              <a:t>®</a:t>
            </a:r>
            <a:r>
              <a:rPr lang="pt-PT" sz="1300" b="1" dirty="0"/>
              <a:t> </a:t>
            </a:r>
            <a:r>
              <a:rPr lang="pt-PT" sz="1300" dirty="0"/>
              <a:t>fornecido provisoriamente pela </a:t>
            </a:r>
            <a:r>
              <a:rPr lang="pt-PT" sz="1300" dirty="0" err="1"/>
              <a:t>Sorisa</a:t>
            </a:r>
            <a:r>
              <a:rPr lang="pt-PT" sz="1300" dirty="0"/>
              <a:t> ou adquirido por um preço estimado de 75€.</a:t>
            </a:r>
          </a:p>
          <a:p>
            <a:pPr defTabSz="965881">
              <a:defRPr/>
            </a:pPr>
            <a:r>
              <a:rPr lang="pt-PT" sz="1300" dirty="0">
                <a:sym typeface="Wingdings"/>
              </a:rPr>
              <a:t></a:t>
            </a:r>
            <a:r>
              <a:rPr lang="pt-PT" sz="1300" dirty="0"/>
              <a:t>1 Médico especialista em neurologia que acompanhe cada paciente na consulta de ELA do Hospital X, que preencherá os dados clínicos relacionados com ELA e os dados relacionados com a VNI, que se encontram na Ficha de Caracterização Utente (</a:t>
            </a:r>
            <a:r>
              <a:rPr lang="pt-PT" sz="1300" b="1" dirty="0"/>
              <a:t>Apêndice I</a:t>
            </a:r>
            <a:r>
              <a:rPr lang="pt-PT" sz="1300" dirty="0"/>
              <a:t>).</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17</a:t>
            </a:fld>
            <a:endParaRPr lang="pt-PT"/>
          </a:p>
        </p:txBody>
      </p:sp>
    </p:spTree>
    <p:extLst>
      <p:ext uri="{BB962C8B-B14F-4D97-AF65-F5344CB8AC3E}">
        <p14:creationId xmlns:p14="http://schemas.microsoft.com/office/powerpoint/2010/main" val="354552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18</a:t>
            </a:fld>
            <a:endParaRPr lang="pt-PT"/>
          </a:p>
        </p:txBody>
      </p:sp>
    </p:spTree>
    <p:extLst>
      <p:ext uri="{BB962C8B-B14F-4D97-AF65-F5344CB8AC3E}">
        <p14:creationId xmlns:p14="http://schemas.microsoft.com/office/powerpoint/2010/main" val="2242603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dirty="0"/>
              <a:t>A hipótese é uma predição sobre uma relação existente entre variáveis, que se verifica empiricamente (</a:t>
            </a:r>
            <a:r>
              <a:rPr lang="pt-PT" sz="1300" dirty="0" err="1"/>
              <a:t>Fortin</a:t>
            </a:r>
            <a:r>
              <a:rPr lang="pt-PT" sz="1300" dirty="0"/>
              <a:t>, 2009). Tendo em conta os objectivos estabelecidos, colocam-se as seguintes hipóteses:</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19</a:t>
            </a:fld>
            <a:endParaRPr lang="pt-PT"/>
          </a:p>
        </p:txBody>
      </p:sp>
    </p:spTree>
    <p:extLst>
      <p:ext uri="{BB962C8B-B14F-4D97-AF65-F5344CB8AC3E}">
        <p14:creationId xmlns:p14="http://schemas.microsoft.com/office/powerpoint/2010/main" val="6208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a:t>
            </a:fld>
            <a:endParaRPr lang="pt-PT"/>
          </a:p>
        </p:txBody>
      </p:sp>
    </p:spTree>
    <p:extLst>
      <p:ext uri="{BB962C8B-B14F-4D97-AF65-F5344CB8AC3E}">
        <p14:creationId xmlns:p14="http://schemas.microsoft.com/office/powerpoint/2010/main" val="208419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dirty="0"/>
              <a:t>A hipótese é uma predição sobre uma relação existente entre variáveis, que se verifica empiricamente (</a:t>
            </a:r>
            <a:r>
              <a:rPr lang="pt-PT" sz="1300" dirty="0" err="1"/>
              <a:t>Fortin</a:t>
            </a:r>
            <a:r>
              <a:rPr lang="pt-PT" sz="1300" dirty="0"/>
              <a:t>, 2009). Tendo em conta os objectivos estabelecidos, colocam-se as seguintes hipóteses:</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20</a:t>
            </a:fld>
            <a:endParaRPr lang="pt-PT"/>
          </a:p>
        </p:txBody>
      </p:sp>
    </p:spTree>
    <p:extLst>
      <p:ext uri="{BB962C8B-B14F-4D97-AF65-F5344CB8AC3E}">
        <p14:creationId xmlns:p14="http://schemas.microsoft.com/office/powerpoint/2010/main" val="237675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b="1" dirty="0"/>
              <a:t>Fase de recolha e tratamento de dados:</a:t>
            </a:r>
            <a:r>
              <a:rPr lang="pt-PT" sz="1300" dirty="0"/>
              <a:t> A recolha de dados será feita durante um ano, sendo que os dados serão organizados tendo em vista a sua análise.</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21</a:t>
            </a:fld>
            <a:endParaRPr lang="pt-PT"/>
          </a:p>
        </p:txBody>
      </p:sp>
    </p:spTree>
    <p:extLst>
      <p:ext uri="{BB962C8B-B14F-4D97-AF65-F5344CB8AC3E}">
        <p14:creationId xmlns:p14="http://schemas.microsoft.com/office/powerpoint/2010/main" val="201891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22</a:t>
            </a:fld>
            <a:endParaRPr lang="pt-PT"/>
          </a:p>
        </p:txBody>
      </p:sp>
    </p:spTree>
    <p:extLst>
      <p:ext uri="{BB962C8B-B14F-4D97-AF65-F5344CB8AC3E}">
        <p14:creationId xmlns:p14="http://schemas.microsoft.com/office/powerpoint/2010/main" val="4014709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23</a:t>
            </a:fld>
            <a:endParaRPr lang="pt-PT"/>
          </a:p>
        </p:txBody>
      </p:sp>
    </p:spTree>
    <p:extLst>
      <p:ext uri="{BB962C8B-B14F-4D97-AF65-F5344CB8AC3E}">
        <p14:creationId xmlns:p14="http://schemas.microsoft.com/office/powerpoint/2010/main" val="428136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defTabSz="965881">
              <a:defRPr/>
            </a:pPr>
            <a:r>
              <a:rPr lang="pt-PT" sz="1300" b="1" dirty="0"/>
              <a:t>Fase de intervenção:</a:t>
            </a:r>
            <a:r>
              <a:rPr lang="pt-PT" sz="1300" dirty="0"/>
              <a:t> Nesta fase os grupos de controlo realizarão Fisioterapia e VNI em horas diferentes horas (</a:t>
            </a:r>
            <a:r>
              <a:rPr lang="pt-PT" sz="1300" dirty="0" err="1"/>
              <a:t>Ft</a:t>
            </a:r>
            <a:r>
              <a:rPr lang="pt-PT" sz="1300" dirty="0"/>
              <a:t> + VNI) e os grupos experimentais para além de realizarem VNI em diferentes horas da Fisioterapia também farão uso da VNI durante as sessões de Fisioterapia (</a:t>
            </a:r>
            <a:r>
              <a:rPr lang="pt-PT" sz="1300" dirty="0" err="1"/>
              <a:t>Ft</a:t>
            </a:r>
            <a:r>
              <a:rPr lang="pt-PT" sz="1300" baseline="-25000" dirty="0" err="1"/>
              <a:t>VNI</a:t>
            </a:r>
            <a:r>
              <a:rPr lang="pt-PT" sz="1300" dirty="0"/>
              <a:t> + VNI).</a:t>
            </a:r>
            <a:r>
              <a:rPr lang="pt-PT" sz="1300" b="1" dirty="0"/>
              <a:t> </a:t>
            </a:r>
            <a:r>
              <a:rPr lang="pt-PT" sz="1300" dirty="0"/>
              <a:t>A intervenção da Fisioterapia, que será constituída por 8 sessões, terá a duração aproximada de 1 mês. Cada sessão terá a duração de 45 minutos e será realizada duas vezes por semana num horário a agendar pelo fisioterapeuta do utente, no local onde o utente habitualmente faz Fisioterapia. Cada sessão realizada deverá ter por base a </a:t>
            </a:r>
            <a:r>
              <a:rPr lang="pt-PT" sz="1300" i="1" dirty="0" err="1"/>
              <a:t>guideline</a:t>
            </a:r>
            <a:r>
              <a:rPr lang="pt-PT" sz="1300" i="1" dirty="0"/>
              <a:t> </a:t>
            </a:r>
            <a:r>
              <a:rPr lang="pt-PT" sz="1300" dirty="0"/>
              <a:t>de reabilitação de Lui e </a:t>
            </a:r>
            <a:r>
              <a:rPr lang="pt-PT" sz="1300" dirty="0" err="1"/>
              <a:t>Byl</a:t>
            </a:r>
            <a:r>
              <a:rPr lang="pt-PT" sz="1300" dirty="0"/>
              <a:t> (2009), sendo que a intensidade de exercício realizada não deverá exceder a intensidade moderada. Durante cada sessão, os fisioterapeutas irão proceder à avaliação da sensação de dispneia, da tolerância ao esforço, da SatO</a:t>
            </a:r>
            <a:r>
              <a:rPr lang="pt-PT" sz="1300" baseline="-25000" dirty="0"/>
              <a:t>2</a:t>
            </a:r>
            <a:r>
              <a:rPr lang="pt-PT" sz="1300" dirty="0"/>
              <a:t> e da FC dos seus respectivos utentes. Caso a SatO</a:t>
            </a:r>
            <a:r>
              <a:rPr lang="pt-PT" sz="1300" baseline="-25000" dirty="0"/>
              <a:t>2</a:t>
            </a:r>
            <a:r>
              <a:rPr lang="pt-PT" sz="1300" dirty="0"/>
              <a:t> seja inferior a 90% deverá ser interrompida a sessão de Fisioterapia. Os valores obtidos serão registados na Ficha de Registo da Fisioterapia bem como os dados relativos à intervenção do Fisioterapeuta (</a:t>
            </a:r>
            <a:r>
              <a:rPr lang="pt-PT" sz="1300" b="1" dirty="0"/>
              <a:t>Apêndice II</a:t>
            </a:r>
            <a:r>
              <a:rPr lang="pt-PT" sz="1300" dirty="0"/>
              <a:t>). Em relação à intervenção dos grupos experimentais, os valores IPAP e EPAP da VNI serão definidos de acordo com o </a:t>
            </a:r>
            <a:r>
              <a:rPr lang="pt-PT" sz="1300" b="1" dirty="0"/>
              <a:t>Protocolo da VNI</a:t>
            </a:r>
            <a:r>
              <a:rPr lang="pt-PT" sz="1300" dirty="0"/>
              <a:t> (</a:t>
            </a:r>
            <a:r>
              <a:rPr lang="pt-PT" sz="1300" b="1" dirty="0"/>
              <a:t>Apêndice IV</a:t>
            </a:r>
            <a:r>
              <a:rPr lang="pt-PT" sz="1300" dirty="0"/>
              <a:t>) que foi construído de acordo com os parâmetros utilizados em diversos estudos onde observou o efeito da VNI durante o exercício (Melo </a:t>
            </a:r>
            <a:r>
              <a:rPr lang="pt-PT" sz="1300" i="1" dirty="0" err="1"/>
              <a:t>et</a:t>
            </a:r>
            <a:r>
              <a:rPr lang="pt-PT" sz="1300" i="1" dirty="0"/>
              <a:t> al</a:t>
            </a:r>
            <a:r>
              <a:rPr lang="pt-PT" sz="1300" dirty="0"/>
              <a:t>, 1999; </a:t>
            </a:r>
            <a:r>
              <a:rPr lang="pt-PT" sz="1300" dirty="0" err="1"/>
              <a:t>Van’t</a:t>
            </a:r>
            <a:r>
              <a:rPr lang="pt-PT" sz="1300" dirty="0"/>
              <a:t> </a:t>
            </a:r>
            <a:r>
              <a:rPr lang="pt-PT" sz="1300" i="1" dirty="0" err="1"/>
              <a:t>et</a:t>
            </a:r>
            <a:r>
              <a:rPr lang="pt-PT" sz="1300" i="1" dirty="0"/>
              <a:t> </a:t>
            </a:r>
            <a:r>
              <a:rPr lang="pt-PT" sz="1300" dirty="0"/>
              <a:t>al., 2004; </a:t>
            </a:r>
            <a:r>
              <a:rPr lang="pt-PT" sz="1300" dirty="0" err="1"/>
              <a:t>Barakat</a:t>
            </a:r>
            <a:r>
              <a:rPr lang="pt-PT" sz="1300" dirty="0"/>
              <a:t> </a:t>
            </a:r>
            <a:r>
              <a:rPr lang="pt-PT" sz="1300" i="1" dirty="0" err="1"/>
              <a:t>et</a:t>
            </a:r>
            <a:r>
              <a:rPr lang="pt-PT" sz="1300" i="1" dirty="0"/>
              <a:t> </a:t>
            </a:r>
            <a:r>
              <a:rPr lang="pt-PT" sz="1300" dirty="0"/>
              <a:t>al., 2007; Toledo </a:t>
            </a:r>
            <a:r>
              <a:rPr lang="pt-PT" sz="1300" i="1" dirty="0" err="1"/>
              <a:t>et</a:t>
            </a:r>
            <a:r>
              <a:rPr lang="pt-PT" sz="1300" i="1" dirty="0"/>
              <a:t> </a:t>
            </a:r>
            <a:r>
              <a:rPr lang="pt-PT" sz="1300" dirty="0"/>
              <a:t>al., 2007). </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24</a:t>
            </a:fld>
            <a:endParaRPr lang="pt-PT"/>
          </a:p>
        </p:txBody>
      </p:sp>
    </p:spTree>
    <p:extLst>
      <p:ext uri="{BB962C8B-B14F-4D97-AF65-F5344CB8AC3E}">
        <p14:creationId xmlns:p14="http://schemas.microsoft.com/office/powerpoint/2010/main" val="1193137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25</a:t>
            </a:fld>
            <a:endParaRPr lang="pt-PT"/>
          </a:p>
        </p:txBody>
      </p:sp>
    </p:spTree>
    <p:extLst>
      <p:ext uri="{BB962C8B-B14F-4D97-AF65-F5344CB8AC3E}">
        <p14:creationId xmlns:p14="http://schemas.microsoft.com/office/powerpoint/2010/main" val="1599222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26</a:t>
            </a:fld>
            <a:endParaRPr lang="pt-PT"/>
          </a:p>
        </p:txBody>
      </p:sp>
    </p:spTree>
    <p:extLst>
      <p:ext uri="{BB962C8B-B14F-4D97-AF65-F5344CB8AC3E}">
        <p14:creationId xmlns:p14="http://schemas.microsoft.com/office/powerpoint/2010/main" val="396319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27</a:t>
            </a:fld>
            <a:endParaRPr lang="pt-PT"/>
          </a:p>
        </p:txBody>
      </p:sp>
    </p:spTree>
    <p:extLst>
      <p:ext uri="{BB962C8B-B14F-4D97-AF65-F5344CB8AC3E}">
        <p14:creationId xmlns:p14="http://schemas.microsoft.com/office/powerpoint/2010/main" val="147136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r>
              <a:rPr lang="pt-PT" dirty="0" smtClean="0"/>
              <a:t>Para que os resultados fossem os mais fidedignos possíveis, dado que os resultados da EBM são subjectivos, recorreu-se também a um </a:t>
            </a:r>
            <a:r>
              <a:rPr lang="pt-PT" dirty="0" err="1" smtClean="0"/>
              <a:t>pulsí-oxímetro</a:t>
            </a:r>
            <a:r>
              <a:rPr lang="pt-PT" dirty="0" smtClean="0"/>
              <a:t>, não só para monitorizar a SatO</a:t>
            </a:r>
            <a:r>
              <a:rPr lang="pt-PT" baseline="-25000" dirty="0" smtClean="0"/>
              <a:t>2 </a:t>
            </a:r>
            <a:r>
              <a:rPr lang="pt-PT" dirty="0" smtClean="0"/>
              <a:t>mas também, para averiguar se a FC medida correspondia aproximadamente à PSE referida pelo utente;</a:t>
            </a:r>
          </a:p>
          <a:p>
            <a:pPr algn="just"/>
            <a:r>
              <a:rPr lang="pt-PT" dirty="0" smtClean="0"/>
              <a:t>Apesar de existir relação significativa entre EBM e o SNIF, os dados referidos por alguns estudos não foram suficientes para corresponder determinado valor de EBM a um valor de SNIF;</a:t>
            </a:r>
          </a:p>
          <a:p>
            <a:pPr algn="just"/>
            <a:r>
              <a:rPr lang="pt-PT" dirty="0" smtClean="0"/>
              <a:t>Como a PIM e PEM são medições complementares à SNIF, também foram avaliadas através de um manómetro de pressões com o objectivo de averiguar se realmente os músculos respiratórios estariam comprometidos;</a:t>
            </a:r>
          </a:p>
          <a:p>
            <a:pPr algn="just"/>
            <a:r>
              <a:rPr lang="pt-PT" dirty="0" smtClean="0"/>
              <a:t>Assegurou-se que caso o encerramento dos lábios em torno da peça bocal do manómetro de pressões não fosse adequado e as suas manobras fossem difíceis de executar e interpretar, deveria ter-se em conta o SNIF;</a:t>
            </a:r>
          </a:p>
          <a:p>
            <a:pPr algn="just"/>
            <a:r>
              <a:rPr lang="pt-PT" dirty="0" smtClean="0"/>
              <a:t>Como os valores de SNIF, poderiam ser enviesados em caso de congestão nasal do utente, assegurou-se que caso no momento da avaliação o utente estivesse nessa situação, o fisioterapeuta deveria realizar higiene nasal e brônquica do utente. </a:t>
            </a:r>
          </a:p>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28</a:t>
            </a:fld>
            <a:endParaRPr lang="pt-PT"/>
          </a:p>
        </p:txBody>
      </p:sp>
    </p:spTree>
    <p:extLst>
      <p:ext uri="{BB962C8B-B14F-4D97-AF65-F5344CB8AC3E}">
        <p14:creationId xmlns:p14="http://schemas.microsoft.com/office/powerpoint/2010/main" val="243910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29</a:t>
            </a:fld>
            <a:endParaRPr lang="pt-PT"/>
          </a:p>
        </p:txBody>
      </p:sp>
    </p:spTree>
    <p:extLst>
      <p:ext uri="{BB962C8B-B14F-4D97-AF65-F5344CB8AC3E}">
        <p14:creationId xmlns:p14="http://schemas.microsoft.com/office/powerpoint/2010/main" val="81113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3</a:t>
            </a:fld>
            <a:endParaRPr lang="pt-PT"/>
          </a:p>
        </p:txBody>
      </p:sp>
    </p:spTree>
    <p:extLst>
      <p:ext uri="{BB962C8B-B14F-4D97-AF65-F5344CB8AC3E}">
        <p14:creationId xmlns:p14="http://schemas.microsoft.com/office/powerpoint/2010/main" val="901141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30</a:t>
            </a:fld>
            <a:endParaRPr lang="pt-PT"/>
          </a:p>
        </p:txBody>
      </p:sp>
    </p:spTree>
    <p:extLst>
      <p:ext uri="{BB962C8B-B14F-4D97-AF65-F5344CB8AC3E}">
        <p14:creationId xmlns:p14="http://schemas.microsoft.com/office/powerpoint/2010/main" val="3356283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31</a:t>
            </a:fld>
            <a:endParaRPr lang="pt-PT"/>
          </a:p>
        </p:txBody>
      </p:sp>
    </p:spTree>
    <p:extLst>
      <p:ext uri="{BB962C8B-B14F-4D97-AF65-F5344CB8AC3E}">
        <p14:creationId xmlns:p14="http://schemas.microsoft.com/office/powerpoint/2010/main" val="319246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32</a:t>
            </a:fld>
            <a:endParaRPr lang="pt-PT"/>
          </a:p>
        </p:txBody>
      </p:sp>
    </p:spTree>
    <p:extLst>
      <p:ext uri="{BB962C8B-B14F-4D97-AF65-F5344CB8AC3E}">
        <p14:creationId xmlns:p14="http://schemas.microsoft.com/office/powerpoint/2010/main" val="516361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33</a:t>
            </a:fld>
            <a:endParaRPr lang="pt-PT"/>
          </a:p>
        </p:txBody>
      </p:sp>
    </p:spTree>
    <p:extLst>
      <p:ext uri="{BB962C8B-B14F-4D97-AF65-F5344CB8AC3E}">
        <p14:creationId xmlns:p14="http://schemas.microsoft.com/office/powerpoint/2010/main" val="5979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lgn="just">
              <a:buFont typeface="Arial" panose="020B0604020202020204" pitchFamily="34" charset="0"/>
              <a:buNone/>
            </a:pPr>
            <a:r>
              <a:rPr lang="pt-PT" sz="1300" noProof="0" dirty="0" smtClean="0">
                <a:solidFill>
                  <a:srgbClr val="FF0000"/>
                </a:solidFill>
              </a:rPr>
              <a:t>Características</a:t>
            </a:r>
            <a:r>
              <a:rPr lang="pt-PT" sz="1300" baseline="0" noProof="0" dirty="0" smtClean="0">
                <a:solidFill>
                  <a:srgbClr val="FF0000"/>
                </a:solidFill>
              </a:rPr>
              <a:t> da ELA</a:t>
            </a:r>
            <a:endParaRPr lang="pt-PT" sz="1300" noProof="0" dirty="0" smtClean="0">
              <a:solidFill>
                <a:srgbClr val="FF0000"/>
              </a:solidFill>
            </a:endParaRPr>
          </a:p>
          <a:p>
            <a:pPr marL="285750" indent="-285750" algn="just">
              <a:buFont typeface="Arial" panose="020B0604020202020204" pitchFamily="34" charset="0"/>
              <a:buChar char="•"/>
            </a:pPr>
            <a:r>
              <a:rPr lang="pt-PT" sz="1300" noProof="0" dirty="0" smtClean="0">
                <a:solidFill>
                  <a:srgbClr val="FF0000"/>
                </a:solidFill>
              </a:rPr>
              <a:t>ELA</a:t>
            </a:r>
            <a:r>
              <a:rPr lang="pt-PT" sz="1300" baseline="0" noProof="0" dirty="0" smtClean="0">
                <a:solidFill>
                  <a:srgbClr val="FF0000"/>
                </a:solidFill>
              </a:rPr>
              <a:t> é um doença rapidamente progressiva e fatal, com uma sobrevida média de 2-4 anos após o início dos sintomas. Sendo que 5-10% dos doentes sobrevivem por uma década ou mais. Apresenta um quadro clínico de fraqueza dos músculos bulbares (disfunção bulbar </a:t>
            </a:r>
            <a:r>
              <a:rPr lang="pt-PT" sz="1300" baseline="0" noProof="0" dirty="0" smtClean="0">
                <a:solidFill>
                  <a:srgbClr val="FF0000"/>
                </a:solidFill>
                <a:sym typeface="Wingdings" panose="05000000000000000000" pitchFamily="2" charset="2"/>
              </a:rPr>
              <a:t> fraqueza dos músculos da V.A.S (disartria, disfagia, diminuição da eficácia da eliminação de secreções, fraqueza dos m. orofaríngeos (impede o encerramento da glote e estabilidade das V.A.S durante a tosse).</a:t>
            </a:r>
          </a:p>
          <a:p>
            <a:pPr marL="285750" indent="-285750" algn="just">
              <a:buFont typeface="Arial" panose="020B0604020202020204" pitchFamily="34" charset="0"/>
              <a:buChar char="•"/>
            </a:pPr>
            <a:r>
              <a:rPr lang="pt-PT" sz="1300" baseline="0" noProof="0" dirty="0" smtClean="0">
                <a:solidFill>
                  <a:srgbClr val="FF0000"/>
                </a:solidFill>
                <a:sym typeface="Wingdings" panose="05000000000000000000" pitchFamily="2" charset="2"/>
              </a:rPr>
              <a:t>Aproximadamente 2/3 dos pacientes apresentam a forma medular e fraqueza muscular localizada que pode ter início ao nível distal ou proximal dos MS ou MI. Gradualmente, a espasticidade vai se desenvolvendo nos membros atrofiados, afectando a destreza manual e a marcha. A forma bulbar caracteriza-se pela disfagia e disartria, sendo que os sintomas ao nível do MS e MI podem desenvolver-se em simultâneo com os sintomas bulbares. </a:t>
            </a:r>
          </a:p>
          <a:p>
            <a:pPr marL="0" indent="0" algn="just">
              <a:buFont typeface="Arial" panose="020B0604020202020204" pitchFamily="34" charset="0"/>
              <a:buNone/>
            </a:pPr>
            <a:r>
              <a:rPr lang="pt-PT" sz="1300" baseline="0" noProof="0" dirty="0" smtClean="0">
                <a:solidFill>
                  <a:srgbClr val="FF0000"/>
                </a:solidFill>
                <a:sym typeface="Wingdings" panose="05000000000000000000" pitchFamily="2" charset="2"/>
              </a:rPr>
              <a:t>Complicações respiratórias </a:t>
            </a:r>
          </a:p>
          <a:p>
            <a:pPr marL="285750" indent="-285750" algn="just">
              <a:buFont typeface="Arial" panose="020B0604020202020204" pitchFamily="34" charset="0"/>
              <a:buChar char="•"/>
            </a:pPr>
            <a:r>
              <a:rPr lang="pt-PT" sz="1300" baseline="0" noProof="0" dirty="0" smtClean="0">
                <a:solidFill>
                  <a:srgbClr val="FF0000"/>
                </a:solidFill>
                <a:sym typeface="Wingdings" panose="05000000000000000000" pitchFamily="2" charset="2"/>
              </a:rPr>
              <a:t>Afecta a maioria dos músculos respiratórios, nomeadamente os músculos expiratórios, inspiratórios e os da V.A.S. A fraqueza dos músculos respiratórios leva ao desenvolvimento de uma síndrome restritiva que pode conduzir a um quadro de hipoventilação e </a:t>
            </a:r>
            <a:r>
              <a:rPr lang="pt-PT" sz="1300" baseline="0" noProof="0" dirty="0" err="1" smtClean="0">
                <a:solidFill>
                  <a:srgbClr val="FF0000"/>
                </a:solidFill>
                <a:sym typeface="Wingdings" panose="05000000000000000000" pitchFamily="2" charset="2"/>
              </a:rPr>
              <a:t>hipercápnia</a:t>
            </a:r>
            <a:r>
              <a:rPr lang="pt-PT" sz="1300" baseline="0" noProof="0" dirty="0" smtClean="0">
                <a:solidFill>
                  <a:srgbClr val="FF0000"/>
                </a:solidFill>
                <a:sym typeface="Wingdings" panose="05000000000000000000" pitchFamily="2" charset="2"/>
              </a:rPr>
              <a:t> com consequente IR.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300" baseline="0" noProof="0" dirty="0" smtClean="0">
                <a:solidFill>
                  <a:srgbClr val="FF0000"/>
                </a:solidFill>
                <a:sym typeface="Wingdings" panose="05000000000000000000" pitchFamily="2" charset="2"/>
              </a:rPr>
              <a:t>A IR é caracterizada pela </a:t>
            </a:r>
            <a:r>
              <a:rPr lang="pt-PT" sz="1300" baseline="0" noProof="0" dirty="0" err="1" smtClean="0">
                <a:solidFill>
                  <a:srgbClr val="FF0000"/>
                </a:solidFill>
                <a:sym typeface="Wingdings" panose="05000000000000000000" pitchFamily="2" charset="2"/>
              </a:rPr>
              <a:t>hipoxémia</a:t>
            </a:r>
            <a:r>
              <a:rPr lang="pt-PT" sz="1300" baseline="0" noProof="0" dirty="0" smtClean="0">
                <a:solidFill>
                  <a:srgbClr val="FF0000"/>
                </a:solidFill>
                <a:sym typeface="Wingdings" panose="05000000000000000000" pitchFamily="2" charset="2"/>
              </a:rPr>
              <a:t> e/ou </a:t>
            </a:r>
            <a:r>
              <a:rPr lang="pt-PT" sz="1300" baseline="0" noProof="0" dirty="0" err="1" smtClean="0">
                <a:solidFill>
                  <a:srgbClr val="FF0000"/>
                </a:solidFill>
                <a:sym typeface="Wingdings" panose="05000000000000000000" pitchFamily="2" charset="2"/>
              </a:rPr>
              <a:t>hipercápnia</a:t>
            </a:r>
            <a:r>
              <a:rPr lang="pt-PT" sz="1300" baseline="0" noProof="0" dirty="0" smtClean="0">
                <a:solidFill>
                  <a:srgbClr val="FF0000"/>
                </a:solidFill>
                <a:sym typeface="Wingdings" panose="05000000000000000000" pitchFamily="2" charset="2"/>
              </a:rPr>
              <a:t> ou a combinação de ambos, e esta directamente relacionada com a fraqueza dos músculos respiratórios. A </a:t>
            </a:r>
            <a:r>
              <a:rPr lang="pt-PT" sz="1200" kern="1200" dirty="0" smtClean="0">
                <a:solidFill>
                  <a:schemeClr val="tx1"/>
                </a:solidFill>
                <a:effectLst/>
                <a:latin typeface="+mn-lt"/>
                <a:ea typeface="+mn-ea"/>
                <a:cs typeface="+mn-cs"/>
              </a:rPr>
              <a:t>IR surge como consequência da fraqueza diafragmática, da ineficácia da tosse, da dificuldade em eliminar secreções e da incapacidade em lidar com as secreções da orofaringe (</a:t>
            </a:r>
            <a:r>
              <a:rPr lang="pt-PT" sz="1200" kern="1200" dirty="0" err="1" smtClean="0">
                <a:solidFill>
                  <a:schemeClr val="tx1"/>
                </a:solidFill>
                <a:effectLst/>
                <a:latin typeface="+mn-lt"/>
                <a:ea typeface="+mn-ea"/>
                <a:cs typeface="+mn-cs"/>
              </a:rPr>
              <a:t>Hadjikoutis</a:t>
            </a:r>
            <a:r>
              <a:rPr lang="pt-PT" sz="1200" kern="1200" dirty="0" smtClean="0">
                <a:solidFill>
                  <a:schemeClr val="tx1"/>
                </a:solidFill>
                <a:effectLst/>
                <a:latin typeface="+mn-lt"/>
                <a:ea typeface="+mn-ea"/>
                <a:cs typeface="+mn-cs"/>
              </a:rPr>
              <a:t> e </a:t>
            </a:r>
            <a:r>
              <a:rPr lang="pt-PT" sz="1200" kern="1200" dirty="0" err="1" smtClean="0">
                <a:solidFill>
                  <a:schemeClr val="tx1"/>
                </a:solidFill>
                <a:effectLst/>
                <a:latin typeface="+mn-lt"/>
                <a:ea typeface="+mn-ea"/>
                <a:cs typeface="+mn-cs"/>
              </a:rPr>
              <a:t>Wiles</a:t>
            </a:r>
            <a:r>
              <a:rPr lang="pt-PT" sz="1200" kern="1200" dirty="0" smtClean="0">
                <a:solidFill>
                  <a:schemeClr val="tx1"/>
                </a:solidFill>
                <a:effectLst/>
                <a:latin typeface="+mn-lt"/>
                <a:ea typeface="+mn-ea"/>
                <a:cs typeface="+mn-cs"/>
              </a:rPr>
              <a:t>, 2001; </a:t>
            </a:r>
            <a:r>
              <a:rPr lang="pt-PT" sz="1200" kern="1200" dirty="0" err="1" smtClean="0">
                <a:solidFill>
                  <a:schemeClr val="tx1"/>
                </a:solidFill>
                <a:effectLst/>
                <a:latin typeface="+mn-lt"/>
                <a:ea typeface="+mn-ea"/>
                <a:cs typeface="+mn-cs"/>
              </a:rPr>
              <a:t>Mustfa</a:t>
            </a:r>
            <a:r>
              <a:rPr lang="pt-PT" sz="1200" kern="1200" dirty="0" smtClean="0">
                <a:solidFill>
                  <a:schemeClr val="tx1"/>
                </a:solidFill>
                <a:effectLst/>
                <a:latin typeface="+mn-lt"/>
                <a:ea typeface="+mn-ea"/>
                <a:cs typeface="+mn-cs"/>
              </a:rPr>
              <a:t> e </a:t>
            </a:r>
            <a:r>
              <a:rPr lang="pt-PT" sz="1200" kern="1200" dirty="0" err="1" smtClean="0">
                <a:solidFill>
                  <a:schemeClr val="tx1"/>
                </a:solidFill>
                <a:effectLst/>
                <a:latin typeface="+mn-lt"/>
                <a:ea typeface="+mn-ea"/>
                <a:cs typeface="+mn-cs"/>
              </a:rPr>
              <a:t>Moxham</a:t>
            </a:r>
            <a:r>
              <a:rPr lang="pt-PT" sz="1200" kern="1200" dirty="0" smtClean="0">
                <a:solidFill>
                  <a:schemeClr val="tx1"/>
                </a:solidFill>
                <a:effectLst/>
                <a:latin typeface="+mn-lt"/>
                <a:ea typeface="+mn-ea"/>
                <a:cs typeface="+mn-cs"/>
              </a:rPr>
              <a:t>, 2001; Bach, 2002).</a:t>
            </a:r>
            <a:endParaRPr lang="pt-PT" sz="1300" baseline="0" noProof="0" dirty="0" smtClean="0">
              <a:solidFill>
                <a:srgbClr val="FF0000"/>
              </a:solidFill>
              <a:sym typeface="Wingdings" panose="05000000000000000000" pitchFamily="2" charset="2"/>
            </a:endParaRPr>
          </a:p>
          <a:p>
            <a:pPr marL="285750" indent="-285750" algn="just">
              <a:buFont typeface="Arial" panose="020B0604020202020204" pitchFamily="34" charset="0"/>
              <a:buChar char="•"/>
            </a:pPr>
            <a:r>
              <a:rPr lang="pt-PT" sz="1400" dirty="0" smtClean="0">
                <a:solidFill>
                  <a:schemeClr val="tx1"/>
                </a:solidFill>
              </a:rPr>
              <a:t>Inicialmente, a dispneia pode ocorrer apenas durante o esforço mas pode surgir na realização de AVD’s, com uma progressão que depende do percurso da doença (</a:t>
            </a:r>
            <a:r>
              <a:rPr lang="pt-PT" sz="1400" dirty="0" err="1" smtClean="0">
                <a:solidFill>
                  <a:schemeClr val="tx1"/>
                </a:solidFill>
              </a:rPr>
              <a:t>Aboussouan</a:t>
            </a:r>
            <a:r>
              <a:rPr lang="pt-PT" sz="1400" dirty="0" smtClean="0">
                <a:solidFill>
                  <a:schemeClr val="tx1"/>
                </a:solidFill>
              </a:rPr>
              <a:t>, 2009). A intolerância ao esforço, também é um dos sintomas mais frequentes, condicionando a vida destes utentes (</a:t>
            </a:r>
            <a:r>
              <a:rPr lang="pt-PT" sz="1400" dirty="0" err="1" smtClean="0">
                <a:solidFill>
                  <a:schemeClr val="tx1"/>
                </a:solidFill>
              </a:rPr>
              <a:t>Palange</a:t>
            </a:r>
            <a:r>
              <a:rPr lang="pt-PT" sz="1400" dirty="0" smtClean="0">
                <a:solidFill>
                  <a:schemeClr val="tx1"/>
                </a:solidFill>
              </a:rPr>
              <a:t> </a:t>
            </a:r>
            <a:r>
              <a:rPr lang="pt-PT" sz="1400" i="1" dirty="0" err="1" smtClean="0">
                <a:solidFill>
                  <a:schemeClr val="tx1"/>
                </a:solidFill>
              </a:rPr>
              <a:t>et</a:t>
            </a:r>
            <a:r>
              <a:rPr lang="pt-PT" sz="1400" i="1" dirty="0" smtClean="0">
                <a:solidFill>
                  <a:schemeClr val="tx1"/>
                </a:solidFill>
              </a:rPr>
              <a:t> al</a:t>
            </a:r>
            <a:r>
              <a:rPr lang="pt-PT" sz="1400" dirty="0" smtClean="0">
                <a:solidFill>
                  <a:schemeClr val="tx1"/>
                </a:solidFill>
              </a:rPr>
              <a:t>., 2007). Estes sintomas tornam-se num dos maiores problemas dos utentes com IRC, reduzindo a actividade e tendo um impacto negativo na qualidade de vida (</a:t>
            </a:r>
            <a:r>
              <a:rPr lang="pt-PT" sz="1400" dirty="0" err="1" smtClean="0">
                <a:solidFill>
                  <a:schemeClr val="tx1"/>
                </a:solidFill>
              </a:rPr>
              <a:t>Piper</a:t>
            </a:r>
            <a:r>
              <a:rPr lang="pt-PT" sz="1400" dirty="0" smtClean="0">
                <a:solidFill>
                  <a:schemeClr val="tx1"/>
                </a:solidFill>
              </a:rPr>
              <a:t> e </a:t>
            </a:r>
            <a:r>
              <a:rPr lang="pt-PT" sz="1400" dirty="0" err="1" smtClean="0">
                <a:solidFill>
                  <a:schemeClr val="tx1"/>
                </a:solidFill>
              </a:rPr>
              <a:t>Moran</a:t>
            </a:r>
            <a:r>
              <a:rPr lang="pt-PT" sz="1400" dirty="0" smtClean="0">
                <a:solidFill>
                  <a:schemeClr val="tx1"/>
                </a:solidFill>
              </a:rPr>
              <a:t>, 2006).</a:t>
            </a:r>
          </a:p>
          <a:p>
            <a:pPr marL="285750" indent="-285750" algn="just">
              <a:buFont typeface="Arial" panose="020B0604020202020204" pitchFamily="34" charset="0"/>
              <a:buChar char="•"/>
            </a:pPr>
            <a:r>
              <a:rPr lang="pt-PT" sz="1400" dirty="0" smtClean="0">
                <a:solidFill>
                  <a:schemeClr val="tx1"/>
                </a:solidFill>
              </a:rPr>
              <a:t>A dispneia</a:t>
            </a:r>
            <a:r>
              <a:rPr lang="pt-PT" sz="1400" baseline="0" dirty="0" smtClean="0">
                <a:solidFill>
                  <a:schemeClr val="tx1"/>
                </a:solidFill>
              </a:rPr>
              <a:t> é caracterizada por ser uma sensação de falta de ar, que é percepcionada, interpretada e classificada por um indivíduo </a:t>
            </a:r>
            <a:r>
              <a:rPr lang="pt-PT" sz="1200" kern="1200" dirty="0" err="1" smtClean="0">
                <a:solidFill>
                  <a:schemeClr val="tx1"/>
                </a:solidFill>
                <a:effectLst/>
                <a:latin typeface="+mn-lt"/>
                <a:ea typeface="+mn-ea"/>
                <a:cs typeface="+mn-cs"/>
              </a:rPr>
              <a:t>Kendrick</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Baxi</a:t>
            </a:r>
            <a:r>
              <a:rPr lang="pt-PT" sz="1200" kern="1200" dirty="0" smtClean="0">
                <a:solidFill>
                  <a:schemeClr val="tx1"/>
                </a:solidFill>
                <a:effectLst/>
                <a:latin typeface="+mn-lt"/>
                <a:ea typeface="+mn-ea"/>
                <a:cs typeface="+mn-cs"/>
              </a:rPr>
              <a:t> e Smith, 2000), podendo ser gerada por diversos mecanismos fisiológicos, psíquicos,  sociais e ambientais (</a:t>
            </a:r>
            <a:r>
              <a:rPr lang="pt-PT" sz="1200" kern="1200" dirty="0" err="1" smtClean="0">
                <a:solidFill>
                  <a:schemeClr val="tx1"/>
                </a:solidFill>
                <a:effectLst/>
                <a:latin typeface="+mn-lt"/>
                <a:ea typeface="+mn-ea"/>
                <a:cs typeface="+mn-cs"/>
              </a:rPr>
              <a:t>American</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Thoracic</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Society</a:t>
            </a:r>
            <a:r>
              <a:rPr lang="pt-PT" sz="1200" kern="1200" dirty="0" smtClean="0">
                <a:solidFill>
                  <a:schemeClr val="tx1"/>
                </a:solidFill>
                <a:effectLst/>
                <a:latin typeface="+mn-lt"/>
                <a:ea typeface="+mn-ea"/>
                <a:cs typeface="+mn-cs"/>
              </a:rPr>
              <a:t>, 1999). Segundo a </a:t>
            </a:r>
            <a:r>
              <a:rPr lang="pt-PT" sz="1200" i="1" kern="1200" dirty="0" err="1" smtClean="0">
                <a:solidFill>
                  <a:schemeClr val="tx1"/>
                </a:solidFill>
                <a:effectLst/>
                <a:latin typeface="+mn-lt"/>
                <a:ea typeface="+mn-ea"/>
                <a:cs typeface="+mn-cs"/>
              </a:rPr>
              <a:t>American</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Thoracic</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Society</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(1999) as </a:t>
            </a:r>
            <a:r>
              <a:rPr lang="pt-PT" sz="1200" kern="1200" dirty="0" err="1" smtClean="0">
                <a:solidFill>
                  <a:schemeClr val="tx1"/>
                </a:solidFill>
                <a:effectLst/>
                <a:latin typeface="+mn-lt"/>
                <a:ea typeface="+mn-ea"/>
                <a:cs typeface="+mn-cs"/>
              </a:rPr>
              <a:t>perturbaçoes</a:t>
            </a:r>
            <a:r>
              <a:rPr lang="pt-PT" sz="1200" kern="1200" dirty="0" smtClean="0">
                <a:solidFill>
                  <a:schemeClr val="tx1"/>
                </a:solidFill>
                <a:effectLst/>
                <a:latin typeface="+mn-lt"/>
                <a:ea typeface="+mn-ea"/>
                <a:cs typeface="+mn-cs"/>
              </a:rPr>
              <a:t> no </a:t>
            </a:r>
            <a:r>
              <a:rPr lang="pt-PT" sz="1200" i="1" kern="1200" dirty="0" smtClean="0">
                <a:solidFill>
                  <a:schemeClr val="tx1"/>
                </a:solidFill>
                <a:effectLst/>
                <a:latin typeface="+mn-lt"/>
                <a:ea typeface="+mn-ea"/>
                <a:cs typeface="+mn-cs"/>
              </a:rPr>
              <a:t>drive </a:t>
            </a:r>
            <a:r>
              <a:rPr lang="pt-PT" sz="1200" kern="1200" dirty="0" smtClean="0">
                <a:solidFill>
                  <a:schemeClr val="tx1"/>
                </a:solidFill>
                <a:effectLst/>
                <a:latin typeface="+mn-lt"/>
                <a:ea typeface="+mn-ea"/>
                <a:cs typeface="+mn-cs"/>
              </a:rPr>
              <a:t>respiratório, na bomba ventilatória ou nas trocas gasosas pode estar na origem da dispneia</a:t>
            </a:r>
          </a:p>
          <a:p>
            <a:pPr marL="285750" indent="-285750" algn="just">
              <a:buFont typeface="Arial" panose="020B0604020202020204" pitchFamily="34" charset="0"/>
              <a:buChar char="•"/>
            </a:pPr>
            <a:r>
              <a:rPr lang="pt-PT" sz="1400" dirty="0" smtClean="0">
                <a:solidFill>
                  <a:schemeClr val="tx1"/>
                </a:solidFill>
              </a:rPr>
              <a:t>A</a:t>
            </a:r>
            <a:r>
              <a:rPr lang="pt-PT" sz="1400" baseline="0" dirty="0" smtClean="0">
                <a:solidFill>
                  <a:schemeClr val="tx1"/>
                </a:solidFill>
              </a:rPr>
              <a:t> percepção de esforço é definida como a intensidade subjectiva de esforço, tensão, desconforto e/ou fadiga que é experienciada pelo indivíduo durante o exercício físico (</a:t>
            </a:r>
            <a:r>
              <a:rPr lang="pt-PT" sz="1400" baseline="0" dirty="0" err="1" smtClean="0">
                <a:solidFill>
                  <a:schemeClr val="tx1"/>
                </a:solidFill>
              </a:rPr>
              <a:t>Robertson</a:t>
            </a:r>
            <a:r>
              <a:rPr lang="pt-PT" sz="1400" baseline="0" dirty="0" smtClean="0">
                <a:solidFill>
                  <a:schemeClr val="tx1"/>
                </a:solidFill>
              </a:rPr>
              <a:t> e </a:t>
            </a:r>
            <a:r>
              <a:rPr lang="pt-PT" sz="1400" baseline="0" dirty="0" err="1" smtClean="0">
                <a:solidFill>
                  <a:schemeClr val="tx1"/>
                </a:solidFill>
              </a:rPr>
              <a:t>Noble</a:t>
            </a:r>
            <a:r>
              <a:rPr lang="pt-PT" sz="1400" baseline="0" dirty="0" smtClean="0">
                <a:solidFill>
                  <a:schemeClr val="tx1"/>
                </a:solidFill>
              </a:rPr>
              <a:t>, 1997).</a:t>
            </a:r>
            <a:endParaRPr lang="pt-PT" sz="1400" dirty="0" smtClean="0">
              <a:solidFill>
                <a:schemeClr val="tx1"/>
              </a:solidFill>
            </a:endParaRPr>
          </a:p>
          <a:p>
            <a:pPr marL="285750" indent="-285750" algn="just">
              <a:buFont typeface="Arial" panose="020B0604020202020204" pitchFamily="34" charset="0"/>
              <a:buChar char="•"/>
            </a:pPr>
            <a:endParaRPr lang="pt-PT" sz="1300" baseline="0" noProof="0" dirty="0" smtClean="0">
              <a:solidFill>
                <a:srgbClr val="FF0000"/>
              </a:solidFill>
              <a:sym typeface="Wingdings" panose="05000000000000000000" pitchFamily="2" charset="2"/>
            </a:endParaRPr>
          </a:p>
          <a:p>
            <a:pPr algn="just"/>
            <a:endParaRPr lang="pt-PT" sz="1300" noProof="0" dirty="0">
              <a:solidFill>
                <a:srgbClr val="FF0000"/>
              </a:solidFill>
            </a:endParaRPr>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4</a:t>
            </a:fld>
            <a:endParaRPr lang="pt-PT"/>
          </a:p>
        </p:txBody>
      </p:sp>
    </p:spTree>
    <p:extLst>
      <p:ext uri="{BB962C8B-B14F-4D97-AF65-F5344CB8AC3E}">
        <p14:creationId xmlns:p14="http://schemas.microsoft.com/office/powerpoint/2010/main" val="147269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85750" indent="-285750" defTabSz="965881">
              <a:buFont typeface="Arial" panose="020B0604020202020204" pitchFamily="34" charset="0"/>
              <a:buChar char="•"/>
              <a:defRPr/>
            </a:pPr>
            <a:r>
              <a:rPr lang="pt-PT" sz="1200" kern="1200" dirty="0" smtClean="0">
                <a:solidFill>
                  <a:schemeClr val="tx1"/>
                </a:solidFill>
                <a:effectLst/>
                <a:latin typeface="+mn-lt"/>
                <a:ea typeface="+mn-ea"/>
                <a:cs typeface="+mn-cs"/>
              </a:rPr>
              <a:t>A Fisioterapia na ELA tem como objectivos melhorar a qualidade de vida (</a:t>
            </a:r>
            <a:r>
              <a:rPr lang="pt-PT" sz="1200" kern="1200" dirty="0" err="1" smtClean="0">
                <a:solidFill>
                  <a:schemeClr val="tx1"/>
                </a:solidFill>
                <a:effectLst/>
                <a:latin typeface="+mn-lt"/>
                <a:ea typeface="+mn-ea"/>
                <a:cs typeface="+mn-cs"/>
              </a:rPr>
              <a:t>Bello-Haas</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Kloos</a:t>
            </a:r>
            <a:r>
              <a:rPr lang="pt-PT" sz="1200" kern="1200" dirty="0" smtClean="0">
                <a:solidFill>
                  <a:schemeClr val="tx1"/>
                </a:solidFill>
                <a:effectLst/>
                <a:latin typeface="+mn-lt"/>
                <a:ea typeface="+mn-ea"/>
                <a:cs typeface="+mn-cs"/>
              </a:rPr>
              <a:t> e </a:t>
            </a:r>
            <a:r>
              <a:rPr lang="pt-PT" sz="1200" kern="1200" dirty="0" err="1" smtClean="0">
                <a:solidFill>
                  <a:schemeClr val="tx1"/>
                </a:solidFill>
                <a:effectLst/>
                <a:latin typeface="+mn-lt"/>
                <a:ea typeface="+mn-ea"/>
                <a:cs typeface="+mn-cs"/>
              </a:rPr>
              <a:t>Mitsumoto</a:t>
            </a:r>
            <a:r>
              <a:rPr lang="pt-PT" sz="1200" kern="1200" dirty="0" smtClean="0">
                <a:solidFill>
                  <a:schemeClr val="tx1"/>
                </a:solidFill>
                <a:effectLst/>
                <a:latin typeface="+mn-lt"/>
                <a:ea typeface="+mn-ea"/>
                <a:cs typeface="+mn-cs"/>
              </a:rPr>
              <a:t>, 1998) e reduzir as complicações respiratórias (Presto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2009)</a:t>
            </a:r>
            <a:endParaRPr lang="pt-PT" sz="1300" u="none" dirty="0" smtClean="0">
              <a:latin typeface="Times New Roman"/>
              <a:ea typeface="Calibri"/>
            </a:endParaRPr>
          </a:p>
          <a:p>
            <a:pPr marL="285750" indent="-285750" defTabSz="965881">
              <a:buFont typeface="Arial" panose="020B0604020202020204" pitchFamily="34" charset="0"/>
              <a:buChar char="•"/>
              <a:defRPr/>
            </a:pPr>
            <a:r>
              <a:rPr lang="pt-PT" sz="1300" u="none" dirty="0" err="1" smtClean="0">
                <a:latin typeface="Times New Roman"/>
                <a:ea typeface="Calibri"/>
              </a:rPr>
              <a:t>Sinaki</a:t>
            </a:r>
            <a:r>
              <a:rPr lang="pt-PT" sz="1300" u="none" baseline="0" dirty="0" smtClean="0">
                <a:latin typeface="Times New Roman"/>
                <a:ea typeface="Calibri"/>
              </a:rPr>
              <a:t> e </a:t>
            </a:r>
            <a:r>
              <a:rPr lang="pt-PT" sz="1300" u="none" baseline="0" dirty="0" err="1" smtClean="0">
                <a:latin typeface="Times New Roman"/>
                <a:ea typeface="Calibri"/>
              </a:rPr>
              <a:t>Mulder</a:t>
            </a:r>
            <a:r>
              <a:rPr lang="pt-PT" sz="1300" u="none" baseline="0" dirty="0" smtClean="0">
                <a:latin typeface="Times New Roman"/>
                <a:ea typeface="Calibri"/>
              </a:rPr>
              <a:t> (1978), tendo em conta a divisão do curso natural da ELA em seis fases desenvolveram</a:t>
            </a:r>
            <a:r>
              <a:rPr lang="pt-PT" sz="1300" u="none" dirty="0" smtClean="0">
                <a:latin typeface="Times New Roman"/>
                <a:ea typeface="Calibri"/>
              </a:rPr>
              <a:t> </a:t>
            </a:r>
            <a:r>
              <a:rPr lang="pt-PT" sz="1300" u="none" dirty="0">
                <a:latin typeface="Times New Roman"/>
                <a:ea typeface="Calibri"/>
              </a:rPr>
              <a:t>uma </a:t>
            </a:r>
            <a:r>
              <a:rPr lang="pt-PT" sz="1300" i="1" u="none" dirty="0" err="1">
                <a:latin typeface="Times New Roman"/>
                <a:ea typeface="Calibri"/>
              </a:rPr>
              <a:t>guideline</a:t>
            </a:r>
            <a:r>
              <a:rPr lang="pt-PT" sz="1300" u="none" dirty="0">
                <a:latin typeface="Times New Roman"/>
                <a:ea typeface="Calibri"/>
              </a:rPr>
              <a:t> de reabilitação para </a:t>
            </a:r>
            <a:r>
              <a:rPr lang="pt-PT" sz="1300" u="none" dirty="0" smtClean="0">
                <a:latin typeface="Times New Roman"/>
                <a:ea typeface="Calibri"/>
              </a:rPr>
              <a:t>estes utentes.</a:t>
            </a:r>
          </a:p>
          <a:p>
            <a:pPr marL="285750" indent="-285750" defTabSz="965881">
              <a:buFont typeface="Arial" panose="020B0604020202020204" pitchFamily="34" charset="0"/>
              <a:buChar char="•"/>
              <a:defRPr/>
            </a:pPr>
            <a:r>
              <a:rPr lang="pt-PT" sz="1300" u="none" dirty="0" smtClean="0">
                <a:latin typeface="Times New Roman"/>
              </a:rPr>
              <a:t>Exercício</a:t>
            </a:r>
            <a:r>
              <a:rPr lang="pt-PT" sz="1300" u="none" baseline="0" dirty="0" smtClean="0">
                <a:latin typeface="Times New Roman"/>
              </a:rPr>
              <a:t> de intensidade moderada, praticado regularmente, tem efeito temporários progressivos no declínio motor, na incapacidade, na fadiga e na qualidade de vida de utentes com ELA (</a:t>
            </a:r>
            <a:r>
              <a:rPr lang="pt-PT" sz="1300" u="none" baseline="0" dirty="0" err="1" smtClean="0">
                <a:latin typeface="Times New Roman"/>
              </a:rPr>
              <a:t>Drory</a:t>
            </a:r>
            <a:r>
              <a:rPr lang="pt-PT" sz="1300" u="none" baseline="0" dirty="0" smtClean="0">
                <a:latin typeface="Times New Roman"/>
              </a:rPr>
              <a:t> </a:t>
            </a:r>
            <a:r>
              <a:rPr lang="pt-PT" sz="1300" i="1" u="none" baseline="0" dirty="0" err="1" smtClean="0">
                <a:latin typeface="Times New Roman"/>
              </a:rPr>
              <a:t>et</a:t>
            </a:r>
            <a:r>
              <a:rPr lang="pt-PT" sz="1300" i="1" u="none" baseline="0" dirty="0" smtClean="0">
                <a:latin typeface="Times New Roman"/>
              </a:rPr>
              <a:t> al</a:t>
            </a:r>
            <a:r>
              <a:rPr lang="pt-PT" sz="1300" i="0" u="none" baseline="0" dirty="0" smtClean="0">
                <a:latin typeface="Times New Roman"/>
              </a:rPr>
              <a:t>., 2001); diminuição do declínio da função global ( </a:t>
            </a:r>
            <a:r>
              <a:rPr lang="pt-PT" sz="1300" i="0" u="none" baseline="0" dirty="0" err="1" smtClean="0">
                <a:latin typeface="Times New Roman"/>
              </a:rPr>
              <a:t>Bello-Haas</a:t>
            </a:r>
            <a:r>
              <a:rPr lang="pt-PT" sz="1300" i="0" u="none" baseline="0" dirty="0" smtClean="0">
                <a:latin typeface="Times New Roman"/>
              </a:rPr>
              <a:t> </a:t>
            </a:r>
            <a:r>
              <a:rPr lang="pt-PT" sz="1300" i="1" u="none" baseline="0" dirty="0" err="1" smtClean="0">
                <a:latin typeface="Times New Roman"/>
              </a:rPr>
              <a:t>et</a:t>
            </a:r>
            <a:r>
              <a:rPr lang="pt-PT" sz="1300" i="1" u="none" baseline="0" dirty="0" smtClean="0">
                <a:latin typeface="Times New Roman"/>
              </a:rPr>
              <a:t> al</a:t>
            </a:r>
            <a:r>
              <a:rPr lang="pt-PT" sz="1300" i="0" u="none" baseline="0" dirty="0" smtClean="0">
                <a:latin typeface="Times New Roman"/>
              </a:rPr>
              <a:t>., 2007). A combinação de exercícios de fortalecimento com exercício aeróbios  tem evidência nível II e somente exercícios aeróbios tem evidência de nível III(Cup </a:t>
            </a:r>
            <a:r>
              <a:rPr lang="pt-PT" sz="1300" i="1" u="none" baseline="0" dirty="0" err="1" smtClean="0">
                <a:latin typeface="Times New Roman"/>
              </a:rPr>
              <a:t>et</a:t>
            </a:r>
            <a:r>
              <a:rPr lang="pt-PT" sz="1300" i="1" u="none" baseline="0" dirty="0" smtClean="0">
                <a:latin typeface="Times New Roman"/>
              </a:rPr>
              <a:t> al</a:t>
            </a:r>
            <a:r>
              <a:rPr lang="pt-PT" sz="1300" i="0" u="none" baseline="0" dirty="0" smtClean="0">
                <a:latin typeface="Times New Roman"/>
              </a:rPr>
              <a:t>., 2007). Estes autores categorizaram a intervenção do </a:t>
            </a:r>
            <a:r>
              <a:rPr lang="pt-PT" sz="1300" i="0" u="none" baseline="0" dirty="0" err="1" smtClean="0">
                <a:latin typeface="Times New Roman"/>
              </a:rPr>
              <a:t>Ft</a:t>
            </a:r>
            <a:r>
              <a:rPr lang="pt-PT" sz="1300" i="0" u="none" baseline="0" dirty="0" smtClean="0">
                <a:latin typeface="Times New Roman"/>
              </a:rPr>
              <a:t> nas seguintes modalidades: </a:t>
            </a:r>
            <a:r>
              <a:rPr lang="pt-PT" sz="1200" kern="1200" dirty="0" smtClean="0">
                <a:solidFill>
                  <a:schemeClr val="tx1"/>
                </a:solidFill>
                <a:effectLst/>
                <a:latin typeface="+mn-lt"/>
                <a:ea typeface="+mn-ea"/>
                <a:cs typeface="+mn-cs"/>
              </a:rPr>
              <a:t>) exercícios de fortalecimento muscular; (2) exercícios aeróbios; (3) exercícios respiratórios; (4) outras intervenções como técnicas de relaxamento, exercícios que melhoram a mobilidade incluindo as transferências e a marcha, estimulação eléctrica, ensino ao paciente/família/cuidadores; ou (5) a combinação das modalidades anteriores. Lui e </a:t>
            </a:r>
            <a:r>
              <a:rPr lang="pt-PT" sz="1200" kern="1200" dirty="0" err="1" smtClean="0">
                <a:solidFill>
                  <a:schemeClr val="tx1"/>
                </a:solidFill>
                <a:effectLst/>
                <a:latin typeface="+mn-lt"/>
                <a:ea typeface="+mn-ea"/>
                <a:cs typeface="+mn-cs"/>
              </a:rPr>
              <a:t>Byl</a:t>
            </a:r>
            <a:r>
              <a:rPr lang="pt-PT" sz="1200" kern="1200" dirty="0" smtClean="0">
                <a:solidFill>
                  <a:schemeClr val="tx1"/>
                </a:solidFill>
                <a:effectLst/>
                <a:latin typeface="+mn-lt"/>
                <a:ea typeface="+mn-ea"/>
                <a:cs typeface="+mn-cs"/>
              </a:rPr>
              <a:t> (20009) referiu que</a:t>
            </a:r>
            <a:r>
              <a:rPr lang="pt-PT" sz="1200" kern="1200" baseline="0" dirty="0" smtClean="0">
                <a:solidFill>
                  <a:schemeClr val="tx1"/>
                </a:solidFill>
                <a:effectLst/>
                <a:latin typeface="+mn-lt"/>
                <a:ea typeface="+mn-ea"/>
                <a:cs typeface="+mn-cs"/>
              </a:rPr>
              <a:t> exercícios de intensidade moderada são benéficos ao nível da função respiratória, da força e da funcionalidade, não tido sido verificado qualquer relação entre o exercício de intensidade moderada e a rápida progressão da doença. </a:t>
            </a:r>
          </a:p>
          <a:p>
            <a:pPr marL="285750" indent="-285750" defTabSz="965881">
              <a:buFont typeface="Arial" panose="020B0604020202020204" pitchFamily="34" charset="0"/>
              <a:buChar char="•"/>
              <a:defRPr/>
            </a:pPr>
            <a:r>
              <a:rPr lang="pt-PT" sz="1200" u="none" kern="1200" baseline="0" dirty="0" smtClean="0">
                <a:solidFill>
                  <a:schemeClr val="tx1"/>
                </a:solidFill>
                <a:effectLst/>
                <a:latin typeface="+mn-lt"/>
                <a:ea typeface="+mn-ea"/>
                <a:cs typeface="+mn-cs"/>
              </a:rPr>
              <a:t>O exercício permite a diminuição da dispneia, melhora a força e resistência muscular, aumentado o desempenho das AVD’s e da qualidade de vida. </a:t>
            </a:r>
            <a:endParaRPr lang="pt-PT" sz="1300" u="none" dirty="0"/>
          </a:p>
          <a:p>
            <a:endParaRPr lang="pt-PT" u="none"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5</a:t>
            </a:fld>
            <a:endParaRPr lang="pt-PT"/>
          </a:p>
        </p:txBody>
      </p:sp>
    </p:spTree>
    <p:extLst>
      <p:ext uri="{BB962C8B-B14F-4D97-AF65-F5344CB8AC3E}">
        <p14:creationId xmlns:p14="http://schemas.microsoft.com/office/powerpoint/2010/main" val="354193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indent="-171450">
              <a:buFont typeface="Arial" panose="020B0604020202020204" pitchFamily="34" charset="0"/>
              <a:buChar char="•"/>
            </a:pPr>
            <a:r>
              <a:rPr lang="pt-PT" sz="1200" b="0" i="0" u="none" strike="noStrike" kern="1200" baseline="0" dirty="0" smtClean="0">
                <a:solidFill>
                  <a:schemeClr val="tx1"/>
                </a:solidFill>
                <a:latin typeface="+mn-lt"/>
                <a:ea typeface="+mn-ea"/>
                <a:cs typeface="+mn-cs"/>
              </a:rPr>
              <a:t>A ventilação não invasiva (VNI) refere -se a aplicação de um suporte ventilatório sem recurso a métodos invasivos da via aérea.</a:t>
            </a:r>
          </a:p>
          <a:p>
            <a:pPr marL="171450" indent="-171450">
              <a:buFont typeface="Arial" panose="020B0604020202020204" pitchFamily="34" charset="0"/>
              <a:buChar char="•"/>
            </a:pPr>
            <a:r>
              <a:rPr lang="pt-PT" sz="1200" b="0" i="0" u="none" strike="noStrike" kern="1200" baseline="0" dirty="0" smtClean="0">
                <a:solidFill>
                  <a:schemeClr val="tx1"/>
                </a:solidFill>
                <a:latin typeface="+mn-lt"/>
                <a:ea typeface="+mn-ea"/>
                <a:cs typeface="+mn-cs"/>
              </a:rPr>
              <a:t>Critérios para o uso de VNI por pressão positiva. </a:t>
            </a:r>
            <a:r>
              <a:rPr lang="pt-PT" sz="1200" b="0" i="0" u="sng" strike="noStrike" kern="1200" baseline="0" dirty="0" smtClean="0">
                <a:solidFill>
                  <a:schemeClr val="tx1"/>
                </a:solidFill>
                <a:latin typeface="+mn-lt"/>
                <a:ea typeface="+mn-ea"/>
                <a:cs typeface="+mn-cs"/>
              </a:rPr>
              <a:t>Sintomas relacionados com a fraqueza dos m. respiratórios, pelo menos um dos </a:t>
            </a:r>
            <a:r>
              <a:rPr lang="pt-PT" sz="1200" b="0" i="0" u="sng" strike="noStrike" kern="1200" baseline="0" dirty="0" err="1" smtClean="0">
                <a:solidFill>
                  <a:schemeClr val="tx1"/>
                </a:solidFill>
                <a:latin typeface="+mn-lt"/>
                <a:ea typeface="+mn-ea"/>
                <a:cs typeface="+mn-cs"/>
              </a:rPr>
              <a:t>seguintes:</a:t>
            </a:r>
            <a:r>
              <a:rPr lang="pt-PT" sz="1200" b="0" i="0" u="none" strike="noStrike" kern="1200" baseline="0" dirty="0" err="1" smtClean="0">
                <a:solidFill>
                  <a:schemeClr val="tx1"/>
                </a:solidFill>
                <a:latin typeface="+mn-lt"/>
                <a:ea typeface="+mn-ea"/>
                <a:cs typeface="+mn-cs"/>
              </a:rPr>
              <a:t>dispneia</a:t>
            </a:r>
            <a:r>
              <a:rPr lang="pt-PT" sz="1200" b="0" i="0" u="none" strike="noStrike" kern="1200" baseline="0" dirty="0" smtClean="0">
                <a:solidFill>
                  <a:schemeClr val="tx1"/>
                </a:solidFill>
                <a:latin typeface="+mn-lt"/>
                <a:ea typeface="+mn-ea"/>
                <a:cs typeface="+mn-cs"/>
              </a:rPr>
              <a:t>, taquipneia, ortopneia, dessaturação durante o sono/acordar durante o período nocturno, cefaleias diurnas, uso de músculos acessórios em repouso, respiração paradoxal, fadiga diurna, sonolência diurna excessiva. Teste de f. respiratória, pelo menos um dos seguintes: </a:t>
            </a:r>
            <a:r>
              <a:rPr lang="pt-PT" sz="1200" b="0" kern="1200" dirty="0" smtClean="0">
                <a:solidFill>
                  <a:schemeClr val="tx1"/>
                </a:solidFill>
                <a:effectLst/>
                <a:latin typeface="+mn-lt"/>
                <a:ea typeface="+mn-ea"/>
                <a:cs typeface="+mn-cs"/>
              </a:rPr>
              <a:t>CVF &lt;50% do valor de referência; SNIF &lt;40 cmH</a:t>
            </a:r>
            <a:r>
              <a:rPr lang="pt-PT" sz="1200" b="0" kern="1200" baseline="-25000" dirty="0" smtClean="0">
                <a:solidFill>
                  <a:schemeClr val="tx1"/>
                </a:solidFill>
                <a:effectLst/>
                <a:latin typeface="+mn-lt"/>
                <a:ea typeface="+mn-ea"/>
                <a:cs typeface="+mn-cs"/>
              </a:rPr>
              <a:t>2</a:t>
            </a:r>
            <a:r>
              <a:rPr lang="pt-PT" sz="1200" b="0" kern="1200" dirty="0" smtClean="0">
                <a:solidFill>
                  <a:schemeClr val="tx1"/>
                </a:solidFill>
                <a:effectLst/>
                <a:latin typeface="+mn-lt"/>
                <a:ea typeface="+mn-ea"/>
                <a:cs typeface="+mn-cs"/>
              </a:rPr>
              <a:t>O; </a:t>
            </a:r>
            <a:r>
              <a:rPr lang="pt-PT" sz="1200" b="0" kern="1200" dirty="0" err="1" smtClean="0">
                <a:solidFill>
                  <a:schemeClr val="tx1"/>
                </a:solidFill>
                <a:effectLst/>
                <a:latin typeface="+mn-lt"/>
                <a:ea typeface="+mn-ea"/>
                <a:cs typeface="+mn-cs"/>
              </a:rPr>
              <a:t>PIM</a:t>
            </a:r>
            <a:r>
              <a:rPr lang="pt-PT" sz="1200" b="0" kern="1200" baseline="-25000" dirty="0" err="1" smtClean="0">
                <a:solidFill>
                  <a:schemeClr val="tx1"/>
                </a:solidFill>
                <a:effectLst/>
                <a:latin typeface="+mn-lt"/>
                <a:ea typeface="+mn-ea"/>
                <a:cs typeface="+mn-cs"/>
              </a:rPr>
              <a:t>máx</a:t>
            </a:r>
            <a:r>
              <a:rPr lang="pt-PT" sz="1200" b="0" kern="1200" baseline="-2500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&lt;60 cmH</a:t>
            </a:r>
            <a:r>
              <a:rPr lang="pt-PT" sz="1200" b="0" kern="1200" baseline="-25000" dirty="0" smtClean="0">
                <a:solidFill>
                  <a:schemeClr val="tx1"/>
                </a:solidFill>
                <a:effectLst/>
                <a:latin typeface="+mn-lt"/>
                <a:ea typeface="+mn-ea"/>
                <a:cs typeface="+mn-cs"/>
              </a:rPr>
              <a:t>2</a:t>
            </a:r>
            <a:r>
              <a:rPr lang="pt-PT" sz="1200" b="0" kern="1200" dirty="0" smtClean="0">
                <a:solidFill>
                  <a:schemeClr val="tx1"/>
                </a:solidFill>
                <a:effectLst/>
                <a:latin typeface="+mn-lt"/>
                <a:ea typeface="+mn-ea"/>
                <a:cs typeface="+mn-cs"/>
              </a:rPr>
              <a:t>O; dessaturação nocturna significativa na oximetria nocturna; gasometria diurna PaCO</a:t>
            </a:r>
            <a:r>
              <a:rPr lang="pt-PT" sz="1200" b="0" kern="1200" baseline="-25000" dirty="0" smtClean="0">
                <a:solidFill>
                  <a:schemeClr val="tx1"/>
                </a:solidFill>
                <a:effectLst/>
                <a:latin typeface="+mn-lt"/>
                <a:ea typeface="+mn-ea"/>
                <a:cs typeface="+mn-cs"/>
              </a:rPr>
              <a:t>2</a:t>
            </a:r>
            <a:r>
              <a:rPr lang="pt-PT" sz="1200" b="0" kern="1200" dirty="0" smtClean="0">
                <a:solidFill>
                  <a:schemeClr val="tx1"/>
                </a:solidFill>
                <a:effectLst/>
                <a:latin typeface="+mn-lt"/>
                <a:ea typeface="+mn-ea"/>
                <a:cs typeface="+mn-cs"/>
              </a:rPr>
              <a:t>&gt; 45 </a:t>
            </a:r>
            <a:r>
              <a:rPr lang="pt-PT" sz="1200" b="0" kern="1200" dirty="0" err="1" smtClean="0">
                <a:solidFill>
                  <a:schemeClr val="tx1"/>
                </a:solidFill>
                <a:effectLst/>
                <a:latin typeface="+mn-lt"/>
                <a:ea typeface="+mn-ea"/>
                <a:cs typeface="+mn-cs"/>
              </a:rPr>
              <a:t>mmHg</a:t>
            </a:r>
            <a:r>
              <a:rPr lang="pt-PT" sz="1200" b="0" kern="1200" dirty="0" smtClean="0">
                <a:solidFill>
                  <a:schemeClr val="tx1"/>
                </a:solidFill>
                <a:effectLst/>
                <a:latin typeface="+mn-lt"/>
                <a:ea typeface="+mn-ea"/>
                <a:cs typeface="+mn-cs"/>
              </a:rPr>
              <a:t>. </a:t>
            </a:r>
          </a:p>
          <a:p>
            <a:r>
              <a:rPr lang="pt-PT" sz="1200" b="0" kern="1200" dirty="0" smtClean="0">
                <a:solidFill>
                  <a:schemeClr val="tx1"/>
                </a:solidFill>
                <a:effectLst/>
                <a:latin typeface="+mn-lt"/>
                <a:ea typeface="+mn-ea"/>
                <a:cs typeface="+mn-cs"/>
              </a:rPr>
              <a:t>Habitualmente</a:t>
            </a:r>
            <a:r>
              <a:rPr lang="pt-PT" sz="1200" b="0" kern="1200" baseline="0" dirty="0" smtClean="0">
                <a:solidFill>
                  <a:schemeClr val="tx1"/>
                </a:solidFill>
                <a:effectLst/>
                <a:latin typeface="+mn-lt"/>
                <a:ea typeface="+mn-ea"/>
                <a:cs typeface="+mn-cs"/>
              </a:rPr>
              <a:t> são utilizados VNI por pressão positiva uma vez que </a:t>
            </a:r>
            <a:r>
              <a:rPr lang="pt-PT" sz="1200" kern="1200" dirty="0" smtClean="0">
                <a:solidFill>
                  <a:schemeClr val="tx1"/>
                </a:solidFill>
                <a:effectLst/>
                <a:latin typeface="+mn-lt"/>
                <a:ea typeface="+mn-ea"/>
                <a:cs typeface="+mn-cs"/>
              </a:rPr>
              <a:t>apresentam menor custo, maior capacidade para compensação de fugas, são mais portáteis e melhor tolerados pelos utentes (Ferreira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2009). </a:t>
            </a:r>
            <a:r>
              <a:rPr lang="pt-PT" sz="1200" b="0" i="0" u="none" strike="noStrike" kern="1200" baseline="0" dirty="0" smtClean="0">
                <a:solidFill>
                  <a:schemeClr val="tx1"/>
                </a:solidFill>
                <a:latin typeface="+mn-lt"/>
                <a:ea typeface="+mn-ea"/>
                <a:cs typeface="+mn-cs"/>
              </a:rPr>
              <a:t>Podem ser aplicados nas modalidades “Assistida” (o doente desencadeia todos os movimentos </a:t>
            </a:r>
            <a:r>
              <a:rPr lang="pt-PT" sz="1200" b="0" i="0" u="none" strike="noStrike" kern="1200" baseline="0" dirty="0" err="1" smtClean="0">
                <a:solidFill>
                  <a:schemeClr val="tx1"/>
                </a:solidFill>
                <a:latin typeface="+mn-lt"/>
                <a:ea typeface="+mn-ea"/>
                <a:cs typeface="+mn-cs"/>
              </a:rPr>
              <a:t>ventilatorios</a:t>
            </a:r>
            <a:r>
              <a:rPr lang="pt-PT" sz="1200" b="0" i="0" u="none" strike="noStrike" kern="1200" baseline="0" dirty="0" smtClean="0">
                <a:solidFill>
                  <a:schemeClr val="tx1"/>
                </a:solidFill>
                <a:latin typeface="+mn-lt"/>
                <a:ea typeface="+mn-ea"/>
                <a:cs typeface="+mn-cs"/>
              </a:rPr>
              <a:t> e o ventilador auxilia insuflando volumes), Assistida/Controlada” (o doente desencadeia alguns movimentos </a:t>
            </a:r>
            <a:r>
              <a:rPr lang="pt-PT" sz="1200" b="0" i="0" u="none" strike="noStrike" kern="1200" baseline="0" dirty="0" err="1" smtClean="0">
                <a:solidFill>
                  <a:schemeClr val="tx1"/>
                </a:solidFill>
                <a:latin typeface="+mn-lt"/>
                <a:ea typeface="+mn-ea"/>
                <a:cs typeface="+mn-cs"/>
              </a:rPr>
              <a:t>ventilatorios</a:t>
            </a:r>
            <a:r>
              <a:rPr lang="pt-PT" sz="1200" b="0" i="0" u="none" strike="noStrike" kern="1200" baseline="0" dirty="0" smtClean="0">
                <a:solidFill>
                  <a:schemeClr val="tx1"/>
                </a:solidFill>
                <a:latin typeface="+mn-lt"/>
                <a:ea typeface="+mn-ea"/>
                <a:cs typeface="+mn-cs"/>
              </a:rPr>
              <a:t> e o ventilador inicia os restantes), ou “Controlada” (o ventilador assegura todos os movimentos </a:t>
            </a:r>
            <a:r>
              <a:rPr lang="pt-PT" sz="1200" b="0" i="0" u="none" strike="noStrike" kern="1200" baseline="0" dirty="0" err="1" smtClean="0">
                <a:solidFill>
                  <a:schemeClr val="tx1"/>
                </a:solidFill>
                <a:latin typeface="+mn-lt"/>
                <a:ea typeface="+mn-ea"/>
                <a:cs typeface="+mn-cs"/>
              </a:rPr>
              <a:t>ventilatorios</a:t>
            </a:r>
            <a:r>
              <a:rPr lang="pt-PT" sz="1200" b="0" i="0" u="none" strike="noStrike" kern="1200" baseline="0" dirty="0" smtClean="0">
                <a:solidFill>
                  <a:schemeClr val="tx1"/>
                </a:solidFill>
                <a:latin typeface="+mn-lt"/>
                <a:ea typeface="+mn-ea"/>
                <a:cs typeface="+mn-cs"/>
              </a:rPr>
              <a:t>). A maior parte dos centros recomenda a </a:t>
            </a:r>
            <a:r>
              <a:rPr lang="pt-PT" sz="1200" b="0" i="0" u="none" strike="noStrike" kern="1200" baseline="0" dirty="0" err="1" smtClean="0">
                <a:solidFill>
                  <a:schemeClr val="tx1"/>
                </a:solidFill>
                <a:latin typeface="+mn-lt"/>
                <a:ea typeface="+mn-ea"/>
                <a:cs typeface="+mn-cs"/>
              </a:rPr>
              <a:t>utilizacao</a:t>
            </a:r>
            <a:r>
              <a:rPr lang="pt-PT" sz="1200" b="0" i="0" u="none" strike="noStrike" kern="1200" baseline="0" dirty="0" smtClean="0">
                <a:solidFill>
                  <a:schemeClr val="tx1"/>
                </a:solidFill>
                <a:latin typeface="+mn-lt"/>
                <a:ea typeface="+mn-ea"/>
                <a:cs typeface="+mn-cs"/>
              </a:rPr>
              <a:t> do modo assistido/controlado, ou apenas assistido em doentes que mantenham boa </a:t>
            </a:r>
            <a:r>
              <a:rPr lang="pt-PT" sz="1200" b="0" i="1" u="none" strike="noStrike" kern="1200" baseline="0" dirty="0" smtClean="0">
                <a:solidFill>
                  <a:schemeClr val="tx1"/>
                </a:solidFill>
                <a:latin typeface="+mn-lt"/>
                <a:ea typeface="+mn-ea"/>
                <a:cs typeface="+mn-cs"/>
              </a:rPr>
              <a:t>drive </a:t>
            </a:r>
            <a:r>
              <a:rPr lang="pt-PT" sz="1200" b="0" i="0" u="none" strike="noStrike" kern="1200" baseline="0" dirty="0" err="1" smtClean="0">
                <a:solidFill>
                  <a:schemeClr val="tx1"/>
                </a:solidFill>
                <a:latin typeface="+mn-lt"/>
                <a:ea typeface="+mn-ea"/>
                <a:cs typeface="+mn-cs"/>
              </a:rPr>
              <a:t>respiratoria</a:t>
            </a:r>
            <a:r>
              <a:rPr lang="pt-PT" sz="1200" b="0" i="0" u="none" strike="noStrike" kern="1200" baseline="0" dirty="0" smtClean="0">
                <a:solidFill>
                  <a:schemeClr val="tx1"/>
                </a:solidFill>
                <a:latin typeface="+mn-lt"/>
                <a:ea typeface="+mn-ea"/>
                <a:cs typeface="+mn-cs"/>
              </a:rPr>
              <a:t>. </a:t>
            </a:r>
            <a:r>
              <a:rPr lang="pt-PT" sz="1200" kern="1200" dirty="0" smtClean="0">
                <a:solidFill>
                  <a:schemeClr val="tx1"/>
                </a:solidFill>
                <a:effectLst/>
                <a:latin typeface="+mn-lt"/>
                <a:ea typeface="+mn-ea"/>
                <a:cs typeface="+mn-cs"/>
              </a:rPr>
              <a:t>Os ventiladores portáteis regulados por pressão</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(BPAP), designados de forma errada por </a:t>
            </a:r>
            <a:r>
              <a:rPr lang="pt-PT" sz="1200" kern="1200" dirty="0" err="1" smtClean="0">
                <a:solidFill>
                  <a:schemeClr val="tx1"/>
                </a:solidFill>
                <a:effectLst/>
                <a:latin typeface="+mn-lt"/>
                <a:ea typeface="+mn-ea"/>
                <a:cs typeface="+mn-cs"/>
              </a:rPr>
              <a:t>BiPAP</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bi-level</a:t>
            </a:r>
            <a:r>
              <a:rPr lang="pt-PT" sz="1200" kern="1200" baseline="0" dirty="0" smtClean="0">
                <a:solidFill>
                  <a:schemeClr val="tx1"/>
                </a:solidFill>
                <a:effectLst/>
                <a:latin typeface="+mn-lt"/>
                <a:ea typeface="+mn-ea"/>
                <a:cs typeface="+mn-cs"/>
              </a:rPr>
              <a:t> positive </a:t>
            </a:r>
            <a:r>
              <a:rPr lang="pt-PT" sz="1200" kern="1200" baseline="0" dirty="0" err="1" smtClean="0">
                <a:solidFill>
                  <a:schemeClr val="tx1"/>
                </a:solidFill>
                <a:effectLst/>
                <a:latin typeface="+mn-lt"/>
                <a:ea typeface="+mn-ea"/>
                <a:cs typeface="+mn-cs"/>
              </a:rPr>
              <a:t>airway</a:t>
            </a:r>
            <a:r>
              <a:rPr lang="pt-PT" sz="1200" kern="1200" baseline="0" dirty="0" smtClean="0">
                <a:solidFill>
                  <a:schemeClr val="tx1"/>
                </a:solidFill>
                <a:effectLst/>
                <a:latin typeface="+mn-lt"/>
                <a:ea typeface="+mn-ea"/>
                <a:cs typeface="+mn-cs"/>
              </a:rPr>
              <a:t> </a:t>
            </a:r>
            <a:r>
              <a:rPr lang="pt-PT" sz="1200" kern="1200" baseline="0" dirty="0" err="1" smtClean="0">
                <a:solidFill>
                  <a:schemeClr val="tx1"/>
                </a:solidFill>
                <a:effectLst/>
                <a:latin typeface="+mn-lt"/>
                <a:ea typeface="+mn-ea"/>
                <a:cs typeface="+mn-cs"/>
              </a:rPr>
              <a:t>pressure</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dado tratar-se de uma marca comercial, fornecem uma ventilação por pressão positiva com dois níveis de pressão, um nível de suporte inspiratório (IPAP</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e um nível de pressão no fim da expiração (EPAP ou PEEP) (Ferreira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2009). </a:t>
            </a:r>
            <a:r>
              <a:rPr lang="pt-PT" sz="1200" b="0" i="0" u="none" strike="noStrike" kern="1200" baseline="0" dirty="0" smtClean="0">
                <a:solidFill>
                  <a:schemeClr val="tx1"/>
                </a:solidFill>
                <a:latin typeface="+mn-lt"/>
                <a:ea typeface="+mn-ea"/>
                <a:cs typeface="+mn-cs"/>
              </a:rPr>
              <a:t>Existem actualmente varias interfaces </a:t>
            </a:r>
            <a:r>
              <a:rPr lang="pt-PT" sz="1200" b="0" i="0" u="none" strike="noStrike" kern="1200" baseline="0" dirty="0" err="1" smtClean="0">
                <a:solidFill>
                  <a:schemeClr val="tx1"/>
                </a:solidFill>
                <a:latin typeface="+mn-lt"/>
                <a:ea typeface="+mn-ea"/>
                <a:cs typeface="+mn-cs"/>
              </a:rPr>
              <a:t>disponiveis</a:t>
            </a:r>
            <a:r>
              <a:rPr lang="pt-PT" sz="1200" b="0" i="0" u="none" strike="noStrike" kern="1200" baseline="0" dirty="0" smtClean="0">
                <a:solidFill>
                  <a:schemeClr val="tx1"/>
                </a:solidFill>
                <a:latin typeface="+mn-lt"/>
                <a:ea typeface="+mn-ea"/>
                <a:cs typeface="+mn-cs"/>
              </a:rPr>
              <a:t>: mascaras nasais, faciais (</a:t>
            </a:r>
            <a:r>
              <a:rPr lang="pt-PT" sz="1200" b="0" i="0" u="none" strike="noStrike" kern="1200" baseline="0" dirty="0" err="1" smtClean="0">
                <a:solidFill>
                  <a:schemeClr val="tx1"/>
                </a:solidFill>
                <a:latin typeface="+mn-lt"/>
                <a:ea typeface="+mn-ea"/>
                <a:cs typeface="+mn-cs"/>
              </a:rPr>
              <a:t>oronasais</a:t>
            </a:r>
            <a:r>
              <a:rPr lang="pt-PT" sz="1200" b="0" i="0" u="none" strike="noStrike" kern="1200" baseline="0" dirty="0" smtClean="0">
                <a:solidFill>
                  <a:schemeClr val="tx1"/>
                </a:solidFill>
                <a:latin typeface="+mn-lt"/>
                <a:ea typeface="+mn-ea"/>
                <a:cs typeface="+mn-cs"/>
              </a:rPr>
              <a:t>), faciais totais, capacete, pecas bucais e almofadas nasais. As mascaras nasais </a:t>
            </a:r>
            <a:r>
              <a:rPr lang="pt-PT" sz="1200" b="0" i="0" u="none" strike="noStrike" kern="1200" baseline="0" dirty="0" err="1" smtClean="0">
                <a:solidFill>
                  <a:schemeClr val="tx1"/>
                </a:solidFill>
                <a:latin typeface="+mn-lt"/>
                <a:ea typeface="+mn-ea"/>
                <a:cs typeface="+mn-cs"/>
              </a:rPr>
              <a:t>sao</a:t>
            </a:r>
            <a:r>
              <a:rPr lang="pt-PT" sz="1200" b="0" i="0" u="none" strike="noStrike" kern="1200" baseline="0" dirty="0" smtClean="0">
                <a:solidFill>
                  <a:schemeClr val="tx1"/>
                </a:solidFill>
                <a:latin typeface="+mn-lt"/>
                <a:ea typeface="+mn-ea"/>
                <a:cs typeface="+mn-cs"/>
              </a:rPr>
              <a:t> as mais utilizadas em </a:t>
            </a:r>
            <a:r>
              <a:rPr lang="pt-PT" sz="1200" b="0" i="0" u="none" strike="noStrike" kern="1200" baseline="0" dirty="0" err="1" smtClean="0">
                <a:solidFill>
                  <a:schemeClr val="tx1"/>
                </a:solidFill>
                <a:latin typeface="+mn-lt"/>
                <a:ea typeface="+mn-ea"/>
                <a:cs typeface="+mn-cs"/>
              </a:rPr>
              <a:t>ventilacao</a:t>
            </a:r>
            <a:r>
              <a:rPr lang="pt-PT" sz="1200" b="0" i="0" u="none" strike="noStrike" kern="1200" baseline="0" dirty="0" smtClean="0">
                <a:solidFill>
                  <a:schemeClr val="tx1"/>
                </a:solidFill>
                <a:latin typeface="+mn-lt"/>
                <a:ea typeface="+mn-ea"/>
                <a:cs typeface="+mn-cs"/>
              </a:rPr>
              <a:t> domiciliaria por serem mais bem toleradas, permitindo ao doente a </a:t>
            </a:r>
            <a:r>
              <a:rPr lang="pt-PT" sz="1200" b="0" i="0" u="none" strike="noStrike" kern="1200" baseline="0" dirty="0" err="1" smtClean="0">
                <a:solidFill>
                  <a:schemeClr val="tx1"/>
                </a:solidFill>
                <a:latin typeface="+mn-lt"/>
                <a:ea typeface="+mn-ea"/>
                <a:cs typeface="+mn-cs"/>
              </a:rPr>
              <a:t>comunicacao</a:t>
            </a:r>
            <a:r>
              <a:rPr lang="pt-PT" sz="1200" b="0" i="0" u="none" strike="noStrike" kern="1200" baseline="0" dirty="0" smtClean="0">
                <a:solidFill>
                  <a:schemeClr val="tx1"/>
                </a:solidFill>
                <a:latin typeface="+mn-lt"/>
                <a:ea typeface="+mn-ea"/>
                <a:cs typeface="+mn-cs"/>
              </a:rPr>
              <a:t> e a </a:t>
            </a:r>
            <a:r>
              <a:rPr lang="pt-PT" sz="1200" b="0" i="0" u="none" strike="noStrike" kern="1200" baseline="0" dirty="0" err="1" smtClean="0">
                <a:solidFill>
                  <a:schemeClr val="tx1"/>
                </a:solidFill>
                <a:latin typeface="+mn-lt"/>
                <a:ea typeface="+mn-ea"/>
                <a:cs typeface="+mn-cs"/>
              </a:rPr>
              <a:t>alimentacao</a:t>
            </a:r>
            <a:r>
              <a:rPr lang="pt-PT" sz="1200" b="0" i="0" u="none" strike="noStrike" kern="1200" baseline="0" dirty="0" smtClean="0">
                <a:solidFill>
                  <a:schemeClr val="tx1"/>
                </a:solidFill>
                <a:latin typeface="+mn-lt"/>
                <a:ea typeface="+mn-ea"/>
                <a:cs typeface="+mn-cs"/>
              </a:rPr>
              <a:t> oral; quando existem fugas por abertura da boca, pode ser colocado um apoio de queixo, de modo a contornar este problema. As mascaras faciais </a:t>
            </a:r>
            <a:r>
              <a:rPr lang="pt-PT" sz="1200" b="0" i="0" u="none" strike="noStrike" kern="1200" baseline="0" dirty="0" err="1" smtClean="0">
                <a:solidFill>
                  <a:schemeClr val="tx1"/>
                </a:solidFill>
                <a:latin typeface="+mn-lt"/>
                <a:ea typeface="+mn-ea"/>
                <a:cs typeface="+mn-cs"/>
              </a:rPr>
              <a:t>sao</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preferiveis</a:t>
            </a:r>
            <a:r>
              <a:rPr lang="pt-PT" sz="1200" b="0" i="0" u="none" strike="noStrike" kern="1200" baseline="0" dirty="0" smtClean="0">
                <a:solidFill>
                  <a:schemeClr val="tx1"/>
                </a:solidFill>
                <a:latin typeface="+mn-lt"/>
                <a:ea typeface="+mn-ea"/>
                <a:cs typeface="+mn-cs"/>
              </a:rPr>
              <a:t> nas </a:t>
            </a:r>
            <a:r>
              <a:rPr lang="pt-PT" sz="1200" b="0" i="0" u="none" strike="noStrike" kern="1200" baseline="0" dirty="0" err="1" smtClean="0">
                <a:solidFill>
                  <a:schemeClr val="tx1"/>
                </a:solidFill>
                <a:latin typeface="+mn-lt"/>
                <a:ea typeface="+mn-ea"/>
                <a:cs typeface="+mn-cs"/>
              </a:rPr>
              <a:t>situacoes</a:t>
            </a:r>
            <a:r>
              <a:rPr lang="pt-PT" sz="1200" b="0" i="0" u="none" strike="noStrike" kern="1200" baseline="0" dirty="0" smtClean="0">
                <a:solidFill>
                  <a:schemeClr val="tx1"/>
                </a:solidFill>
                <a:latin typeface="+mn-lt"/>
                <a:ea typeface="+mn-ea"/>
                <a:cs typeface="+mn-cs"/>
              </a:rPr>
              <a:t> agudas quando e </a:t>
            </a:r>
            <a:r>
              <a:rPr lang="pt-PT" sz="1200" b="0" i="0" u="none" strike="noStrike" kern="1200" baseline="0" dirty="0" err="1" smtClean="0">
                <a:solidFill>
                  <a:schemeClr val="tx1"/>
                </a:solidFill>
                <a:latin typeface="+mn-lt"/>
                <a:ea typeface="+mn-ea"/>
                <a:cs typeface="+mn-cs"/>
              </a:rPr>
              <a:t>dificil</a:t>
            </a:r>
            <a:r>
              <a:rPr lang="pt-PT" sz="1200" b="0" i="0" u="none" strike="noStrike" kern="1200" baseline="0" dirty="0" smtClean="0">
                <a:solidFill>
                  <a:schemeClr val="tx1"/>
                </a:solidFill>
                <a:latin typeface="+mn-lt"/>
                <a:ea typeface="+mn-ea"/>
                <a:cs typeface="+mn-cs"/>
              </a:rPr>
              <a:t> manter o encerramento da boca. Contudo, estas mascaras, assim como as faciais totais e o capacete, são muitas vezes mal toleradas, devido a </a:t>
            </a:r>
            <a:r>
              <a:rPr lang="pt-PT" sz="1200" b="0" i="0" u="none" strike="noStrike" kern="1200" baseline="0" dirty="0" err="1" smtClean="0">
                <a:solidFill>
                  <a:schemeClr val="tx1"/>
                </a:solidFill>
                <a:latin typeface="+mn-lt"/>
                <a:ea typeface="+mn-ea"/>
                <a:cs typeface="+mn-cs"/>
              </a:rPr>
              <a:t>sensacao</a:t>
            </a:r>
            <a:r>
              <a:rPr lang="pt-PT" sz="1200" b="0" i="0" u="none" strike="noStrike" kern="1200" baseline="0" dirty="0" smtClean="0">
                <a:solidFill>
                  <a:schemeClr val="tx1"/>
                </a:solidFill>
                <a:latin typeface="+mn-lt"/>
                <a:ea typeface="+mn-ea"/>
                <a:cs typeface="+mn-cs"/>
              </a:rPr>
              <a:t> de claustrofobia e ao maior risco de </a:t>
            </a:r>
            <a:r>
              <a:rPr lang="pt-PT" sz="1200" b="0" i="0" u="none" strike="noStrike" kern="1200" baseline="0" dirty="0" err="1" smtClean="0">
                <a:solidFill>
                  <a:schemeClr val="tx1"/>
                </a:solidFill>
                <a:latin typeface="+mn-lt"/>
                <a:ea typeface="+mn-ea"/>
                <a:cs typeface="+mn-cs"/>
              </a:rPr>
              <a:t>aspiracao</a:t>
            </a:r>
            <a:r>
              <a:rPr lang="pt-PT" sz="1200" b="0" i="0" u="none" strike="noStrike" kern="1200" baseline="0" dirty="0" smtClean="0">
                <a:solidFill>
                  <a:schemeClr val="tx1"/>
                </a:solidFill>
                <a:latin typeface="+mn-lt"/>
                <a:ea typeface="+mn-ea"/>
                <a:cs typeface="+mn-cs"/>
              </a:rPr>
              <a:t> de vomito.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Os factores mais importantes para o sucesso deste tipo de ventilação são a selecção criteriosa dos utentes, o início atempado, o tipo de abordagem ao utente, o equipamento e o local apropriado, interfaces adequadas e confortáveis e, principalmente, profissionais de saúde experientes (Ferreira </a:t>
            </a:r>
            <a:r>
              <a:rPr lang="pt-PT" sz="1200" i="1" kern="1200" dirty="0" err="1" smtClean="0">
                <a:solidFill>
                  <a:schemeClr val="tx1"/>
                </a:solidFill>
                <a:effectLst/>
                <a:latin typeface="+mn-lt"/>
                <a:ea typeface="+mn-ea"/>
                <a:cs typeface="+mn-cs"/>
              </a:rPr>
              <a:t>et</a:t>
            </a:r>
            <a:r>
              <a:rPr lang="pt-PT" sz="1200" i="1" kern="1200" dirty="0" smtClean="0">
                <a:solidFill>
                  <a:schemeClr val="tx1"/>
                </a:solidFill>
                <a:effectLst/>
                <a:latin typeface="+mn-lt"/>
                <a:ea typeface="+mn-ea"/>
                <a:cs typeface="+mn-cs"/>
              </a:rPr>
              <a:t> al.</a:t>
            </a:r>
            <a:r>
              <a:rPr lang="pt-PT" sz="1200" kern="1200" dirty="0" smtClean="0">
                <a:solidFill>
                  <a:schemeClr val="tx1"/>
                </a:solidFill>
                <a:effectLst/>
                <a:latin typeface="+mn-lt"/>
                <a:ea typeface="+mn-ea"/>
                <a:cs typeface="+mn-cs"/>
              </a:rPr>
              <a:t>, 2009).</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Valores</a:t>
            </a:r>
            <a:r>
              <a:rPr lang="pt-PT" sz="1200" kern="1200" baseline="0" dirty="0" smtClean="0">
                <a:solidFill>
                  <a:schemeClr val="tx1"/>
                </a:solidFill>
                <a:effectLst/>
                <a:latin typeface="+mn-lt"/>
                <a:ea typeface="+mn-ea"/>
                <a:cs typeface="+mn-cs"/>
              </a:rPr>
              <a:t> de IPAP variavam ente 6-10 cmH2O e EPAP entre 3-5 cmH2O (Melo </a:t>
            </a:r>
            <a:r>
              <a:rPr lang="pt-PT" sz="1200" i="1" kern="1200" baseline="0" dirty="0" err="1" smtClean="0">
                <a:solidFill>
                  <a:schemeClr val="tx1"/>
                </a:solidFill>
                <a:effectLst/>
                <a:latin typeface="+mn-lt"/>
                <a:ea typeface="+mn-ea"/>
                <a:cs typeface="+mn-cs"/>
              </a:rPr>
              <a:t>et</a:t>
            </a:r>
            <a:r>
              <a:rPr lang="pt-PT" sz="1200" i="1" kern="1200" baseline="0" dirty="0" smtClean="0">
                <a:solidFill>
                  <a:schemeClr val="tx1"/>
                </a:solidFill>
                <a:effectLst/>
                <a:latin typeface="+mn-lt"/>
                <a:ea typeface="+mn-ea"/>
                <a:cs typeface="+mn-cs"/>
              </a:rPr>
              <a:t> al</a:t>
            </a:r>
            <a:r>
              <a:rPr lang="pt-PT" sz="1200" i="0" kern="1200" baseline="0" dirty="0" smtClean="0">
                <a:solidFill>
                  <a:schemeClr val="tx1"/>
                </a:solidFill>
                <a:effectLst/>
                <a:latin typeface="+mn-lt"/>
                <a:ea typeface="+mn-ea"/>
                <a:cs typeface="+mn-cs"/>
              </a:rPr>
              <a:t>., 1999); IPAP 8 cmH2O e EPAP 4cmH2O, valor máximo de IPAP de 30 cmH2O (</a:t>
            </a:r>
            <a:r>
              <a:rPr lang="pt-PT" sz="1200" i="0" kern="1200" baseline="0" dirty="0" err="1" smtClean="0">
                <a:solidFill>
                  <a:schemeClr val="tx1"/>
                </a:solidFill>
                <a:effectLst/>
                <a:latin typeface="+mn-lt"/>
                <a:ea typeface="+mn-ea"/>
                <a:cs typeface="+mn-cs"/>
              </a:rPr>
              <a:t>Berry</a:t>
            </a:r>
            <a:r>
              <a:rPr lang="pt-PT" sz="1200" i="0" kern="1200" baseline="0" dirty="0" smtClean="0">
                <a:solidFill>
                  <a:schemeClr val="tx1"/>
                </a:solidFill>
                <a:effectLst/>
                <a:latin typeface="+mn-lt"/>
                <a:ea typeface="+mn-ea"/>
                <a:cs typeface="+mn-cs"/>
              </a:rPr>
              <a:t> </a:t>
            </a:r>
            <a:r>
              <a:rPr lang="pt-PT" sz="1200" i="1" kern="1200" baseline="0" dirty="0" err="1" smtClean="0">
                <a:solidFill>
                  <a:schemeClr val="tx1"/>
                </a:solidFill>
                <a:effectLst/>
                <a:latin typeface="+mn-lt"/>
                <a:ea typeface="+mn-ea"/>
                <a:cs typeface="+mn-cs"/>
              </a:rPr>
              <a:t>et</a:t>
            </a:r>
            <a:r>
              <a:rPr lang="pt-PT" sz="1200" i="1" kern="1200" baseline="0" dirty="0" smtClean="0">
                <a:solidFill>
                  <a:schemeClr val="tx1"/>
                </a:solidFill>
                <a:effectLst/>
                <a:latin typeface="+mn-lt"/>
                <a:ea typeface="+mn-ea"/>
                <a:cs typeface="+mn-cs"/>
              </a:rPr>
              <a:t> al</a:t>
            </a:r>
            <a:r>
              <a:rPr lang="pt-PT" sz="1200" i="0" kern="1200" baseline="0" dirty="0" smtClean="0">
                <a:solidFill>
                  <a:schemeClr val="tx1"/>
                </a:solidFill>
                <a:effectLst/>
                <a:latin typeface="+mn-lt"/>
                <a:ea typeface="+mn-ea"/>
                <a:cs typeface="+mn-cs"/>
              </a:rPr>
              <a:t>, 2010).</a:t>
            </a:r>
          </a:p>
          <a:p>
            <a:r>
              <a:rPr lang="pt-PT" sz="1200" b="1" kern="1200" dirty="0" smtClean="0">
                <a:solidFill>
                  <a:schemeClr val="tx1"/>
                </a:solidFill>
                <a:effectLst/>
                <a:latin typeface="+mn-lt"/>
                <a:ea typeface="+mn-ea"/>
                <a:cs typeface="+mn-cs"/>
              </a:rPr>
              <a:t>Tabela 4. Contra-indicações para o uso de VNI em doentes neuromusculares</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Contra-indicações absolutas</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Obstrução da via área superior</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Retenção de secreções incontrolável</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Incapacidade de cooperar </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Incapacidade de alcançar o PCF adequado, mesmo com assistência </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Incapacidade de ajustar interface ou outro dispositivo não-invasivo</a:t>
            </a:r>
          </a:p>
          <a:p>
            <a:r>
              <a:rPr lang="pt-PT" sz="1200" b="1" kern="1200" dirty="0" smtClean="0">
                <a:solidFill>
                  <a:schemeClr val="tx1"/>
                </a:solidFill>
                <a:effectLst/>
                <a:latin typeface="+mn-lt"/>
                <a:ea typeface="+mn-ea"/>
                <a:cs typeface="+mn-cs"/>
              </a:rPr>
              <a:t>Contra-indicações relativas</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Disfunção da deglutição</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Recursos financeiros inadequados </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Suporte familiar/cuidador inadequado</a:t>
            </a:r>
          </a:p>
          <a:p>
            <a:r>
              <a:rPr lang="pt-PT" sz="1200" b="1" kern="1200" dirty="0" smtClean="0">
                <a:solidFill>
                  <a:schemeClr val="tx1"/>
                </a:solidFill>
                <a:effectLst/>
                <a:latin typeface="+mn-lt"/>
                <a:ea typeface="+mn-ea"/>
                <a:cs typeface="+mn-cs"/>
                <a:sym typeface="Wingdings"/>
              </a:rPr>
              <a:t></a:t>
            </a:r>
            <a:r>
              <a:rPr lang="pt-PT" sz="1200" kern="1200" dirty="0" smtClean="0">
                <a:solidFill>
                  <a:schemeClr val="tx1"/>
                </a:solidFill>
                <a:effectLst/>
                <a:latin typeface="+mn-lt"/>
                <a:ea typeface="+mn-ea"/>
                <a:cs typeface="+mn-cs"/>
              </a:rPr>
              <a:t>Necessidade de assistência ventilatória a tempo inteiro</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smtClean="0">
              <a:solidFill>
                <a:schemeClr val="tx1"/>
              </a:solidFill>
              <a:effectLst/>
              <a:latin typeface="+mn-lt"/>
              <a:ea typeface="+mn-ea"/>
              <a:cs typeface="+mn-cs"/>
            </a:endParaRPr>
          </a:p>
          <a:p>
            <a:endParaRPr lang="pt-PT" sz="1200" b="0" kern="120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6</a:t>
            </a:fld>
            <a:endParaRPr lang="pt-PT"/>
          </a:p>
        </p:txBody>
      </p:sp>
    </p:spTree>
    <p:extLst>
      <p:ext uri="{BB962C8B-B14F-4D97-AF65-F5344CB8AC3E}">
        <p14:creationId xmlns:p14="http://schemas.microsoft.com/office/powerpoint/2010/main" val="9034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300" dirty="0"/>
              <a:t>Contudo, apesar de serem conhecidos os efeitos da VNI antes da realização de um programa de exercícios em utentes com ELA, ainda são desconhecidos os seus efeitos quando utilizada como coadjuvante da intervenção terapêutica em utentes com ELA.</a:t>
            </a:r>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7</a:t>
            </a:fld>
            <a:endParaRPr lang="pt-PT"/>
          </a:p>
        </p:txBody>
      </p:sp>
    </p:spTree>
    <p:extLst>
      <p:ext uri="{BB962C8B-B14F-4D97-AF65-F5344CB8AC3E}">
        <p14:creationId xmlns:p14="http://schemas.microsoft.com/office/powerpoint/2010/main" val="58974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8</a:t>
            </a:fld>
            <a:endParaRPr lang="pt-PT"/>
          </a:p>
        </p:txBody>
      </p:sp>
    </p:spTree>
    <p:extLst>
      <p:ext uri="{BB962C8B-B14F-4D97-AF65-F5344CB8AC3E}">
        <p14:creationId xmlns:p14="http://schemas.microsoft.com/office/powerpoint/2010/main" val="355222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C4DD1D1-28EE-4C86-804C-3F210181E19A}" type="slidenum">
              <a:rPr lang="pt-PT" smtClean="0"/>
              <a:t>9</a:t>
            </a:fld>
            <a:endParaRPr lang="pt-PT"/>
          </a:p>
        </p:txBody>
      </p:sp>
    </p:spTree>
    <p:extLst>
      <p:ext uri="{BB962C8B-B14F-4D97-AF65-F5344CB8AC3E}">
        <p14:creationId xmlns:p14="http://schemas.microsoft.com/office/powerpoint/2010/main" val="362408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pt-PT" smtClean="0"/>
              <a:t>Clique para editar o estilo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3D3A6829-61A4-4058-8F1D-402F3FACA22F}" type="datetime1">
              <a:rPr lang="pt-PT" smtClean="0"/>
              <a:t>02/12/2014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AB1A6CE-44EA-46C0-B6F1-5D907428B2E2}" type="slidenum">
              <a:rPr lang="pt-PT" smtClean="0"/>
              <a:t>‹nº›</a:t>
            </a:fld>
            <a:endParaRPr lang="pt-P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C2AE8D50-74CC-40CB-BA70-4FFC5F3FAC48}" type="datetime1">
              <a:rPr lang="pt-PT" smtClean="0"/>
              <a:t>02/12/2014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1B5B06A0-11B5-408B-BA98-882F8BD83969}" type="datetime1">
              <a:rPr lang="pt-PT" smtClean="0"/>
              <a:t>02/12/2014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C5F06433-0670-4F1F-98A6-1DE626D4C026}" type="datetime1">
              <a:rPr lang="pt-PT" smtClean="0"/>
              <a:t>02/12/2014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pt-PT" smtClean="0"/>
              <a:t>Clique para editar o estilo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87F26EE-8F67-4EB0-9A96-2C9FF5700854}" type="datetime1">
              <a:rPr lang="pt-PT" smtClean="0"/>
              <a:t>02/12/2014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AB1A6CE-44EA-46C0-B6F1-5D907428B2E2}" type="slidenum">
              <a:rPr lang="pt-PT" smtClean="0"/>
              <a:t>‹nº›</a:t>
            </a:fld>
            <a:endParaRPr lang="pt-P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Date Placeholder 4"/>
          <p:cNvSpPr>
            <a:spLocks noGrp="1"/>
          </p:cNvSpPr>
          <p:nvPr>
            <p:ph type="dt" sz="half" idx="10"/>
          </p:nvPr>
        </p:nvSpPr>
        <p:spPr/>
        <p:txBody>
          <a:bodyPr/>
          <a:lstStyle/>
          <a:p>
            <a:fld id="{150A1CC0-FF6B-41D8-A7ED-0DAC34BA59A8}" type="datetime1">
              <a:rPr lang="pt-PT" smtClean="0"/>
              <a:t>02/12/2014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AB05DC2A-3C57-477E-942D-73BED4784FD6}" type="datetime1">
              <a:rPr lang="pt-PT" smtClean="0"/>
              <a:t>02/12/2014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BAB1A6CE-44EA-46C0-B6F1-5D907428B2E2}" type="slidenum">
              <a:rPr lang="pt-PT" smtClean="0"/>
              <a:t>‹nº›</a:t>
            </a:fld>
            <a:endParaRPr lang="pt-P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6DE9BFB6-5EF2-4D3F-BBB3-22EEB38DEDED}" type="datetime1">
              <a:rPr lang="pt-PT" smtClean="0"/>
              <a:t>02/12/2014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3F64B-3B50-40DE-B7C0-32ADC7C38796}" type="datetime1">
              <a:rPr lang="pt-PT" smtClean="0"/>
              <a:t>02/12/2014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pt-PT" smtClean="0"/>
              <a:t>Clique para editar o estilo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C17EF6EF-9596-4D6B-9767-484A4E7BE71C}" type="datetime1">
              <a:rPr lang="pt-PT" smtClean="0"/>
              <a:t>02/12/2014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AB1A6CE-44EA-46C0-B6F1-5D907428B2E2}" type="slidenum">
              <a:rPr lang="pt-PT" smtClean="0"/>
              <a:t>‹nº›</a:t>
            </a:fld>
            <a:endParaRPr lang="pt-P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pt-PT" smtClean="0"/>
              <a:t>Clique para editar o estilo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B00B084C-AE3E-4BD9-9873-239269B96712}" type="datetime1">
              <a:rPr lang="pt-PT" smtClean="0"/>
              <a:t>02/12/2014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AB1A6CE-44EA-46C0-B6F1-5D907428B2E2}" type="slidenum">
              <a:rPr lang="pt-PT" smtClean="0"/>
              <a:t>‹nº›</a:t>
            </a:fld>
            <a:endParaRPr lang="pt-P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pt-PT" smtClean="0"/>
              <a:t>Clique para editar o estilo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649B10F-0A84-4A80-B56C-DE5DB5DA66AA}" type="datetime1">
              <a:rPr lang="pt-PT" smtClean="0"/>
              <a:t>02/12/2014</a:t>
            </a:fld>
            <a:endParaRPr lang="pt-P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pt-P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AB1A6CE-44EA-46C0-B6F1-5D907428B2E2}" type="slidenum">
              <a:rPr lang="pt-PT" smtClean="0"/>
              <a:t>‹nº›</a:t>
            </a:fld>
            <a:endParaRPr lang="pt-P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https://sites.google.com/site/3jenfatlantica/ESSA.bmp"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5" y="3140968"/>
            <a:ext cx="7632848" cy="1600200"/>
          </a:xfrm>
        </p:spPr>
        <p:txBody>
          <a:bodyPr>
            <a:noAutofit/>
          </a:bodyPr>
          <a:lstStyle/>
          <a:p>
            <a:pPr algn="ctr"/>
            <a:r>
              <a:rPr lang="pt-PT" sz="2800" dirty="0" smtClean="0"/>
              <a:t>“Contributo da VNI durante a intervenção da Fisioterapia na tolerância ao esforço de utentes com ELA”</a:t>
            </a:r>
            <a:endParaRPr lang="pt-PT" sz="2800" dirty="0"/>
          </a:p>
        </p:txBody>
      </p:sp>
      <p:sp>
        <p:nvSpPr>
          <p:cNvPr id="4" name="Marcador de Posição do Número do Diapositivo 3"/>
          <p:cNvSpPr>
            <a:spLocks noGrp="1"/>
          </p:cNvSpPr>
          <p:nvPr>
            <p:ph type="sldNum" sz="quarter" idx="12"/>
          </p:nvPr>
        </p:nvSpPr>
        <p:spPr>
          <a:xfrm>
            <a:off x="7620000" y="6237312"/>
            <a:ext cx="762000" cy="365125"/>
          </a:xfrm>
        </p:spPr>
        <p:txBody>
          <a:bodyPr/>
          <a:lstStyle/>
          <a:p>
            <a:fld id="{BAB1A6CE-44EA-46C0-B6F1-5D907428B2E2}" type="slidenum">
              <a:rPr lang="pt-PT" smtClean="0"/>
              <a:t>1</a:t>
            </a:fld>
            <a:endParaRPr lang="pt-PT" dirty="0"/>
          </a:p>
        </p:txBody>
      </p:sp>
      <p:sp>
        <p:nvSpPr>
          <p:cNvPr id="3" name="Subtítulo 2"/>
          <p:cNvSpPr>
            <a:spLocks noGrp="1"/>
          </p:cNvSpPr>
          <p:nvPr>
            <p:ph type="subTitle" idx="4294967295"/>
          </p:nvPr>
        </p:nvSpPr>
        <p:spPr>
          <a:xfrm>
            <a:off x="971600" y="1598400"/>
            <a:ext cx="6984776" cy="1254536"/>
          </a:xfrm>
        </p:spPr>
        <p:txBody>
          <a:bodyPr anchor="ctr">
            <a:noAutofit/>
          </a:bodyPr>
          <a:lstStyle/>
          <a:p>
            <a:pPr marL="0" indent="0" algn="ctr">
              <a:buNone/>
            </a:pPr>
            <a:r>
              <a:rPr lang="pt-PT" sz="1800" cap="none" dirty="0" smtClean="0">
                <a:solidFill>
                  <a:schemeClr val="tx1"/>
                </a:solidFill>
                <a:latin typeface="Arial Narrow" panose="020B0606020202030204" pitchFamily="34" charset="0"/>
              </a:rPr>
              <a:t>Licenciatura em Fisioterapia</a:t>
            </a:r>
          </a:p>
          <a:p>
            <a:pPr marL="0" indent="0" algn="ctr">
              <a:buNone/>
            </a:pPr>
            <a:r>
              <a:rPr lang="pt-PT" sz="1800" cap="none" dirty="0" smtClean="0">
                <a:solidFill>
                  <a:schemeClr val="tx1"/>
                </a:solidFill>
                <a:latin typeface="Arial Narrow" panose="020B0606020202030204" pitchFamily="34" charset="0"/>
              </a:rPr>
              <a:t>Ano lectivo 2013/2014 – 4º ano</a:t>
            </a:r>
          </a:p>
          <a:p>
            <a:pPr marL="0" indent="0" algn="ctr">
              <a:buNone/>
            </a:pPr>
            <a:r>
              <a:rPr lang="pt-PT" sz="1800" cap="none" dirty="0" smtClean="0">
                <a:solidFill>
                  <a:schemeClr val="tx1"/>
                </a:solidFill>
                <a:latin typeface="Arial Narrow" panose="020B0606020202030204" pitchFamily="34" charset="0"/>
              </a:rPr>
              <a:t>Projecto de Investigação I/ </a:t>
            </a:r>
            <a:r>
              <a:rPr lang="pt-PT" sz="1800" dirty="0" smtClean="0">
                <a:solidFill>
                  <a:schemeClr val="tx1"/>
                </a:solidFill>
                <a:latin typeface="Arial Narrow" panose="020B0606020202030204" pitchFamily="34" charset="0"/>
              </a:rPr>
              <a:t>P</a:t>
            </a:r>
            <a:r>
              <a:rPr lang="pt-PT" sz="1800" cap="none" dirty="0" smtClean="0">
                <a:solidFill>
                  <a:schemeClr val="tx1"/>
                </a:solidFill>
                <a:latin typeface="Arial Narrow" panose="020B0606020202030204" pitchFamily="34" charset="0"/>
              </a:rPr>
              <a:t>rojecto de Investigação II</a:t>
            </a:r>
            <a:endParaRPr lang="pt-PT" sz="1800" cap="none" dirty="0">
              <a:solidFill>
                <a:schemeClr val="tx1"/>
              </a:solidFill>
              <a:latin typeface="Arial Narrow" panose="020B0606020202030204" pitchFamily="34" charset="0"/>
            </a:endParaRPr>
          </a:p>
        </p:txBody>
      </p:sp>
      <p:sp>
        <p:nvSpPr>
          <p:cNvPr id="5" name="Rectângulo 4"/>
          <p:cNvSpPr/>
          <p:nvPr/>
        </p:nvSpPr>
        <p:spPr>
          <a:xfrm>
            <a:off x="1835696" y="5348932"/>
            <a:ext cx="5493812" cy="646331"/>
          </a:xfrm>
          <a:prstGeom prst="rect">
            <a:avLst/>
          </a:prstGeom>
        </p:spPr>
        <p:txBody>
          <a:bodyPr wrap="none">
            <a:spAutoFit/>
          </a:bodyPr>
          <a:lstStyle/>
          <a:p>
            <a:r>
              <a:rPr lang="pt-PT" dirty="0" smtClean="0">
                <a:latin typeface="Arial Narrow" panose="020B0606020202030204" pitchFamily="34" charset="0"/>
              </a:rPr>
              <a:t>Elaborado por Patrícia Raquel Mendes Correia | Nº 201092334</a:t>
            </a:r>
          </a:p>
          <a:p>
            <a:pPr algn="ctr"/>
            <a:r>
              <a:rPr lang="pt-PT" dirty="0" smtClean="0">
                <a:latin typeface="Arial Narrow" panose="020B0606020202030204" pitchFamily="34" charset="0"/>
              </a:rPr>
              <a:t>Orientadora: Professora Ana Menezes</a:t>
            </a:r>
            <a:endParaRPr lang="pt-PT" dirty="0">
              <a:latin typeface="Arial Narrow" panose="020B0606020202030204" pitchFamily="34" charset="0"/>
            </a:endParaRPr>
          </a:p>
        </p:txBody>
      </p:sp>
      <p:pic>
        <p:nvPicPr>
          <p:cNvPr id="8" name="Picture 5"/>
          <p:cNvPicPr/>
          <p:nvPr/>
        </p:nvPicPr>
        <p:blipFill>
          <a:blip r:embed="rId3" cstate="print"/>
          <a:srcRect/>
          <a:stretch>
            <a:fillRect/>
          </a:stretch>
        </p:blipFill>
        <p:spPr bwMode="auto">
          <a:xfrm>
            <a:off x="827584" y="511572"/>
            <a:ext cx="1368152" cy="1045219"/>
          </a:xfrm>
          <a:prstGeom prst="rect">
            <a:avLst/>
          </a:prstGeom>
          <a:noFill/>
        </p:spPr>
      </p:pic>
      <p:pic>
        <p:nvPicPr>
          <p:cNvPr id="9" name="Imagem 8" descr="https://sites.google.com/site/3jenfatlantica/ESSA.bmp"/>
          <p:cNvPicPr/>
          <p:nvPr/>
        </p:nvPicPr>
        <p:blipFill>
          <a:blip r:embed="rId4" r:link="rId5" cstate="print"/>
          <a:srcRect/>
          <a:stretch>
            <a:fillRect/>
          </a:stretch>
        </p:blipFill>
        <p:spPr bwMode="auto">
          <a:xfrm>
            <a:off x="6876256" y="468968"/>
            <a:ext cx="1368151" cy="1130425"/>
          </a:xfrm>
          <a:prstGeom prst="rect">
            <a:avLst/>
          </a:prstGeom>
          <a:noFill/>
          <a:ln w="9525">
            <a:noFill/>
            <a:miter lim="800000"/>
            <a:headEnd/>
            <a:tailEnd/>
          </a:ln>
        </p:spPr>
      </p:pic>
      <p:sp>
        <p:nvSpPr>
          <p:cNvPr id="18" name="Marcador de Posição do Rodapé 5"/>
          <p:cNvSpPr>
            <a:spLocks noGrp="1"/>
          </p:cNvSpPr>
          <p:nvPr>
            <p:ph type="ftr" sz="quarter" idx="11"/>
          </p:nvPr>
        </p:nvSpPr>
        <p:spPr>
          <a:xfrm>
            <a:off x="2074395" y="6208776"/>
            <a:ext cx="4873869" cy="365125"/>
          </a:xfrm>
        </p:spPr>
        <p:txBody>
          <a:bodyPr/>
          <a:lstStyle/>
          <a:p>
            <a:pPr algn="ctr"/>
            <a:r>
              <a:rPr lang="pt-PT" dirty="0" smtClean="0"/>
              <a:t>Barcarena, 3 de Dezembro  de 2014</a:t>
            </a:r>
            <a:endParaRPr lang="pt-PT" dirty="0"/>
          </a:p>
        </p:txBody>
      </p:sp>
    </p:spTree>
    <p:extLst>
      <p:ext uri="{BB962C8B-B14F-4D97-AF65-F5344CB8AC3E}">
        <p14:creationId xmlns:p14="http://schemas.microsoft.com/office/powerpoint/2010/main" val="744040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Imagens PP\Objectiv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768027"/>
            <a:ext cx="1221534" cy="121748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55576" y="404664"/>
            <a:ext cx="6781800" cy="576064"/>
          </a:xfrm>
        </p:spPr>
        <p:txBody>
          <a:bodyPr>
            <a:noAutofit/>
          </a:bodyPr>
          <a:lstStyle/>
          <a:p>
            <a:r>
              <a:rPr lang="pt-PT" sz="4000" dirty="0" smtClean="0"/>
              <a:t>Objectivos de estudo</a:t>
            </a:r>
            <a:endParaRPr lang="pt-PT" sz="4000" dirty="0"/>
          </a:p>
        </p:txBody>
      </p:sp>
      <p:sp>
        <p:nvSpPr>
          <p:cNvPr id="4" name="Marcador de Posição do Número do Diapositivo 3"/>
          <p:cNvSpPr>
            <a:spLocks noGrp="1"/>
          </p:cNvSpPr>
          <p:nvPr>
            <p:ph type="sldNum" sz="quarter" idx="12"/>
          </p:nvPr>
        </p:nvSpPr>
        <p:spPr>
          <a:xfrm>
            <a:off x="7537376" y="6237312"/>
            <a:ext cx="762000" cy="365125"/>
          </a:xfrm>
        </p:spPr>
        <p:txBody>
          <a:bodyPr/>
          <a:lstStyle/>
          <a:p>
            <a:fld id="{BAB1A6CE-44EA-46C0-B6F1-5D907428B2E2}" type="slidenum">
              <a:rPr lang="pt-PT" smtClean="0"/>
              <a:t>10</a:t>
            </a:fld>
            <a:endParaRPr lang="pt-PT" dirty="0"/>
          </a:p>
        </p:txBody>
      </p:sp>
      <p:sp>
        <p:nvSpPr>
          <p:cNvPr id="8" name="Rectângulo arredondado 7"/>
          <p:cNvSpPr/>
          <p:nvPr/>
        </p:nvSpPr>
        <p:spPr>
          <a:xfrm>
            <a:off x="899592" y="1196752"/>
            <a:ext cx="309634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latin typeface="+mj-lt"/>
              </a:rPr>
              <a:t>Objectivos específicos</a:t>
            </a:r>
            <a:endParaRPr lang="pt-PT" sz="2000" dirty="0">
              <a:latin typeface="+mj-lt"/>
            </a:endParaRPr>
          </a:p>
        </p:txBody>
      </p:sp>
      <p:sp>
        <p:nvSpPr>
          <p:cNvPr id="9" name="Marcador de Posição de Conteúdo 4"/>
          <p:cNvSpPr txBox="1">
            <a:spLocks/>
          </p:cNvSpPr>
          <p:nvPr/>
        </p:nvSpPr>
        <p:spPr>
          <a:xfrm>
            <a:off x="539552" y="1772816"/>
            <a:ext cx="7920880" cy="417646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None/>
            </a:pPr>
            <a:r>
              <a:rPr lang="pt-PT" sz="1600" b="1" dirty="0">
                <a:solidFill>
                  <a:schemeClr val="tx1"/>
                </a:solidFill>
              </a:rPr>
              <a:t>a) </a:t>
            </a:r>
            <a:r>
              <a:rPr lang="pt-PT" sz="1600" b="1" dirty="0" smtClean="0">
                <a:solidFill>
                  <a:schemeClr val="tx1"/>
                </a:solidFill>
              </a:rPr>
              <a:t> </a:t>
            </a:r>
            <a:r>
              <a:rPr lang="pt-PT" sz="1600" dirty="0" smtClean="0">
                <a:solidFill>
                  <a:schemeClr val="tx1"/>
                </a:solidFill>
              </a:rPr>
              <a:t>Verificar </a:t>
            </a:r>
            <a:r>
              <a:rPr lang="pt-PT" sz="1600" dirty="0">
                <a:solidFill>
                  <a:schemeClr val="tx1"/>
                </a:solidFill>
              </a:rPr>
              <a:t>se a VNI aplicada durante a intervenção da Fisioterapia, com diferentes níveis de intensidade, tem diferentes efeitos na sensação de dispneia</a:t>
            </a:r>
            <a:r>
              <a:rPr lang="pt-PT" sz="1600" dirty="0" smtClean="0">
                <a:solidFill>
                  <a:schemeClr val="tx1"/>
                </a:solidFill>
              </a:rPr>
              <a:t>;</a:t>
            </a:r>
          </a:p>
          <a:p>
            <a:pPr algn="just"/>
            <a:endParaRPr lang="pt-PT" sz="1600" dirty="0">
              <a:solidFill>
                <a:schemeClr val="tx1"/>
              </a:solidFill>
            </a:endParaRPr>
          </a:p>
          <a:p>
            <a:pPr marL="0" indent="0" algn="just">
              <a:buNone/>
            </a:pPr>
            <a:r>
              <a:rPr lang="pt-PT" sz="1600" b="1" dirty="0">
                <a:solidFill>
                  <a:schemeClr val="tx1"/>
                </a:solidFill>
              </a:rPr>
              <a:t>b) </a:t>
            </a:r>
            <a:r>
              <a:rPr lang="pt-PT" sz="1600" dirty="0">
                <a:solidFill>
                  <a:schemeClr val="tx1"/>
                </a:solidFill>
              </a:rPr>
              <a:t>Verificar se a VNI aplicada durante a intervenção da Fisioterapia, com diferentes níveis de intensidade, tem diferentes efeitos na percepção de esforço</a:t>
            </a:r>
            <a:r>
              <a:rPr lang="pt-PT" sz="1600" dirty="0" smtClean="0">
                <a:solidFill>
                  <a:schemeClr val="tx1"/>
                </a:solidFill>
              </a:rPr>
              <a:t>;</a:t>
            </a:r>
          </a:p>
          <a:p>
            <a:pPr algn="just"/>
            <a:endParaRPr lang="pt-PT" sz="1600" dirty="0">
              <a:solidFill>
                <a:schemeClr val="tx1"/>
              </a:solidFill>
            </a:endParaRPr>
          </a:p>
          <a:p>
            <a:pPr marL="0" indent="0" algn="just">
              <a:buNone/>
            </a:pPr>
            <a:r>
              <a:rPr lang="pt-PT" sz="1600" b="1" dirty="0">
                <a:solidFill>
                  <a:schemeClr val="tx1"/>
                </a:solidFill>
              </a:rPr>
              <a:t>c</a:t>
            </a:r>
            <a:r>
              <a:rPr lang="pt-PT" sz="1600" b="1" dirty="0" smtClean="0">
                <a:solidFill>
                  <a:schemeClr val="tx1"/>
                </a:solidFill>
              </a:rPr>
              <a:t>) </a:t>
            </a:r>
            <a:r>
              <a:rPr lang="pt-PT" sz="1600" dirty="0" smtClean="0">
                <a:solidFill>
                  <a:schemeClr val="tx1"/>
                </a:solidFill>
              </a:rPr>
              <a:t>Verificar </a:t>
            </a:r>
            <a:r>
              <a:rPr lang="pt-PT" sz="1600" dirty="0">
                <a:solidFill>
                  <a:schemeClr val="tx1"/>
                </a:solidFill>
              </a:rPr>
              <a:t>se a VNI aplicada durante a intervenção da Fisioterapia, com diferentes níveis de intensidade, tem diferentes efeitos na frequência cardíaca</a:t>
            </a:r>
            <a:r>
              <a:rPr lang="pt-PT" sz="1600" dirty="0" smtClean="0">
                <a:solidFill>
                  <a:schemeClr val="tx1"/>
                </a:solidFill>
              </a:rPr>
              <a:t>;</a:t>
            </a:r>
          </a:p>
          <a:p>
            <a:pPr algn="just"/>
            <a:endParaRPr lang="pt-PT" sz="1600" dirty="0">
              <a:solidFill>
                <a:schemeClr val="tx1"/>
              </a:solidFill>
            </a:endParaRPr>
          </a:p>
          <a:p>
            <a:pPr marL="0" indent="0" algn="just">
              <a:buNone/>
            </a:pPr>
            <a:r>
              <a:rPr lang="pt-PT" sz="1600" b="1" dirty="0" smtClean="0">
                <a:solidFill>
                  <a:schemeClr val="tx1"/>
                </a:solidFill>
              </a:rPr>
              <a:t>d)</a:t>
            </a:r>
            <a:r>
              <a:rPr lang="pt-PT" sz="1600" b="1" dirty="0">
                <a:solidFill>
                  <a:schemeClr val="tx1"/>
                </a:solidFill>
              </a:rPr>
              <a:t> </a:t>
            </a:r>
            <a:r>
              <a:rPr lang="pt-PT" sz="1600" dirty="0" smtClean="0">
                <a:solidFill>
                  <a:schemeClr val="tx1"/>
                </a:solidFill>
              </a:rPr>
              <a:t>Verificar </a:t>
            </a:r>
            <a:r>
              <a:rPr lang="pt-PT" sz="1600" dirty="0">
                <a:solidFill>
                  <a:schemeClr val="tx1"/>
                </a:solidFill>
              </a:rPr>
              <a:t>se a VNI aplicada durante a intervenção da Fisioterapia, com diferentes níveis de intensidade, tem diferentes efeitos na SatO</a:t>
            </a:r>
            <a:r>
              <a:rPr lang="pt-PT" sz="1600" baseline="-25000" dirty="0">
                <a:solidFill>
                  <a:schemeClr val="tx1"/>
                </a:solidFill>
              </a:rPr>
              <a:t>2</a:t>
            </a:r>
            <a:r>
              <a:rPr lang="pt-PT" sz="1600" dirty="0" smtClean="0">
                <a:solidFill>
                  <a:schemeClr val="tx1"/>
                </a:solidFill>
              </a:rPr>
              <a:t>;</a:t>
            </a:r>
          </a:p>
          <a:p>
            <a:pPr algn="just"/>
            <a:endParaRPr lang="pt-PT" sz="1600" dirty="0">
              <a:solidFill>
                <a:schemeClr val="tx1"/>
              </a:solidFill>
            </a:endParaRPr>
          </a:p>
          <a:p>
            <a:pPr marL="0" indent="0" algn="just">
              <a:buNone/>
            </a:pPr>
            <a:r>
              <a:rPr lang="pt-PT" sz="1600" b="1" dirty="0">
                <a:solidFill>
                  <a:schemeClr val="tx1"/>
                </a:solidFill>
              </a:rPr>
              <a:t>e</a:t>
            </a:r>
            <a:r>
              <a:rPr lang="pt-PT" sz="1600" b="1" dirty="0" smtClean="0">
                <a:solidFill>
                  <a:schemeClr val="tx1"/>
                </a:solidFill>
              </a:rPr>
              <a:t>) </a:t>
            </a:r>
            <a:r>
              <a:rPr lang="pt-PT" sz="1600" dirty="0" smtClean="0">
                <a:solidFill>
                  <a:schemeClr val="tx1"/>
                </a:solidFill>
              </a:rPr>
              <a:t>Verificar </a:t>
            </a:r>
            <a:r>
              <a:rPr lang="pt-PT" sz="1600" dirty="0">
                <a:solidFill>
                  <a:schemeClr val="tx1"/>
                </a:solidFill>
              </a:rPr>
              <a:t>se a influência da VNI durante a </a:t>
            </a:r>
            <a:r>
              <a:rPr lang="pt-PT" sz="1600" dirty="0" smtClean="0">
                <a:solidFill>
                  <a:schemeClr val="tx1"/>
                </a:solidFill>
              </a:rPr>
              <a:t>intervenção </a:t>
            </a:r>
            <a:r>
              <a:rPr lang="pt-PT" sz="1600" dirty="0">
                <a:solidFill>
                  <a:schemeClr val="tx1"/>
                </a:solidFill>
              </a:rPr>
              <a:t>da Fisioterapia </a:t>
            </a:r>
            <a:r>
              <a:rPr lang="pt-PT" sz="1600" dirty="0" smtClean="0">
                <a:solidFill>
                  <a:schemeClr val="tx1"/>
                </a:solidFill>
              </a:rPr>
              <a:t>na dispneia e na tolerância </a:t>
            </a:r>
            <a:r>
              <a:rPr lang="pt-PT" sz="1600" dirty="0">
                <a:solidFill>
                  <a:schemeClr val="tx1"/>
                </a:solidFill>
              </a:rPr>
              <a:t>ao esforço depende do estadio/evolução da IR na ELA.</a:t>
            </a:r>
          </a:p>
        </p:txBody>
      </p:sp>
    </p:spTree>
    <p:extLst>
      <p:ext uri="{BB962C8B-B14F-4D97-AF65-F5344CB8AC3E}">
        <p14:creationId xmlns:p14="http://schemas.microsoft.com/office/powerpoint/2010/main" val="3207973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536" y="476672"/>
            <a:ext cx="6781800" cy="798984"/>
          </a:xfrm>
        </p:spPr>
        <p:txBody>
          <a:bodyPr>
            <a:noAutofit/>
          </a:bodyPr>
          <a:lstStyle/>
          <a:p>
            <a:r>
              <a:rPr lang="pt-PT" sz="4000" dirty="0" smtClean="0"/>
              <a:t>Desenho de estudo</a:t>
            </a:r>
            <a:endParaRPr lang="pt-PT" sz="4000" dirty="0"/>
          </a:p>
        </p:txBody>
      </p:sp>
      <p:sp>
        <p:nvSpPr>
          <p:cNvPr id="4" name="Marcador de Posição do Número do Diapositivo 3"/>
          <p:cNvSpPr>
            <a:spLocks noGrp="1"/>
          </p:cNvSpPr>
          <p:nvPr>
            <p:ph type="sldNum" sz="quarter" idx="12"/>
          </p:nvPr>
        </p:nvSpPr>
        <p:spPr>
          <a:xfrm>
            <a:off x="7524328" y="6237312"/>
            <a:ext cx="762000" cy="365125"/>
          </a:xfrm>
        </p:spPr>
        <p:txBody>
          <a:bodyPr/>
          <a:lstStyle/>
          <a:p>
            <a:fld id="{BAB1A6CE-44EA-46C0-B6F1-5D907428B2E2}" type="slidenum">
              <a:rPr lang="pt-PT" smtClean="0"/>
              <a:t>11</a:t>
            </a:fld>
            <a:endParaRPr lang="pt-PT" dirty="0"/>
          </a:p>
        </p:txBody>
      </p:sp>
      <p:pic>
        <p:nvPicPr>
          <p:cNvPr id="2052" name="Picture 4" descr="G:\Imagens PP\writing_with_pencil_large_400_clr_64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177" y="476672"/>
            <a:ext cx="1827607" cy="2658337"/>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Posição de Conteúdo 2"/>
          <p:cNvSpPr txBox="1">
            <a:spLocks/>
          </p:cNvSpPr>
          <p:nvPr/>
        </p:nvSpPr>
        <p:spPr>
          <a:xfrm>
            <a:off x="539552" y="1270901"/>
            <a:ext cx="7992888" cy="1438019"/>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66700" lvl="1" indent="-266700"/>
            <a:endParaRPr lang="pt-PT" sz="2400" dirty="0" smtClean="0">
              <a:solidFill>
                <a:schemeClr val="tx1"/>
              </a:solidFill>
            </a:endParaRPr>
          </a:p>
        </p:txBody>
      </p:sp>
      <p:sp>
        <p:nvSpPr>
          <p:cNvPr id="12" name="Marcador de Posição de Conteúdo 2"/>
          <p:cNvSpPr txBox="1">
            <a:spLocks/>
          </p:cNvSpPr>
          <p:nvPr/>
        </p:nvSpPr>
        <p:spPr>
          <a:xfrm>
            <a:off x="761143" y="1556792"/>
            <a:ext cx="7771297" cy="436113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pt-PT" sz="2000" dirty="0" smtClean="0">
                <a:solidFill>
                  <a:schemeClr val="tx1"/>
                </a:solidFill>
              </a:rPr>
              <a:t>Paradigma quantitativo:</a:t>
            </a:r>
          </a:p>
          <a:p>
            <a:pPr lvl="1" algn="just"/>
            <a:r>
              <a:rPr lang="pt-PT" sz="2000" dirty="0" smtClean="0">
                <a:solidFill>
                  <a:schemeClr val="tx1"/>
                </a:solidFill>
              </a:rPr>
              <a:t>Quasi-experimental</a:t>
            </a:r>
          </a:p>
          <a:p>
            <a:pPr lvl="1" algn="just"/>
            <a:r>
              <a:rPr lang="pt-PT" sz="2000" dirty="0" smtClean="0">
                <a:solidFill>
                  <a:schemeClr val="tx1"/>
                </a:solidFill>
              </a:rPr>
              <a:t>Longitudinal</a:t>
            </a:r>
          </a:p>
          <a:p>
            <a:pPr marL="320040" lvl="1" indent="0" algn="just">
              <a:buNone/>
            </a:pPr>
            <a:endParaRPr lang="pt-PT" sz="2000" dirty="0" smtClean="0">
              <a:solidFill>
                <a:schemeClr val="tx1"/>
              </a:solidFill>
            </a:endParaRPr>
          </a:p>
          <a:p>
            <a:pPr algn="just"/>
            <a:r>
              <a:rPr lang="pt-PT" sz="2000" dirty="0">
                <a:solidFill>
                  <a:schemeClr val="tx1"/>
                </a:solidFill>
              </a:rPr>
              <a:t>Desenho antes-após com grupo testemunho não equivalente:</a:t>
            </a:r>
          </a:p>
          <a:p>
            <a:pPr lvl="1" algn="just"/>
            <a:r>
              <a:rPr lang="pt-PT" sz="2000" dirty="0">
                <a:solidFill>
                  <a:schemeClr val="tx1"/>
                </a:solidFill>
              </a:rPr>
              <a:t> Grupos de sujeitos repartidos de forma não aleatória: um recebe o tratamento e outro não, sendo tomadas medidas antes e após o </a:t>
            </a:r>
            <a:r>
              <a:rPr lang="pt-PT" sz="2000" dirty="0" smtClean="0">
                <a:solidFill>
                  <a:schemeClr val="tx1"/>
                </a:solidFill>
              </a:rPr>
              <a:t>tratamento (</a:t>
            </a:r>
            <a:r>
              <a:rPr lang="pt-PT" sz="2000" dirty="0" err="1" smtClean="0">
                <a:solidFill>
                  <a:schemeClr val="tx1"/>
                </a:solidFill>
              </a:rPr>
              <a:t>Fortin</a:t>
            </a:r>
            <a:r>
              <a:rPr lang="pt-PT" sz="2000" dirty="0" smtClean="0">
                <a:solidFill>
                  <a:schemeClr val="tx1"/>
                </a:solidFill>
              </a:rPr>
              <a:t>, 2009). </a:t>
            </a:r>
          </a:p>
          <a:p>
            <a:pPr marL="320040" lvl="1" indent="0" algn="just">
              <a:buNone/>
            </a:pPr>
            <a:endParaRPr lang="pt-PT" sz="2000" dirty="0" smtClean="0">
              <a:solidFill>
                <a:schemeClr val="tx1"/>
              </a:solidFill>
            </a:endParaRPr>
          </a:p>
          <a:p>
            <a:pPr marL="261938" lvl="1" indent="-261938" algn="just"/>
            <a:r>
              <a:rPr lang="pt-PT" sz="2000" dirty="0" smtClean="0">
                <a:solidFill>
                  <a:schemeClr val="tx1"/>
                </a:solidFill>
              </a:rPr>
              <a:t>Com vista a recrutar todos os sujeitos necessários para a amostra, o estudo poderá durar até 1 ano. </a:t>
            </a:r>
          </a:p>
        </p:txBody>
      </p:sp>
    </p:spTree>
    <p:extLst>
      <p:ext uri="{BB962C8B-B14F-4D97-AF65-F5344CB8AC3E}">
        <p14:creationId xmlns:p14="http://schemas.microsoft.com/office/powerpoint/2010/main" val="35756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536" y="476672"/>
            <a:ext cx="6781800" cy="504056"/>
          </a:xfrm>
        </p:spPr>
        <p:txBody>
          <a:bodyPr>
            <a:noAutofit/>
          </a:bodyPr>
          <a:lstStyle/>
          <a:p>
            <a:r>
              <a:rPr lang="pt-PT" sz="4000" dirty="0" smtClean="0"/>
              <a:t>Desenho de estudo</a:t>
            </a:r>
            <a:endParaRPr lang="pt-PT" sz="4000" dirty="0"/>
          </a:p>
        </p:txBody>
      </p:sp>
      <p:sp>
        <p:nvSpPr>
          <p:cNvPr id="4" name="Marcador de Posição do Número do Diapositivo 3"/>
          <p:cNvSpPr>
            <a:spLocks noGrp="1"/>
          </p:cNvSpPr>
          <p:nvPr>
            <p:ph type="sldNum" sz="quarter" idx="12"/>
          </p:nvPr>
        </p:nvSpPr>
        <p:spPr>
          <a:xfrm>
            <a:off x="7524328" y="6237312"/>
            <a:ext cx="762000" cy="365125"/>
          </a:xfrm>
        </p:spPr>
        <p:txBody>
          <a:bodyPr/>
          <a:lstStyle/>
          <a:p>
            <a:fld id="{BAB1A6CE-44EA-46C0-B6F1-5D907428B2E2}" type="slidenum">
              <a:rPr lang="pt-PT" smtClean="0"/>
              <a:t>12</a:t>
            </a:fld>
            <a:endParaRPr lang="pt-PT" dirty="0"/>
          </a:p>
        </p:txBody>
      </p:sp>
      <p:sp>
        <p:nvSpPr>
          <p:cNvPr id="10" name="Marcador de Posição de Conteúdo 2"/>
          <p:cNvSpPr txBox="1">
            <a:spLocks/>
          </p:cNvSpPr>
          <p:nvPr/>
        </p:nvSpPr>
        <p:spPr>
          <a:xfrm>
            <a:off x="539552" y="1270901"/>
            <a:ext cx="7992888" cy="1438019"/>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66700" lvl="1" indent="-266700"/>
            <a:endParaRPr lang="pt-PT" sz="2400" dirty="0" smtClean="0">
              <a:solidFill>
                <a:schemeClr val="tx1"/>
              </a:solidFill>
            </a:endParaRPr>
          </a:p>
        </p:txBody>
      </p:sp>
      <p:pic>
        <p:nvPicPr>
          <p:cNvPr id="8" name="Imagem 7"/>
          <p:cNvPicPr/>
          <p:nvPr/>
        </p:nvPicPr>
        <p:blipFill>
          <a:blip r:embed="rId3" cstate="print"/>
          <a:stretch>
            <a:fillRect/>
          </a:stretch>
        </p:blipFill>
        <p:spPr>
          <a:xfrm>
            <a:off x="179512" y="1772816"/>
            <a:ext cx="8784976" cy="3744416"/>
          </a:xfrm>
          <a:prstGeom prst="rect">
            <a:avLst/>
          </a:prstGeom>
        </p:spPr>
      </p:pic>
      <p:cxnSp>
        <p:nvCxnSpPr>
          <p:cNvPr id="6" name="Conexão recta unidireccional 5"/>
          <p:cNvCxnSpPr/>
          <p:nvPr/>
        </p:nvCxnSpPr>
        <p:spPr>
          <a:xfrm flipV="1">
            <a:off x="539552" y="1772816"/>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ângulo 6"/>
          <p:cNvSpPr/>
          <p:nvPr/>
        </p:nvSpPr>
        <p:spPr>
          <a:xfrm>
            <a:off x="-36512" y="1340768"/>
            <a:ext cx="1173967"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sz="1600" dirty="0" smtClean="0"/>
              <a:t>População</a:t>
            </a:r>
            <a:endParaRPr lang="pt-PT" sz="1600" dirty="0"/>
          </a:p>
        </p:txBody>
      </p:sp>
      <p:sp>
        <p:nvSpPr>
          <p:cNvPr id="15" name="Rectângulo 14"/>
          <p:cNvSpPr/>
          <p:nvPr/>
        </p:nvSpPr>
        <p:spPr>
          <a:xfrm>
            <a:off x="611560" y="1938318"/>
            <a:ext cx="109104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sz="1600" dirty="0" smtClean="0"/>
              <a:t>Amostra</a:t>
            </a:r>
            <a:endParaRPr lang="pt-PT" sz="1600" dirty="0"/>
          </a:p>
        </p:txBody>
      </p:sp>
      <p:sp>
        <p:nvSpPr>
          <p:cNvPr id="18" name="Rectângulo 17"/>
          <p:cNvSpPr/>
          <p:nvPr/>
        </p:nvSpPr>
        <p:spPr>
          <a:xfrm>
            <a:off x="1752633" y="1412776"/>
            <a:ext cx="159523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sz="1600" dirty="0" smtClean="0"/>
              <a:t>Amostragem não probabilística por quotas</a:t>
            </a:r>
            <a:endParaRPr lang="pt-PT" sz="1600" dirty="0"/>
          </a:p>
        </p:txBody>
      </p:sp>
      <p:sp>
        <p:nvSpPr>
          <p:cNvPr id="21" name="Rectângulo 20"/>
          <p:cNvSpPr/>
          <p:nvPr/>
        </p:nvSpPr>
        <p:spPr>
          <a:xfrm>
            <a:off x="1157080" y="5373216"/>
            <a:ext cx="3564396"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PT" sz="1400" dirty="0" smtClean="0"/>
              <a:t>GC</a:t>
            </a:r>
            <a:r>
              <a:rPr lang="pt-PT" sz="1400" baseline="-25000" dirty="0" smtClean="0"/>
              <a:t>1 </a:t>
            </a:r>
            <a:r>
              <a:rPr lang="pt-PT" sz="1400" dirty="0" smtClean="0"/>
              <a:t>e GE</a:t>
            </a:r>
            <a:r>
              <a:rPr lang="pt-PT" sz="1400" baseline="-25000" dirty="0" smtClean="0"/>
              <a:t>1 </a:t>
            </a:r>
            <a:r>
              <a:rPr lang="pt-PT" sz="1400" baseline="-25000" dirty="0" smtClean="0">
                <a:sym typeface="Wingdings" panose="05000000000000000000" pitchFamily="2" charset="2"/>
              </a:rPr>
              <a:t> </a:t>
            </a:r>
            <a:r>
              <a:rPr lang="pt-PT" sz="1400" b="1" dirty="0" smtClean="0">
                <a:sym typeface="Wingdings" panose="05000000000000000000" pitchFamily="2" charset="2"/>
              </a:rPr>
              <a:t></a:t>
            </a:r>
            <a:r>
              <a:rPr lang="pt-PT" sz="1400" b="1" dirty="0" smtClean="0"/>
              <a:t>40 cmH</a:t>
            </a:r>
            <a:r>
              <a:rPr lang="pt-PT" sz="1400" b="1" baseline="-25000" dirty="0" smtClean="0"/>
              <a:t>2</a:t>
            </a:r>
            <a:r>
              <a:rPr lang="pt-PT" sz="1400" b="1" dirty="0" smtClean="0"/>
              <a:t>O≥ SNIF &lt;</a:t>
            </a:r>
            <a:r>
              <a:rPr lang="pt-PT" sz="1400" b="1" dirty="0"/>
              <a:t>50 </a:t>
            </a:r>
            <a:r>
              <a:rPr lang="pt-PT" sz="1400" b="1" dirty="0" smtClean="0"/>
              <a:t>cmH</a:t>
            </a:r>
            <a:r>
              <a:rPr lang="pt-PT" sz="1400" b="1" baseline="-25000" dirty="0" smtClean="0"/>
              <a:t>2</a:t>
            </a:r>
            <a:r>
              <a:rPr lang="pt-PT" sz="1400" b="1" dirty="0" smtClean="0"/>
              <a:t>O </a:t>
            </a:r>
            <a:endParaRPr lang="pt-PT" sz="1400" b="1" dirty="0">
              <a:sym typeface="Wingdings" panose="05000000000000000000" pitchFamily="2" charset="2"/>
            </a:endParaRPr>
          </a:p>
          <a:p>
            <a:r>
              <a:rPr lang="pt-PT" sz="1400" dirty="0" smtClean="0"/>
              <a:t>GC</a:t>
            </a:r>
            <a:r>
              <a:rPr lang="pt-PT" sz="1400" baseline="-25000" dirty="0" smtClean="0"/>
              <a:t>2</a:t>
            </a:r>
            <a:r>
              <a:rPr lang="pt-PT" sz="1400" dirty="0" smtClean="0"/>
              <a:t> e GE</a:t>
            </a:r>
            <a:r>
              <a:rPr lang="pt-PT" sz="1400" baseline="-25000" dirty="0" smtClean="0"/>
              <a:t>2 </a:t>
            </a:r>
            <a:r>
              <a:rPr lang="pt-PT" sz="1400" baseline="-25000" dirty="0" smtClean="0">
                <a:sym typeface="Wingdings" panose="05000000000000000000" pitchFamily="2" charset="2"/>
              </a:rPr>
              <a:t> </a:t>
            </a:r>
            <a:r>
              <a:rPr lang="pt-PT" sz="1400" b="1" dirty="0" smtClean="0">
                <a:sym typeface="Wingdings" panose="05000000000000000000" pitchFamily="2" charset="2"/>
              </a:rPr>
              <a:t>30 </a:t>
            </a:r>
            <a:r>
              <a:rPr lang="pt-PT" sz="1400" b="1" dirty="0" smtClean="0"/>
              <a:t>cmH</a:t>
            </a:r>
            <a:r>
              <a:rPr lang="pt-PT" sz="1400" b="1" baseline="-25000" dirty="0" smtClean="0"/>
              <a:t>2</a:t>
            </a:r>
            <a:r>
              <a:rPr lang="pt-PT" sz="1400" b="1" dirty="0" smtClean="0"/>
              <a:t>O</a:t>
            </a:r>
            <a:r>
              <a:rPr lang="pt-PT" sz="1400" b="1" dirty="0"/>
              <a:t>≥ SNIF </a:t>
            </a:r>
            <a:r>
              <a:rPr lang="pt-PT" sz="1400" b="1" dirty="0" smtClean="0"/>
              <a:t>&lt;40 cmH</a:t>
            </a:r>
            <a:r>
              <a:rPr lang="pt-PT" sz="1400" b="1" baseline="-25000" dirty="0" smtClean="0"/>
              <a:t>2</a:t>
            </a:r>
            <a:r>
              <a:rPr lang="pt-PT" sz="1400" b="1" dirty="0" smtClean="0"/>
              <a:t>O</a:t>
            </a:r>
          </a:p>
          <a:p>
            <a:r>
              <a:rPr lang="pt-PT" sz="1400" dirty="0" smtClean="0"/>
              <a:t>GC</a:t>
            </a:r>
            <a:r>
              <a:rPr lang="pt-PT" sz="1400" baseline="-25000" dirty="0" smtClean="0"/>
              <a:t>3</a:t>
            </a:r>
            <a:r>
              <a:rPr lang="pt-PT" sz="1400" dirty="0" smtClean="0"/>
              <a:t> e GE</a:t>
            </a:r>
            <a:r>
              <a:rPr lang="pt-PT" sz="1400" baseline="-25000" dirty="0"/>
              <a:t>3</a:t>
            </a:r>
            <a:r>
              <a:rPr lang="pt-PT" sz="1400" b="1" dirty="0" smtClean="0">
                <a:sym typeface="Wingdings" panose="05000000000000000000" pitchFamily="2" charset="2"/>
              </a:rPr>
              <a:t></a:t>
            </a:r>
            <a:r>
              <a:rPr lang="pt-PT" sz="1400" b="1" dirty="0" smtClean="0"/>
              <a:t>SNIF &lt;</a:t>
            </a:r>
            <a:r>
              <a:rPr lang="pt-PT" sz="1400" b="1" dirty="0"/>
              <a:t>30 cmH</a:t>
            </a:r>
            <a:r>
              <a:rPr lang="pt-PT" sz="1400" b="1" baseline="-25000" dirty="0"/>
              <a:t>2</a:t>
            </a:r>
            <a:r>
              <a:rPr lang="pt-PT" sz="1400" b="1" dirty="0"/>
              <a:t>O </a:t>
            </a:r>
          </a:p>
        </p:txBody>
      </p:sp>
    </p:spTree>
    <p:extLst>
      <p:ext uri="{BB962C8B-B14F-4D97-AF65-F5344CB8AC3E}">
        <p14:creationId xmlns:p14="http://schemas.microsoft.com/office/powerpoint/2010/main" val="59128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magens PP\Che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99" y="692696"/>
            <a:ext cx="1197080" cy="119708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27584" y="404664"/>
            <a:ext cx="6781800" cy="585192"/>
          </a:xfrm>
        </p:spPr>
        <p:txBody>
          <a:bodyPr>
            <a:normAutofit fontScale="90000"/>
          </a:bodyPr>
          <a:lstStyle/>
          <a:p>
            <a:r>
              <a:rPr lang="pt-PT" sz="4000" dirty="0"/>
              <a:t>C</a:t>
            </a:r>
            <a:r>
              <a:rPr lang="pt-PT" sz="4000" dirty="0" smtClean="0"/>
              <a:t>ritérios de selecção</a:t>
            </a:r>
            <a:endParaRPr lang="pt-PT" sz="4000" dirty="0"/>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13</a:t>
            </a:fld>
            <a:endParaRPr lang="pt-PT" dirty="0"/>
          </a:p>
        </p:txBody>
      </p:sp>
      <p:sp>
        <p:nvSpPr>
          <p:cNvPr id="18" name="Rectângulo arredondado 17"/>
          <p:cNvSpPr/>
          <p:nvPr/>
        </p:nvSpPr>
        <p:spPr>
          <a:xfrm>
            <a:off x="1388705" y="1203204"/>
            <a:ext cx="3096344"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latin typeface="+mj-lt"/>
              </a:rPr>
              <a:t>Critérios de inclusão</a:t>
            </a:r>
            <a:endParaRPr lang="pt-PT" sz="2000" dirty="0">
              <a:latin typeface="+mj-lt"/>
            </a:endParaRPr>
          </a:p>
        </p:txBody>
      </p:sp>
      <p:sp>
        <p:nvSpPr>
          <p:cNvPr id="20" name="Marcador de Posição de Conteúdo 2"/>
          <p:cNvSpPr>
            <a:spLocks noGrp="1"/>
          </p:cNvSpPr>
          <p:nvPr>
            <p:ph idx="1"/>
          </p:nvPr>
        </p:nvSpPr>
        <p:spPr>
          <a:xfrm>
            <a:off x="488599" y="1844824"/>
            <a:ext cx="8187857" cy="4176464"/>
          </a:xfrm>
        </p:spPr>
        <p:txBody>
          <a:bodyPr>
            <a:normAutofit fontScale="70000" lnSpcReduction="20000"/>
          </a:bodyPr>
          <a:lstStyle/>
          <a:p>
            <a:pPr algn="just"/>
            <a:r>
              <a:rPr lang="pt-PT" dirty="0">
                <a:solidFill>
                  <a:schemeClr val="tx1"/>
                </a:solidFill>
              </a:rPr>
              <a:t>Diagnóstico de ELA segundo critérios revistos pela </a:t>
            </a:r>
            <a:r>
              <a:rPr lang="pt-PT" i="1" dirty="0" err="1">
                <a:solidFill>
                  <a:schemeClr val="tx1"/>
                </a:solidFill>
              </a:rPr>
              <a:t>World</a:t>
            </a:r>
            <a:r>
              <a:rPr lang="pt-PT" i="1" dirty="0">
                <a:solidFill>
                  <a:schemeClr val="tx1"/>
                </a:solidFill>
              </a:rPr>
              <a:t> </a:t>
            </a:r>
            <a:r>
              <a:rPr lang="pt-PT" i="1" dirty="0" err="1">
                <a:solidFill>
                  <a:schemeClr val="tx1"/>
                </a:solidFill>
              </a:rPr>
              <a:t>Federation</a:t>
            </a:r>
            <a:r>
              <a:rPr lang="pt-PT" i="1" dirty="0">
                <a:solidFill>
                  <a:schemeClr val="tx1"/>
                </a:solidFill>
              </a:rPr>
              <a:t> </a:t>
            </a:r>
            <a:r>
              <a:rPr lang="pt-PT" i="1" dirty="0" err="1">
                <a:solidFill>
                  <a:schemeClr val="tx1"/>
                </a:solidFill>
              </a:rPr>
              <a:t>of</a:t>
            </a:r>
            <a:r>
              <a:rPr lang="pt-PT" i="1" dirty="0">
                <a:solidFill>
                  <a:schemeClr val="tx1"/>
                </a:solidFill>
              </a:rPr>
              <a:t> </a:t>
            </a:r>
            <a:r>
              <a:rPr lang="pt-PT" i="1" dirty="0" err="1">
                <a:solidFill>
                  <a:schemeClr val="tx1"/>
                </a:solidFill>
              </a:rPr>
              <a:t>Neurology</a:t>
            </a:r>
            <a:r>
              <a:rPr lang="pt-PT" i="1" dirty="0">
                <a:solidFill>
                  <a:schemeClr val="tx1"/>
                </a:solidFill>
              </a:rPr>
              <a:t> </a:t>
            </a:r>
            <a:r>
              <a:rPr lang="pt-PT" i="1" dirty="0" smtClean="0">
                <a:solidFill>
                  <a:schemeClr val="tx1"/>
                </a:solidFill>
              </a:rPr>
              <a:t>Research </a:t>
            </a:r>
            <a:r>
              <a:rPr lang="pt-PT" i="1" dirty="0" err="1">
                <a:solidFill>
                  <a:schemeClr val="tx1"/>
                </a:solidFill>
              </a:rPr>
              <a:t>Committee</a:t>
            </a:r>
            <a:r>
              <a:rPr lang="pt-PT" i="1" dirty="0">
                <a:solidFill>
                  <a:schemeClr val="tx1"/>
                </a:solidFill>
              </a:rPr>
              <a:t> </a:t>
            </a:r>
            <a:r>
              <a:rPr lang="pt-PT" i="1" dirty="0" err="1">
                <a:solidFill>
                  <a:schemeClr val="tx1"/>
                </a:solidFill>
              </a:rPr>
              <a:t>on</a:t>
            </a:r>
            <a:r>
              <a:rPr lang="pt-PT" i="1" dirty="0">
                <a:solidFill>
                  <a:schemeClr val="tx1"/>
                </a:solidFill>
              </a:rPr>
              <a:t> Motor </a:t>
            </a:r>
            <a:r>
              <a:rPr lang="pt-PT" i="1" dirty="0" err="1">
                <a:solidFill>
                  <a:schemeClr val="tx1"/>
                </a:solidFill>
              </a:rPr>
              <a:t>Neuron</a:t>
            </a:r>
            <a:r>
              <a:rPr lang="pt-PT" i="1" dirty="0">
                <a:solidFill>
                  <a:schemeClr val="tx1"/>
                </a:solidFill>
              </a:rPr>
              <a:t> </a:t>
            </a:r>
            <a:r>
              <a:rPr lang="pt-PT" i="1" dirty="0" err="1">
                <a:solidFill>
                  <a:schemeClr val="tx1"/>
                </a:solidFill>
              </a:rPr>
              <a:t>Diseases</a:t>
            </a:r>
            <a:r>
              <a:rPr lang="pt-PT" i="1" dirty="0">
                <a:solidFill>
                  <a:schemeClr val="tx1"/>
                </a:solidFill>
              </a:rPr>
              <a:t> </a:t>
            </a:r>
            <a:r>
              <a:rPr lang="pt-PT" dirty="0">
                <a:solidFill>
                  <a:schemeClr val="tx1"/>
                </a:solidFill>
              </a:rPr>
              <a:t>designados por </a:t>
            </a:r>
            <a:r>
              <a:rPr lang="pt-PT" i="1" dirty="0">
                <a:solidFill>
                  <a:schemeClr val="tx1"/>
                </a:solidFill>
              </a:rPr>
              <a:t>El Escorial</a:t>
            </a:r>
            <a:r>
              <a:rPr lang="pt-PT" dirty="0">
                <a:solidFill>
                  <a:schemeClr val="tx1"/>
                </a:solidFill>
              </a:rPr>
              <a:t> (</a:t>
            </a:r>
            <a:r>
              <a:rPr lang="pt-PT" dirty="0" err="1">
                <a:solidFill>
                  <a:schemeClr val="tx1"/>
                </a:solidFill>
              </a:rPr>
              <a:t>Brooks</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2000) e que se encontrem em qualquer estadio da doença</a:t>
            </a:r>
            <a:r>
              <a:rPr lang="pt-PT" dirty="0" smtClean="0">
                <a:solidFill>
                  <a:schemeClr val="tx1"/>
                </a:solidFill>
              </a:rPr>
              <a:t>;</a:t>
            </a:r>
          </a:p>
          <a:p>
            <a:pPr algn="just"/>
            <a:endParaRPr lang="pt-PT" dirty="0" smtClean="0">
              <a:solidFill>
                <a:schemeClr val="tx1"/>
              </a:solidFill>
            </a:endParaRPr>
          </a:p>
          <a:p>
            <a:pPr algn="just"/>
            <a:r>
              <a:rPr lang="pt-PT" dirty="0">
                <a:solidFill>
                  <a:schemeClr val="tx1"/>
                </a:solidFill>
              </a:rPr>
              <a:t>Indicação para o uso de VNI de acordo com os critérios estabelecidos para ELA (Melo </a:t>
            </a:r>
            <a:r>
              <a:rPr lang="pt-PT" i="1" dirty="0" err="1">
                <a:solidFill>
                  <a:schemeClr val="tx1"/>
                </a:solidFill>
              </a:rPr>
              <a:t>et</a:t>
            </a:r>
            <a:r>
              <a:rPr lang="pt-PT" i="1" dirty="0">
                <a:solidFill>
                  <a:schemeClr val="tx1"/>
                </a:solidFill>
              </a:rPr>
              <a:t> al</a:t>
            </a:r>
            <a:r>
              <a:rPr lang="pt-PT" dirty="0">
                <a:solidFill>
                  <a:schemeClr val="tx1"/>
                </a:solidFill>
              </a:rPr>
              <a:t>., 1999; </a:t>
            </a:r>
            <a:r>
              <a:rPr lang="pt-PT" dirty="0" err="1">
                <a:solidFill>
                  <a:schemeClr val="tx1"/>
                </a:solidFill>
              </a:rPr>
              <a:t>Leigh</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2003; Mendoza </a:t>
            </a:r>
            <a:r>
              <a:rPr lang="pt-PT" i="1" dirty="0" err="1">
                <a:solidFill>
                  <a:schemeClr val="tx1"/>
                </a:solidFill>
              </a:rPr>
              <a:t>et</a:t>
            </a:r>
            <a:r>
              <a:rPr lang="pt-PT" i="1" dirty="0">
                <a:solidFill>
                  <a:schemeClr val="tx1"/>
                </a:solidFill>
              </a:rPr>
              <a:t> al</a:t>
            </a:r>
            <a:r>
              <a:rPr lang="pt-PT" dirty="0">
                <a:solidFill>
                  <a:schemeClr val="tx1"/>
                </a:solidFill>
              </a:rPr>
              <a:t>., 2007; Pinto </a:t>
            </a:r>
            <a:r>
              <a:rPr lang="pt-PT" i="1" dirty="0" err="1">
                <a:solidFill>
                  <a:schemeClr val="tx1"/>
                </a:solidFill>
              </a:rPr>
              <a:t>et</a:t>
            </a:r>
            <a:r>
              <a:rPr lang="pt-PT" i="1" dirty="0">
                <a:solidFill>
                  <a:schemeClr val="tx1"/>
                </a:solidFill>
              </a:rPr>
              <a:t> al</a:t>
            </a:r>
            <a:r>
              <a:rPr lang="pt-PT" dirty="0">
                <a:solidFill>
                  <a:schemeClr val="tx1"/>
                </a:solidFill>
              </a:rPr>
              <a:t>., 2009</a:t>
            </a:r>
            <a:r>
              <a:rPr lang="pt-PT" dirty="0" smtClean="0">
                <a:solidFill>
                  <a:schemeClr val="tx1"/>
                </a:solidFill>
              </a:rPr>
              <a:t>);</a:t>
            </a:r>
          </a:p>
          <a:p>
            <a:pPr algn="just"/>
            <a:endParaRPr lang="pt-PT" dirty="0" smtClean="0">
              <a:solidFill>
                <a:schemeClr val="tx1"/>
              </a:solidFill>
            </a:endParaRPr>
          </a:p>
          <a:p>
            <a:pPr algn="just"/>
            <a:r>
              <a:rPr lang="pt-PT" dirty="0">
                <a:solidFill>
                  <a:schemeClr val="tx1"/>
                </a:solidFill>
              </a:rPr>
              <a:t>Utilização de VNI (BPAP) com pressões ajustadas às necessidades do utente e com interfaces adequadas e confortáveis (Ferreira </a:t>
            </a:r>
            <a:r>
              <a:rPr lang="pt-PT" i="1" dirty="0" err="1">
                <a:solidFill>
                  <a:schemeClr val="tx1"/>
                </a:solidFill>
              </a:rPr>
              <a:t>et</a:t>
            </a:r>
            <a:r>
              <a:rPr lang="pt-PT" i="1" dirty="0">
                <a:solidFill>
                  <a:schemeClr val="tx1"/>
                </a:solidFill>
              </a:rPr>
              <a:t> al.</a:t>
            </a:r>
            <a:r>
              <a:rPr lang="pt-PT" dirty="0">
                <a:solidFill>
                  <a:schemeClr val="tx1"/>
                </a:solidFill>
              </a:rPr>
              <a:t>, 2009</a:t>
            </a:r>
            <a:r>
              <a:rPr lang="pt-PT" dirty="0" smtClean="0">
                <a:solidFill>
                  <a:schemeClr val="tx1"/>
                </a:solidFill>
              </a:rPr>
              <a:t>);</a:t>
            </a:r>
          </a:p>
          <a:p>
            <a:pPr algn="just"/>
            <a:endParaRPr lang="pt-PT" dirty="0" smtClean="0">
              <a:solidFill>
                <a:schemeClr val="tx1"/>
              </a:solidFill>
            </a:endParaRPr>
          </a:p>
          <a:p>
            <a:pPr algn="just"/>
            <a:r>
              <a:rPr lang="pt-PT" dirty="0">
                <a:solidFill>
                  <a:schemeClr val="tx1"/>
                </a:solidFill>
              </a:rPr>
              <a:t>Tolerância à VNI, utilizando-a por um período mínimo de 4 horas durante a noite (</a:t>
            </a:r>
            <a:r>
              <a:rPr lang="pt-PT" dirty="0" err="1">
                <a:solidFill>
                  <a:schemeClr val="tx1"/>
                </a:solidFill>
              </a:rPr>
              <a:t>Kleopa</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1999; Gruis </a:t>
            </a:r>
            <a:r>
              <a:rPr lang="pt-PT" i="1" dirty="0" err="1">
                <a:solidFill>
                  <a:schemeClr val="tx1"/>
                </a:solidFill>
              </a:rPr>
              <a:t>et</a:t>
            </a:r>
            <a:r>
              <a:rPr lang="pt-PT" i="1" dirty="0">
                <a:solidFill>
                  <a:schemeClr val="tx1"/>
                </a:solidFill>
              </a:rPr>
              <a:t> al., </a:t>
            </a:r>
            <a:r>
              <a:rPr lang="pt-PT" dirty="0">
                <a:solidFill>
                  <a:schemeClr val="tx1"/>
                </a:solidFill>
              </a:rPr>
              <a:t>2005</a:t>
            </a:r>
            <a:r>
              <a:rPr lang="pt-PT" dirty="0" smtClean="0">
                <a:solidFill>
                  <a:schemeClr val="tx1"/>
                </a:solidFill>
              </a:rPr>
              <a:t>);</a:t>
            </a:r>
          </a:p>
          <a:p>
            <a:pPr algn="just"/>
            <a:endParaRPr lang="pt-PT" dirty="0" smtClean="0">
              <a:solidFill>
                <a:schemeClr val="tx1"/>
              </a:solidFill>
            </a:endParaRPr>
          </a:p>
          <a:p>
            <a:pPr algn="just"/>
            <a:r>
              <a:rPr lang="pt-PT" dirty="0">
                <a:solidFill>
                  <a:schemeClr val="tx1"/>
                </a:solidFill>
              </a:rPr>
              <a:t>Indicação para realização de Fisioterapia</a:t>
            </a:r>
            <a:r>
              <a:rPr lang="pt-PT" dirty="0" smtClean="0">
                <a:solidFill>
                  <a:schemeClr val="tx1"/>
                </a:solidFill>
              </a:rPr>
              <a:t>;</a:t>
            </a:r>
          </a:p>
          <a:p>
            <a:pPr algn="just"/>
            <a:endParaRPr lang="pt-PT" dirty="0" smtClean="0">
              <a:solidFill>
                <a:schemeClr val="tx1"/>
              </a:solidFill>
            </a:endParaRPr>
          </a:p>
          <a:p>
            <a:pPr algn="just"/>
            <a:r>
              <a:rPr lang="pt-PT" dirty="0">
                <a:solidFill>
                  <a:schemeClr val="tx1"/>
                </a:solidFill>
              </a:rPr>
              <a:t>Fisioterapia realizada por profissional experiente e especialista em respiratória e condições neurológicas</a:t>
            </a:r>
            <a:r>
              <a:rPr lang="pt-PT" dirty="0" smtClean="0">
                <a:solidFill>
                  <a:schemeClr val="tx1"/>
                </a:solidFill>
              </a:rPr>
              <a:t>.</a:t>
            </a:r>
            <a:endParaRPr lang="pt-PT" dirty="0">
              <a:solidFill>
                <a:schemeClr val="tx1"/>
              </a:solidFill>
            </a:endParaRPr>
          </a:p>
        </p:txBody>
      </p:sp>
    </p:spTree>
    <p:extLst>
      <p:ext uri="{BB962C8B-B14F-4D97-AF65-F5344CB8AC3E}">
        <p14:creationId xmlns:p14="http://schemas.microsoft.com/office/powerpoint/2010/main" val="589471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magens PP\sign negative 3d human abstra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734831"/>
            <a:ext cx="1043608" cy="13914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27584" y="404664"/>
            <a:ext cx="6781800" cy="585192"/>
          </a:xfrm>
        </p:spPr>
        <p:txBody>
          <a:bodyPr>
            <a:normAutofit fontScale="90000"/>
          </a:bodyPr>
          <a:lstStyle/>
          <a:p>
            <a:r>
              <a:rPr lang="pt-PT" sz="4000" dirty="0"/>
              <a:t>C</a:t>
            </a:r>
            <a:r>
              <a:rPr lang="pt-PT" sz="4000" dirty="0" smtClean="0"/>
              <a:t>ritérios de selecção</a:t>
            </a:r>
            <a:endParaRPr lang="pt-PT" sz="4000" dirty="0"/>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14</a:t>
            </a:fld>
            <a:endParaRPr lang="pt-PT" dirty="0"/>
          </a:p>
        </p:txBody>
      </p:sp>
      <p:sp>
        <p:nvSpPr>
          <p:cNvPr id="18" name="Rectângulo arredondado 17"/>
          <p:cNvSpPr/>
          <p:nvPr/>
        </p:nvSpPr>
        <p:spPr>
          <a:xfrm>
            <a:off x="1619672" y="1214546"/>
            <a:ext cx="3096344"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latin typeface="+mj-lt"/>
              </a:rPr>
              <a:t>Critérios de exclusão</a:t>
            </a:r>
            <a:endParaRPr lang="pt-PT" sz="2000" dirty="0">
              <a:latin typeface="+mj-lt"/>
            </a:endParaRPr>
          </a:p>
        </p:txBody>
      </p:sp>
      <p:sp>
        <p:nvSpPr>
          <p:cNvPr id="20" name="Marcador de Posição de Conteúdo 2"/>
          <p:cNvSpPr>
            <a:spLocks noGrp="1"/>
          </p:cNvSpPr>
          <p:nvPr>
            <p:ph idx="1"/>
          </p:nvPr>
        </p:nvSpPr>
        <p:spPr>
          <a:xfrm>
            <a:off x="467544" y="1772816"/>
            <a:ext cx="8187857" cy="4435641"/>
          </a:xfrm>
        </p:spPr>
        <p:txBody>
          <a:bodyPr numCol="2">
            <a:noAutofit/>
          </a:bodyPr>
          <a:lstStyle/>
          <a:p>
            <a:r>
              <a:rPr lang="pt-PT" sz="1400" dirty="0" smtClean="0">
                <a:solidFill>
                  <a:schemeClr val="tx1"/>
                </a:solidFill>
              </a:rPr>
              <a:t>Compromisso </a:t>
            </a:r>
            <a:r>
              <a:rPr lang="pt-PT" sz="1400" dirty="0">
                <a:solidFill>
                  <a:schemeClr val="tx1"/>
                </a:solidFill>
              </a:rPr>
              <a:t>bulbar severo e paralisia bulbar, uma vez que os utentes não toleram tão bem a VNI (</a:t>
            </a:r>
            <a:r>
              <a:rPr lang="pt-PT" sz="1400" dirty="0" err="1">
                <a:solidFill>
                  <a:schemeClr val="tx1"/>
                </a:solidFill>
              </a:rPr>
              <a:t>Aboussouan</a:t>
            </a:r>
            <a:r>
              <a:rPr lang="pt-PT" sz="1400" dirty="0">
                <a:solidFill>
                  <a:schemeClr val="tx1"/>
                </a:solidFill>
              </a:rPr>
              <a:t> </a:t>
            </a:r>
            <a:r>
              <a:rPr lang="pt-PT" sz="1400" i="1" dirty="0" err="1">
                <a:solidFill>
                  <a:schemeClr val="tx1"/>
                </a:solidFill>
              </a:rPr>
              <a:t>et</a:t>
            </a:r>
            <a:r>
              <a:rPr lang="pt-PT" sz="1400" i="1" dirty="0">
                <a:solidFill>
                  <a:schemeClr val="tx1"/>
                </a:solidFill>
              </a:rPr>
              <a:t> al., </a:t>
            </a:r>
            <a:r>
              <a:rPr lang="pt-PT" sz="1400" dirty="0">
                <a:solidFill>
                  <a:schemeClr val="tx1"/>
                </a:solidFill>
              </a:rPr>
              <a:t>1997; </a:t>
            </a:r>
            <a:r>
              <a:rPr lang="pt-PT" sz="1400" dirty="0" err="1">
                <a:solidFill>
                  <a:schemeClr val="tx1"/>
                </a:solidFill>
              </a:rPr>
              <a:t>Aboussouan</a:t>
            </a:r>
            <a:r>
              <a:rPr lang="pt-PT" sz="1400" dirty="0">
                <a:solidFill>
                  <a:schemeClr val="tx1"/>
                </a:solidFill>
              </a:rPr>
              <a:t> </a:t>
            </a:r>
            <a:r>
              <a:rPr lang="pt-PT" sz="1400" i="1" dirty="0" err="1">
                <a:solidFill>
                  <a:schemeClr val="tx1"/>
                </a:solidFill>
              </a:rPr>
              <a:t>et</a:t>
            </a:r>
            <a:r>
              <a:rPr lang="pt-PT" sz="1400" i="1" dirty="0">
                <a:solidFill>
                  <a:schemeClr val="tx1"/>
                </a:solidFill>
              </a:rPr>
              <a:t> al</a:t>
            </a:r>
            <a:r>
              <a:rPr lang="pt-PT" sz="1400" dirty="0">
                <a:solidFill>
                  <a:schemeClr val="tx1"/>
                </a:solidFill>
              </a:rPr>
              <a:t>., 2001; Gruis </a:t>
            </a:r>
            <a:r>
              <a:rPr lang="pt-PT" sz="1400" i="1" dirty="0" err="1">
                <a:solidFill>
                  <a:schemeClr val="tx1"/>
                </a:solidFill>
              </a:rPr>
              <a:t>et</a:t>
            </a:r>
            <a:r>
              <a:rPr lang="pt-PT" sz="1400" i="1" dirty="0">
                <a:solidFill>
                  <a:schemeClr val="tx1"/>
                </a:solidFill>
              </a:rPr>
              <a:t> al</a:t>
            </a:r>
            <a:r>
              <a:rPr lang="pt-PT" sz="1400" dirty="0">
                <a:solidFill>
                  <a:schemeClr val="tx1"/>
                </a:solidFill>
              </a:rPr>
              <a:t>., 2005</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Uso </a:t>
            </a:r>
            <a:r>
              <a:rPr lang="pt-PT" sz="1400" dirty="0">
                <a:solidFill>
                  <a:schemeClr val="tx1"/>
                </a:solidFill>
              </a:rPr>
              <a:t>de VNI durante a Fisioterapia previamente ao estudo, uma vez que pode enviesar os resultados do estudo</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Agudização </a:t>
            </a:r>
            <a:r>
              <a:rPr lang="pt-PT" sz="1400" dirty="0">
                <a:solidFill>
                  <a:schemeClr val="tx1"/>
                </a:solidFill>
              </a:rPr>
              <a:t>da ELA durante a realização do estudo que implique que o sujeito não pertença ao grupo inicialmente colocado</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Doença </a:t>
            </a:r>
            <a:r>
              <a:rPr lang="pt-PT" sz="1400" dirty="0">
                <a:solidFill>
                  <a:schemeClr val="tx1"/>
                </a:solidFill>
              </a:rPr>
              <a:t>neurológica, cardíaca e/ou pulmonar não relacionada com a ELA</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Incapacidade </a:t>
            </a:r>
            <a:r>
              <a:rPr lang="pt-PT" sz="1400" dirty="0">
                <a:solidFill>
                  <a:schemeClr val="tx1"/>
                </a:solidFill>
              </a:rPr>
              <a:t>de cooperar não estando em condições de perceber de compreender as informações sobre a natureza da sua participação, estando inapto a dar um consentimento escrito, livre e esclarecido (</a:t>
            </a:r>
            <a:r>
              <a:rPr lang="pt-PT" sz="1400" dirty="0" err="1">
                <a:solidFill>
                  <a:schemeClr val="tx1"/>
                </a:solidFill>
              </a:rPr>
              <a:t>Fortin</a:t>
            </a:r>
            <a:r>
              <a:rPr lang="pt-PT" sz="1400" dirty="0">
                <a:solidFill>
                  <a:schemeClr val="tx1"/>
                </a:solidFill>
              </a:rPr>
              <a:t>, 2009</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Não </a:t>
            </a:r>
            <a:r>
              <a:rPr lang="pt-PT" sz="1400" dirty="0">
                <a:solidFill>
                  <a:schemeClr val="tx1"/>
                </a:solidFill>
              </a:rPr>
              <a:t>preencher o consentimento informado, pois sem ele não é possível manter a manutenção da ética na conduta de investigação (</a:t>
            </a:r>
            <a:r>
              <a:rPr lang="pt-PT" sz="1400" dirty="0" err="1">
                <a:solidFill>
                  <a:schemeClr val="tx1"/>
                </a:solidFill>
              </a:rPr>
              <a:t>Fortin</a:t>
            </a:r>
            <a:r>
              <a:rPr lang="pt-PT" sz="1400" dirty="0">
                <a:solidFill>
                  <a:schemeClr val="tx1"/>
                </a:solidFill>
              </a:rPr>
              <a:t>, 2009</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Contra-indicação </a:t>
            </a:r>
            <a:r>
              <a:rPr lang="pt-PT" sz="1400" dirty="0">
                <a:solidFill>
                  <a:schemeClr val="tx1"/>
                </a:solidFill>
              </a:rPr>
              <a:t>absoluta para o uso de VNI (</a:t>
            </a:r>
            <a:r>
              <a:rPr lang="pt-PT" sz="1400" dirty="0" err="1">
                <a:solidFill>
                  <a:schemeClr val="tx1"/>
                </a:solidFill>
              </a:rPr>
              <a:t>Perrin</a:t>
            </a:r>
            <a:r>
              <a:rPr lang="pt-PT" sz="1400" dirty="0">
                <a:solidFill>
                  <a:schemeClr val="tx1"/>
                </a:solidFill>
              </a:rPr>
              <a:t> </a:t>
            </a:r>
            <a:r>
              <a:rPr lang="pt-PT" sz="1400" i="1" dirty="0" err="1">
                <a:solidFill>
                  <a:schemeClr val="tx1"/>
                </a:solidFill>
              </a:rPr>
              <a:t>et</a:t>
            </a:r>
            <a:r>
              <a:rPr lang="pt-PT" sz="1400" i="1" dirty="0">
                <a:solidFill>
                  <a:schemeClr val="tx1"/>
                </a:solidFill>
              </a:rPr>
              <a:t> al.,</a:t>
            </a:r>
            <a:r>
              <a:rPr lang="pt-PT" sz="1400" dirty="0">
                <a:solidFill>
                  <a:schemeClr val="tx1"/>
                </a:solidFill>
              </a:rPr>
              <a:t> 2004</a:t>
            </a:r>
            <a:r>
              <a:rPr lang="pt-PT" sz="1400" dirty="0" smtClean="0">
                <a:solidFill>
                  <a:schemeClr val="tx1"/>
                </a:solidFill>
              </a:rPr>
              <a:t>);</a:t>
            </a:r>
          </a:p>
          <a:p>
            <a:endParaRPr lang="pt-PT" sz="1400" dirty="0">
              <a:solidFill>
                <a:schemeClr val="tx1"/>
              </a:solidFill>
            </a:endParaRPr>
          </a:p>
          <a:p>
            <a:r>
              <a:rPr lang="pt-PT" sz="1400" dirty="0" smtClean="0">
                <a:solidFill>
                  <a:schemeClr val="tx1"/>
                </a:solidFill>
              </a:rPr>
              <a:t>Intervenção </a:t>
            </a:r>
            <a:r>
              <a:rPr lang="pt-PT" sz="1400" dirty="0">
                <a:solidFill>
                  <a:schemeClr val="tx1"/>
                </a:solidFill>
              </a:rPr>
              <a:t>do fisioterapeuta, após o início do estudo, que não tenha por base a </a:t>
            </a:r>
            <a:r>
              <a:rPr lang="pt-PT" sz="1400" i="1" dirty="0" err="1">
                <a:solidFill>
                  <a:schemeClr val="tx1"/>
                </a:solidFill>
              </a:rPr>
              <a:t>guideline</a:t>
            </a:r>
            <a:r>
              <a:rPr lang="pt-PT" sz="1400" i="1" dirty="0">
                <a:solidFill>
                  <a:schemeClr val="tx1"/>
                </a:solidFill>
              </a:rPr>
              <a:t> </a:t>
            </a:r>
            <a:r>
              <a:rPr lang="pt-PT" sz="1400" dirty="0">
                <a:solidFill>
                  <a:schemeClr val="tx1"/>
                </a:solidFill>
              </a:rPr>
              <a:t>de reabilitação adaptada por Lui e </a:t>
            </a:r>
            <a:r>
              <a:rPr lang="pt-PT" sz="1400" dirty="0" err="1">
                <a:solidFill>
                  <a:schemeClr val="tx1"/>
                </a:solidFill>
              </a:rPr>
              <a:t>Byl</a:t>
            </a:r>
            <a:r>
              <a:rPr lang="pt-PT" sz="1400" dirty="0">
                <a:solidFill>
                  <a:schemeClr val="tx1"/>
                </a:solidFill>
              </a:rPr>
              <a:t> (2009) e não exceda as intensidades de exercício recomendadas para os utentes com ELA (Cup </a:t>
            </a:r>
            <a:r>
              <a:rPr lang="pt-PT" sz="1400" i="1" dirty="0" err="1">
                <a:solidFill>
                  <a:schemeClr val="tx1"/>
                </a:solidFill>
              </a:rPr>
              <a:t>et</a:t>
            </a:r>
            <a:r>
              <a:rPr lang="pt-PT" sz="1400" i="1" dirty="0">
                <a:solidFill>
                  <a:schemeClr val="tx1"/>
                </a:solidFill>
              </a:rPr>
              <a:t> al</a:t>
            </a:r>
            <a:r>
              <a:rPr lang="pt-PT" sz="1400" dirty="0">
                <a:solidFill>
                  <a:schemeClr val="tx1"/>
                </a:solidFill>
              </a:rPr>
              <a:t>., 2007</a:t>
            </a:r>
            <a:r>
              <a:rPr lang="pt-PT" sz="1400" dirty="0" smtClean="0">
                <a:solidFill>
                  <a:schemeClr val="tx1"/>
                </a:solidFill>
              </a:rPr>
              <a:t>).</a:t>
            </a:r>
            <a:endParaRPr lang="pt-PT" sz="1400" dirty="0">
              <a:solidFill>
                <a:schemeClr val="tx1"/>
              </a:solidFill>
            </a:endParaRPr>
          </a:p>
        </p:txBody>
      </p:sp>
    </p:spTree>
    <p:extLst>
      <p:ext uri="{BB962C8B-B14F-4D97-AF65-F5344CB8AC3E}">
        <p14:creationId xmlns:p14="http://schemas.microsoft.com/office/powerpoint/2010/main" val="75037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magens PP\Metas-y-objetiv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0541" y="508104"/>
            <a:ext cx="1877963" cy="18407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55576" y="404664"/>
            <a:ext cx="6781800" cy="654968"/>
          </a:xfrm>
        </p:spPr>
        <p:txBody>
          <a:bodyPr>
            <a:noAutofit/>
          </a:bodyPr>
          <a:lstStyle/>
          <a:p>
            <a:r>
              <a:rPr lang="pt-PT" sz="3600" dirty="0" smtClean="0"/>
              <a:t>Instrumentos de recolha de dados</a:t>
            </a:r>
            <a:endParaRPr lang="pt-PT" sz="3600" dirty="0"/>
          </a:p>
        </p:txBody>
      </p:sp>
      <p:sp>
        <p:nvSpPr>
          <p:cNvPr id="3" name="Marcador de Posição de Conteúdo 2"/>
          <p:cNvSpPr>
            <a:spLocks noGrp="1"/>
          </p:cNvSpPr>
          <p:nvPr>
            <p:ph idx="1"/>
          </p:nvPr>
        </p:nvSpPr>
        <p:spPr>
          <a:xfrm>
            <a:off x="467544" y="1124744"/>
            <a:ext cx="8064896" cy="3960440"/>
          </a:xfrm>
        </p:spPr>
        <p:txBody>
          <a:bodyPr>
            <a:normAutofit fontScale="70000" lnSpcReduction="20000"/>
          </a:bodyPr>
          <a:lstStyle/>
          <a:p>
            <a:pPr algn="just"/>
            <a:r>
              <a:rPr lang="pt-PT" dirty="0" smtClean="0">
                <a:solidFill>
                  <a:schemeClr val="tx1"/>
                </a:solidFill>
              </a:rPr>
              <a:t>Ficha de Caracterização do Utente </a:t>
            </a:r>
          </a:p>
          <a:p>
            <a:pPr algn="just"/>
            <a:endParaRPr lang="pt-PT" dirty="0">
              <a:solidFill>
                <a:schemeClr val="tx1"/>
              </a:solidFill>
              <a:sym typeface="Wingdings" panose="05000000000000000000" pitchFamily="2" charset="2"/>
            </a:endParaRPr>
          </a:p>
          <a:p>
            <a:pPr algn="just"/>
            <a:r>
              <a:rPr lang="pt-PT" dirty="0" smtClean="0">
                <a:solidFill>
                  <a:schemeClr val="tx1"/>
                </a:solidFill>
                <a:sym typeface="Wingdings" panose="05000000000000000000" pitchFamily="2" charset="2"/>
              </a:rPr>
              <a:t>Ficha de Registo da Fisioterapia</a:t>
            </a:r>
          </a:p>
          <a:p>
            <a:pPr algn="just"/>
            <a:endParaRPr lang="pt-PT" dirty="0" smtClean="0">
              <a:solidFill>
                <a:schemeClr val="tx1"/>
              </a:solidFill>
              <a:sym typeface="Wingdings" panose="05000000000000000000" pitchFamily="2" charset="2"/>
            </a:endParaRPr>
          </a:p>
          <a:p>
            <a:pPr algn="just"/>
            <a:r>
              <a:rPr lang="pt-PT" dirty="0" smtClean="0">
                <a:solidFill>
                  <a:schemeClr val="tx1"/>
                </a:solidFill>
                <a:sym typeface="Wingdings" panose="05000000000000000000" pitchFamily="2" charset="2"/>
              </a:rPr>
              <a:t>Escala de Borg Original </a:t>
            </a:r>
          </a:p>
          <a:p>
            <a:pPr algn="just"/>
            <a:endParaRPr lang="pt-PT" dirty="0" smtClean="0">
              <a:solidFill>
                <a:schemeClr val="tx1"/>
              </a:solidFill>
              <a:sym typeface="Wingdings" panose="05000000000000000000" pitchFamily="2" charset="2"/>
            </a:endParaRPr>
          </a:p>
          <a:p>
            <a:pPr lvl="1" algn="just">
              <a:buFont typeface="Wingdings"/>
              <a:buChar char="à"/>
            </a:pPr>
            <a:r>
              <a:rPr lang="pt-PT" dirty="0" smtClean="0">
                <a:solidFill>
                  <a:schemeClr val="tx1"/>
                </a:solidFill>
                <a:sym typeface="Wingdings" panose="05000000000000000000" pitchFamily="2" charset="2"/>
              </a:rPr>
              <a:t>U</a:t>
            </a:r>
            <a:r>
              <a:rPr lang="pt-PT" dirty="0" smtClean="0">
                <a:solidFill>
                  <a:schemeClr val="tx1"/>
                </a:solidFill>
              </a:rPr>
              <a:t>tilizado </a:t>
            </a:r>
            <a:r>
              <a:rPr lang="pt-PT" dirty="0">
                <a:solidFill>
                  <a:schemeClr val="tx1"/>
                </a:solidFill>
              </a:rPr>
              <a:t>para a avaliar a percepção de esforço durante o exercício (</a:t>
            </a:r>
            <a:r>
              <a:rPr lang="pt-PT" dirty="0" err="1">
                <a:solidFill>
                  <a:schemeClr val="tx1"/>
                </a:solidFill>
              </a:rPr>
              <a:t>Scherr</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a:t>
            </a:r>
            <a:r>
              <a:rPr lang="pt-PT" dirty="0" smtClean="0">
                <a:solidFill>
                  <a:schemeClr val="tx1"/>
                </a:solidFill>
              </a:rPr>
              <a:t>2012);</a:t>
            </a:r>
          </a:p>
          <a:p>
            <a:pPr lvl="1" algn="just">
              <a:buFont typeface="Wingdings"/>
              <a:buChar char="à"/>
            </a:pPr>
            <a:endParaRPr lang="pt-PT" dirty="0" smtClean="0">
              <a:solidFill>
                <a:schemeClr val="tx1"/>
              </a:solidFill>
            </a:endParaRPr>
          </a:p>
          <a:p>
            <a:pPr lvl="1" algn="just">
              <a:buFont typeface="Wingdings"/>
              <a:buChar char="à"/>
            </a:pPr>
            <a:r>
              <a:rPr lang="pt-PT" dirty="0">
                <a:solidFill>
                  <a:schemeClr val="tx1"/>
                </a:solidFill>
              </a:rPr>
              <a:t>A PSE pode ser usada na prescrição e na monitorização da intensidade de exercício (Borg, 1982; </a:t>
            </a:r>
            <a:r>
              <a:rPr lang="pt-PT" dirty="0" err="1">
                <a:solidFill>
                  <a:schemeClr val="tx1"/>
                </a:solidFill>
              </a:rPr>
              <a:t>Utter</a:t>
            </a:r>
            <a:r>
              <a:rPr lang="pt-PT" dirty="0">
                <a:solidFill>
                  <a:schemeClr val="tx1"/>
                </a:solidFill>
              </a:rPr>
              <a:t>, </a:t>
            </a:r>
            <a:r>
              <a:rPr lang="pt-PT" dirty="0" err="1">
                <a:solidFill>
                  <a:schemeClr val="tx1"/>
                </a:solidFill>
              </a:rPr>
              <a:t>Kang</a:t>
            </a:r>
            <a:r>
              <a:rPr lang="pt-PT" dirty="0">
                <a:solidFill>
                  <a:schemeClr val="tx1"/>
                </a:solidFill>
              </a:rPr>
              <a:t> e </a:t>
            </a:r>
            <a:r>
              <a:rPr lang="pt-PT" dirty="0" err="1">
                <a:solidFill>
                  <a:schemeClr val="tx1"/>
                </a:solidFill>
              </a:rPr>
              <a:t>Robertson</a:t>
            </a:r>
            <a:r>
              <a:rPr lang="pt-PT" dirty="0">
                <a:solidFill>
                  <a:schemeClr val="tx1"/>
                </a:solidFill>
              </a:rPr>
              <a:t>, 2014</a:t>
            </a:r>
            <a:r>
              <a:rPr lang="pt-PT" dirty="0" smtClean="0">
                <a:solidFill>
                  <a:schemeClr val="tx1"/>
                </a:solidFill>
              </a:rPr>
              <a:t>);</a:t>
            </a:r>
          </a:p>
          <a:p>
            <a:pPr marL="320040" lvl="1" indent="0" algn="just">
              <a:buNone/>
            </a:pPr>
            <a:endParaRPr lang="pt-PT" dirty="0">
              <a:solidFill>
                <a:schemeClr val="tx1"/>
              </a:solidFill>
            </a:endParaRPr>
          </a:p>
          <a:p>
            <a:pPr lvl="1" algn="just">
              <a:buFont typeface="Wingdings"/>
              <a:buChar char="à"/>
            </a:pPr>
            <a:r>
              <a:rPr lang="pt-PT" dirty="0" smtClean="0">
                <a:solidFill>
                  <a:schemeClr val="tx1"/>
                </a:solidFill>
              </a:rPr>
              <a:t>A </a:t>
            </a:r>
            <a:r>
              <a:rPr lang="pt-PT" i="1" dirty="0" err="1">
                <a:solidFill>
                  <a:schemeClr val="tx1"/>
                </a:solidFill>
              </a:rPr>
              <a:t>American</a:t>
            </a:r>
            <a:r>
              <a:rPr lang="pt-PT" i="1" dirty="0">
                <a:solidFill>
                  <a:schemeClr val="tx1"/>
                </a:solidFill>
              </a:rPr>
              <a:t> </a:t>
            </a:r>
            <a:r>
              <a:rPr lang="pt-PT" i="1" dirty="0" err="1">
                <a:solidFill>
                  <a:schemeClr val="tx1"/>
                </a:solidFill>
              </a:rPr>
              <a:t>College</a:t>
            </a:r>
            <a:r>
              <a:rPr lang="pt-PT" i="1" dirty="0">
                <a:solidFill>
                  <a:schemeClr val="tx1"/>
                </a:solidFill>
              </a:rPr>
              <a:t> </a:t>
            </a:r>
            <a:r>
              <a:rPr lang="pt-PT" i="1" dirty="0" err="1">
                <a:solidFill>
                  <a:schemeClr val="tx1"/>
                </a:solidFill>
              </a:rPr>
              <a:t>of</a:t>
            </a:r>
            <a:r>
              <a:rPr lang="pt-PT" i="1" dirty="0">
                <a:solidFill>
                  <a:schemeClr val="tx1"/>
                </a:solidFill>
              </a:rPr>
              <a:t> Sports Medicine</a:t>
            </a:r>
            <a:r>
              <a:rPr lang="pt-PT" dirty="0">
                <a:solidFill>
                  <a:schemeClr val="tx1"/>
                </a:solidFill>
              </a:rPr>
              <a:t> (ACSM) sugeriu que a PSE pode adicionar maior precisão à FC na monitorização da intensidade do exercício e, até, substituir, uma vez que é conhecida a relação entre a PSE e a FC de um indivíduo (</a:t>
            </a:r>
            <a:r>
              <a:rPr lang="pt-PT" dirty="0" err="1">
                <a:solidFill>
                  <a:schemeClr val="tx1"/>
                </a:solidFill>
              </a:rPr>
              <a:t>Chow</a:t>
            </a:r>
            <a:r>
              <a:rPr lang="pt-PT" dirty="0">
                <a:solidFill>
                  <a:schemeClr val="tx1"/>
                </a:solidFill>
              </a:rPr>
              <a:t> e </a:t>
            </a:r>
            <a:r>
              <a:rPr lang="pt-PT" dirty="0" err="1">
                <a:solidFill>
                  <a:schemeClr val="tx1"/>
                </a:solidFill>
              </a:rPr>
              <a:t>Wilmore</a:t>
            </a:r>
            <a:r>
              <a:rPr lang="pt-PT" dirty="0">
                <a:solidFill>
                  <a:schemeClr val="tx1"/>
                </a:solidFill>
              </a:rPr>
              <a:t>, 1984, citado por </a:t>
            </a:r>
            <a:r>
              <a:rPr lang="pt-PT" dirty="0" err="1">
                <a:solidFill>
                  <a:schemeClr val="tx1"/>
                </a:solidFill>
              </a:rPr>
              <a:t>Scherr</a:t>
            </a:r>
            <a:r>
              <a:rPr lang="pt-PT" dirty="0">
                <a:solidFill>
                  <a:schemeClr val="tx1"/>
                </a:solidFill>
              </a:rPr>
              <a:t> </a:t>
            </a:r>
            <a:r>
              <a:rPr lang="pt-PT" i="1" dirty="0" err="1">
                <a:solidFill>
                  <a:schemeClr val="tx1"/>
                </a:solidFill>
              </a:rPr>
              <a:t>et</a:t>
            </a:r>
            <a:r>
              <a:rPr lang="pt-PT" i="1" dirty="0">
                <a:solidFill>
                  <a:schemeClr val="tx1"/>
                </a:solidFill>
              </a:rPr>
              <a:t> al., </a:t>
            </a:r>
            <a:r>
              <a:rPr lang="pt-PT" dirty="0">
                <a:solidFill>
                  <a:schemeClr val="tx1"/>
                </a:solidFill>
              </a:rPr>
              <a:t>2012</a:t>
            </a:r>
            <a:r>
              <a:rPr lang="pt-PT" dirty="0" smtClean="0">
                <a:solidFill>
                  <a:schemeClr val="tx1"/>
                </a:solidFill>
              </a:rPr>
              <a:t>).</a:t>
            </a:r>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15</a:t>
            </a:fld>
            <a:endParaRPr lang="pt-PT" dirty="0"/>
          </a:p>
        </p:txBody>
      </p:sp>
      <p:graphicFrame>
        <p:nvGraphicFramePr>
          <p:cNvPr id="6" name="Tabela 5"/>
          <p:cNvGraphicFramePr>
            <a:graphicFrameLocks noGrp="1"/>
          </p:cNvGraphicFramePr>
          <p:nvPr>
            <p:extLst>
              <p:ext uri="{D42A27DB-BD31-4B8C-83A1-F6EECF244321}">
                <p14:modId xmlns:p14="http://schemas.microsoft.com/office/powerpoint/2010/main" val="3520186950"/>
              </p:ext>
            </p:extLst>
          </p:nvPr>
        </p:nvGraphicFramePr>
        <p:xfrm>
          <a:off x="827583" y="5133176"/>
          <a:ext cx="7560840" cy="960120"/>
        </p:xfrm>
        <a:graphic>
          <a:graphicData uri="http://schemas.openxmlformats.org/drawingml/2006/table">
            <a:tbl>
              <a:tblPr firstRow="1" firstCol="1" bandRow="1">
                <a:tableStyleId>{B301B821-A1FF-4177-AEE7-76D212191A09}</a:tableStyleId>
              </a:tblPr>
              <a:tblGrid>
                <a:gridCol w="1511634"/>
                <a:gridCol w="1511634"/>
                <a:gridCol w="1512524"/>
                <a:gridCol w="1512524"/>
                <a:gridCol w="1512524"/>
              </a:tblGrid>
              <a:tr h="288032">
                <a:tc>
                  <a:txBody>
                    <a:bodyPr/>
                    <a:lstStyle/>
                    <a:p>
                      <a:pPr algn="ctr">
                        <a:lnSpc>
                          <a:spcPct val="150000"/>
                        </a:lnSpc>
                        <a:spcAft>
                          <a:spcPts val="0"/>
                        </a:spcAft>
                      </a:pPr>
                      <a:r>
                        <a:rPr lang="pt-PT" sz="1400" dirty="0">
                          <a:effectLst/>
                        </a:rPr>
                        <a:t>Intensidade</a:t>
                      </a:r>
                      <a:endParaRPr lang="pt-PT" sz="2000" dirty="0">
                        <a:effectLst/>
                        <a:latin typeface="Times New Roman"/>
                        <a:ea typeface="Calibri"/>
                      </a:endParaRPr>
                    </a:p>
                  </a:txBody>
                  <a:tcPr marL="68580" marR="68580" marT="0" marB="0" anchor="ctr"/>
                </a:tc>
                <a:tc>
                  <a:txBody>
                    <a:bodyPr/>
                    <a:lstStyle/>
                    <a:p>
                      <a:pPr algn="ctr">
                        <a:lnSpc>
                          <a:spcPct val="150000"/>
                        </a:lnSpc>
                        <a:spcAft>
                          <a:spcPts val="0"/>
                        </a:spcAft>
                      </a:pPr>
                      <a:r>
                        <a:rPr lang="pt-PT" sz="1400">
                          <a:effectLst/>
                        </a:rPr>
                        <a:t>% FC de reserva</a:t>
                      </a:r>
                      <a:endParaRPr lang="pt-PT" sz="2000">
                        <a:effectLst/>
                        <a:latin typeface="Times New Roman"/>
                        <a:ea typeface="Calibri"/>
                      </a:endParaRPr>
                    </a:p>
                  </a:txBody>
                  <a:tcPr marL="68580" marR="68580" marT="0" marB="0" anchor="ctr"/>
                </a:tc>
                <a:tc>
                  <a:txBody>
                    <a:bodyPr/>
                    <a:lstStyle/>
                    <a:p>
                      <a:pPr algn="ctr">
                        <a:lnSpc>
                          <a:spcPct val="150000"/>
                        </a:lnSpc>
                        <a:spcAft>
                          <a:spcPts val="0"/>
                        </a:spcAft>
                      </a:pPr>
                      <a:r>
                        <a:rPr lang="pt-PT" sz="1400">
                          <a:effectLst/>
                        </a:rPr>
                        <a:t>% FC máxima</a:t>
                      </a:r>
                      <a:endParaRPr lang="pt-PT" sz="2000">
                        <a:effectLst/>
                        <a:latin typeface="Times New Roman"/>
                        <a:ea typeface="Calibri"/>
                      </a:endParaRPr>
                    </a:p>
                  </a:txBody>
                  <a:tcPr marL="68580" marR="68580" marT="0" marB="0" anchor="ctr"/>
                </a:tc>
                <a:tc>
                  <a:txBody>
                    <a:bodyPr/>
                    <a:lstStyle/>
                    <a:p>
                      <a:pPr algn="ctr">
                        <a:lnSpc>
                          <a:spcPct val="150000"/>
                        </a:lnSpc>
                        <a:spcAft>
                          <a:spcPts val="0"/>
                        </a:spcAft>
                      </a:pPr>
                      <a:r>
                        <a:rPr lang="pt-PT" sz="1400">
                          <a:effectLst/>
                        </a:rPr>
                        <a:t>PSE (6-20)</a:t>
                      </a:r>
                      <a:endParaRPr lang="pt-PT" sz="2000">
                        <a:effectLst/>
                        <a:latin typeface="Times New Roman"/>
                        <a:ea typeface="Calibri"/>
                      </a:endParaRPr>
                    </a:p>
                  </a:txBody>
                  <a:tcPr marL="68580" marR="68580" marT="0" marB="0" anchor="ctr"/>
                </a:tc>
                <a:tc>
                  <a:txBody>
                    <a:bodyPr/>
                    <a:lstStyle/>
                    <a:p>
                      <a:pPr algn="ctr">
                        <a:lnSpc>
                          <a:spcPct val="150000"/>
                        </a:lnSpc>
                        <a:spcAft>
                          <a:spcPts val="0"/>
                        </a:spcAft>
                      </a:pPr>
                      <a:r>
                        <a:rPr lang="pt-PT" sz="1400" dirty="0">
                          <a:effectLst/>
                        </a:rPr>
                        <a:t>CR-10 (0-10)</a:t>
                      </a:r>
                      <a:endParaRPr lang="pt-PT" sz="2000" dirty="0">
                        <a:effectLst/>
                        <a:latin typeface="Times New Roman"/>
                        <a:ea typeface="Calibri"/>
                      </a:endParaRPr>
                    </a:p>
                  </a:txBody>
                  <a:tcPr marL="68580" marR="68580" marT="0" marB="0" anchor="ctr"/>
                </a:tc>
              </a:tr>
              <a:tr h="288032">
                <a:tc>
                  <a:txBody>
                    <a:bodyPr/>
                    <a:lstStyle/>
                    <a:p>
                      <a:pPr algn="ctr">
                        <a:lnSpc>
                          <a:spcPct val="150000"/>
                        </a:lnSpc>
                        <a:spcAft>
                          <a:spcPts val="0"/>
                        </a:spcAft>
                      </a:pPr>
                      <a:r>
                        <a:rPr lang="pt-PT" sz="1400" dirty="0">
                          <a:effectLst/>
                        </a:rPr>
                        <a:t>Moderado</a:t>
                      </a:r>
                      <a:endParaRPr lang="pt-PT" sz="2000" dirty="0">
                        <a:effectLst/>
                        <a:latin typeface="Times New Roman"/>
                        <a:ea typeface="Calibri"/>
                      </a:endParaRPr>
                    </a:p>
                  </a:txBody>
                  <a:tcPr marL="68580" marR="68580" marT="0" marB="0" anchor="ctr"/>
                </a:tc>
                <a:tc>
                  <a:txBody>
                    <a:bodyPr/>
                    <a:lstStyle/>
                    <a:p>
                      <a:pPr algn="ctr">
                        <a:lnSpc>
                          <a:spcPct val="150000"/>
                        </a:lnSpc>
                        <a:spcAft>
                          <a:spcPts val="0"/>
                        </a:spcAft>
                      </a:pPr>
                      <a:r>
                        <a:rPr lang="pt-PT" sz="1400" dirty="0">
                          <a:effectLst/>
                        </a:rPr>
                        <a:t>40-59</a:t>
                      </a:r>
                      <a:endParaRPr lang="pt-PT" sz="2000" dirty="0">
                        <a:effectLst/>
                        <a:latin typeface="Times New Roman"/>
                        <a:ea typeface="Calibri"/>
                      </a:endParaRPr>
                    </a:p>
                  </a:txBody>
                  <a:tcPr marL="68580" marR="68580" marT="0" marB="0" anchor="ctr"/>
                </a:tc>
                <a:tc>
                  <a:txBody>
                    <a:bodyPr/>
                    <a:lstStyle/>
                    <a:p>
                      <a:pPr algn="ctr">
                        <a:lnSpc>
                          <a:spcPct val="150000"/>
                        </a:lnSpc>
                        <a:spcAft>
                          <a:spcPts val="0"/>
                        </a:spcAft>
                      </a:pPr>
                      <a:r>
                        <a:rPr lang="pt-PT" sz="1400">
                          <a:effectLst/>
                        </a:rPr>
                        <a:t>64-76</a:t>
                      </a:r>
                      <a:endParaRPr lang="pt-PT" sz="2000">
                        <a:effectLst/>
                        <a:latin typeface="Times New Roman"/>
                        <a:ea typeface="Calibri"/>
                      </a:endParaRPr>
                    </a:p>
                  </a:txBody>
                  <a:tcPr marL="68580" marR="68580" marT="0" marB="0" anchor="ctr"/>
                </a:tc>
                <a:tc>
                  <a:txBody>
                    <a:bodyPr/>
                    <a:lstStyle/>
                    <a:p>
                      <a:pPr algn="ctr">
                        <a:lnSpc>
                          <a:spcPct val="150000"/>
                        </a:lnSpc>
                        <a:spcAft>
                          <a:spcPts val="0"/>
                        </a:spcAft>
                      </a:pPr>
                      <a:r>
                        <a:rPr lang="pt-PT" sz="1400">
                          <a:effectLst/>
                        </a:rPr>
                        <a:t>12-13</a:t>
                      </a:r>
                      <a:endParaRPr lang="pt-PT" sz="2000">
                        <a:effectLst/>
                        <a:latin typeface="Times New Roman"/>
                        <a:ea typeface="Calibri"/>
                      </a:endParaRPr>
                    </a:p>
                  </a:txBody>
                  <a:tcPr marL="68580" marR="68580" marT="0" marB="0" anchor="ctr"/>
                </a:tc>
                <a:tc>
                  <a:txBody>
                    <a:bodyPr/>
                    <a:lstStyle/>
                    <a:p>
                      <a:pPr algn="ctr">
                        <a:lnSpc>
                          <a:spcPct val="150000"/>
                        </a:lnSpc>
                        <a:spcAft>
                          <a:spcPts val="0"/>
                        </a:spcAft>
                      </a:pPr>
                      <a:r>
                        <a:rPr lang="pt-PT" sz="1400" dirty="0">
                          <a:effectLst/>
                        </a:rPr>
                        <a:t>4-6</a:t>
                      </a:r>
                      <a:endParaRPr lang="pt-PT" sz="2000" dirty="0">
                        <a:effectLst/>
                        <a:latin typeface="Times New Roman"/>
                        <a:ea typeface="Calibri"/>
                      </a:endParaRPr>
                    </a:p>
                  </a:txBody>
                  <a:tcPr marL="68580" marR="68580" marT="0" marB="0" anchor="ctr"/>
                </a:tc>
              </a:tr>
              <a:tr h="288032">
                <a:tc gridSpan="5">
                  <a:txBody>
                    <a:bodyPr/>
                    <a:lstStyle/>
                    <a:p>
                      <a:pPr algn="ctr">
                        <a:lnSpc>
                          <a:spcPct val="150000"/>
                        </a:lnSpc>
                        <a:spcAft>
                          <a:spcPts val="0"/>
                        </a:spcAft>
                      </a:pPr>
                      <a:r>
                        <a:rPr lang="pt-PT" sz="1400" dirty="0">
                          <a:effectLst/>
                        </a:rPr>
                        <a:t>Adaptado de </a:t>
                      </a:r>
                      <a:r>
                        <a:rPr lang="pt-PT" sz="1400" dirty="0" err="1">
                          <a:effectLst/>
                        </a:rPr>
                        <a:t>Warburton</a:t>
                      </a:r>
                      <a:r>
                        <a:rPr lang="pt-PT" sz="1400" dirty="0">
                          <a:effectLst/>
                        </a:rPr>
                        <a:t> </a:t>
                      </a:r>
                      <a:r>
                        <a:rPr lang="pt-PT" sz="1400" dirty="0" err="1">
                          <a:effectLst/>
                        </a:rPr>
                        <a:t>et</a:t>
                      </a:r>
                      <a:r>
                        <a:rPr lang="pt-PT" sz="1400" dirty="0">
                          <a:effectLst/>
                        </a:rPr>
                        <a:t> al., 2007</a:t>
                      </a:r>
                      <a:endParaRPr lang="pt-PT" sz="2000" dirty="0">
                        <a:effectLst/>
                        <a:latin typeface="Times New Roman"/>
                        <a:ea typeface="Calibri"/>
                      </a:endParaRPr>
                    </a:p>
                  </a:txBody>
                  <a:tcPr marL="68580" marR="6858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bl>
          </a:graphicData>
        </a:graphic>
      </p:graphicFrame>
    </p:spTree>
    <p:extLst>
      <p:ext uri="{BB962C8B-B14F-4D97-AF65-F5344CB8AC3E}">
        <p14:creationId xmlns:p14="http://schemas.microsoft.com/office/powerpoint/2010/main" val="2654672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magens PP\Metas-y-objetiv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0803" y="404664"/>
            <a:ext cx="1373907" cy="13467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55576" y="404664"/>
            <a:ext cx="6781800" cy="654968"/>
          </a:xfrm>
        </p:spPr>
        <p:txBody>
          <a:bodyPr>
            <a:noAutofit/>
          </a:bodyPr>
          <a:lstStyle/>
          <a:p>
            <a:r>
              <a:rPr lang="pt-PT" sz="3600" dirty="0" smtClean="0"/>
              <a:t>Instrumentos de recolha de dados</a:t>
            </a:r>
            <a:endParaRPr lang="pt-PT" sz="3600" dirty="0"/>
          </a:p>
        </p:txBody>
      </p:sp>
      <p:sp>
        <p:nvSpPr>
          <p:cNvPr id="3" name="Marcador de Posição de Conteúdo 2"/>
          <p:cNvSpPr>
            <a:spLocks noGrp="1"/>
          </p:cNvSpPr>
          <p:nvPr>
            <p:ph idx="1"/>
          </p:nvPr>
        </p:nvSpPr>
        <p:spPr>
          <a:xfrm>
            <a:off x="467544" y="1196752"/>
            <a:ext cx="8064896" cy="5040560"/>
          </a:xfrm>
        </p:spPr>
        <p:txBody>
          <a:bodyPr>
            <a:noAutofit/>
          </a:bodyPr>
          <a:lstStyle/>
          <a:p>
            <a:pPr algn="just"/>
            <a:r>
              <a:rPr lang="pt-PT" dirty="0" smtClean="0">
                <a:solidFill>
                  <a:schemeClr val="tx1"/>
                </a:solidFill>
              </a:rPr>
              <a:t>Escala de Borg Modificada </a:t>
            </a:r>
          </a:p>
          <a:p>
            <a:pPr algn="just"/>
            <a:endParaRPr lang="pt-PT" dirty="0" smtClean="0">
              <a:solidFill>
                <a:schemeClr val="tx1"/>
              </a:solidFill>
            </a:endParaRPr>
          </a:p>
          <a:p>
            <a:pPr lvl="1" algn="just">
              <a:buFont typeface="Wingdings" pitchFamily="2" charset="2"/>
              <a:buChar char="à"/>
            </a:pPr>
            <a:r>
              <a:rPr lang="pt-PT" sz="2000" dirty="0" smtClean="0">
                <a:solidFill>
                  <a:schemeClr val="tx1"/>
                </a:solidFill>
                <a:sym typeface="Wingdings" panose="05000000000000000000" pitchFamily="2" charset="2"/>
              </a:rPr>
              <a:t>I</a:t>
            </a:r>
            <a:r>
              <a:rPr lang="pt-PT" sz="2000" dirty="0" smtClean="0">
                <a:solidFill>
                  <a:schemeClr val="tx1"/>
                </a:solidFill>
              </a:rPr>
              <a:t>nstrumento </a:t>
            </a:r>
            <a:r>
              <a:rPr lang="pt-PT" sz="2000" dirty="0">
                <a:solidFill>
                  <a:schemeClr val="tx1"/>
                </a:solidFill>
              </a:rPr>
              <a:t>válido e fidedigno, utilizado frequentemente para avaliar a sensação de dispneia sentida pelo utente (</a:t>
            </a:r>
            <a:r>
              <a:rPr lang="pt-PT" sz="2000" dirty="0" err="1">
                <a:solidFill>
                  <a:schemeClr val="tx1"/>
                </a:solidFill>
              </a:rPr>
              <a:t>Kendrick</a:t>
            </a:r>
            <a:r>
              <a:rPr lang="pt-PT" sz="2000" dirty="0">
                <a:solidFill>
                  <a:schemeClr val="tx1"/>
                </a:solidFill>
              </a:rPr>
              <a:t>, </a:t>
            </a:r>
            <a:r>
              <a:rPr lang="pt-PT" sz="2000" dirty="0" err="1">
                <a:solidFill>
                  <a:schemeClr val="tx1"/>
                </a:solidFill>
              </a:rPr>
              <a:t>Baxi</a:t>
            </a:r>
            <a:r>
              <a:rPr lang="pt-PT" sz="2000" dirty="0">
                <a:solidFill>
                  <a:schemeClr val="tx1"/>
                </a:solidFill>
              </a:rPr>
              <a:t> e Smith, 2000</a:t>
            </a:r>
            <a:r>
              <a:rPr lang="pt-PT" sz="2000" dirty="0" smtClean="0">
                <a:solidFill>
                  <a:schemeClr val="tx1"/>
                </a:solidFill>
              </a:rPr>
              <a:t>);</a:t>
            </a:r>
          </a:p>
          <a:p>
            <a:pPr marL="320040" lvl="1" indent="0" algn="just">
              <a:buNone/>
            </a:pPr>
            <a:endParaRPr lang="pt-PT" sz="2000" dirty="0" smtClean="0">
              <a:solidFill>
                <a:schemeClr val="tx1"/>
              </a:solidFill>
            </a:endParaRPr>
          </a:p>
          <a:p>
            <a:pPr lvl="1" algn="just">
              <a:buFont typeface="Wingdings" pitchFamily="2" charset="2"/>
              <a:buChar char="à"/>
            </a:pPr>
            <a:r>
              <a:rPr lang="pt-PT" sz="2000" dirty="0" smtClean="0">
                <a:solidFill>
                  <a:schemeClr val="tx1"/>
                </a:solidFill>
              </a:rPr>
              <a:t>Apresenta </a:t>
            </a:r>
            <a:r>
              <a:rPr lang="pt-PT" sz="2000" dirty="0">
                <a:solidFill>
                  <a:schemeClr val="tx1"/>
                </a:solidFill>
              </a:rPr>
              <a:t>uma boa sensibilidade (80%) e especificidade (78%) em utentes com </a:t>
            </a:r>
            <a:r>
              <a:rPr lang="pt-PT" sz="2000" dirty="0" smtClean="0">
                <a:solidFill>
                  <a:schemeClr val="tx1"/>
                </a:solidFill>
              </a:rPr>
              <a:t>ELA </a:t>
            </a:r>
            <a:r>
              <a:rPr lang="pt-PT" sz="2000" dirty="0">
                <a:solidFill>
                  <a:schemeClr val="tx1"/>
                </a:solidFill>
              </a:rPr>
              <a:t>(</a:t>
            </a:r>
            <a:r>
              <a:rPr lang="pt-PT" sz="2000" dirty="0" err="1">
                <a:solidFill>
                  <a:schemeClr val="tx1"/>
                </a:solidFill>
              </a:rPr>
              <a:t>Just</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2010</a:t>
            </a:r>
            <a:r>
              <a:rPr lang="pt-PT" sz="2000" dirty="0" smtClean="0">
                <a:solidFill>
                  <a:schemeClr val="tx1"/>
                </a:solidFill>
              </a:rPr>
              <a:t>);</a:t>
            </a:r>
          </a:p>
          <a:p>
            <a:pPr marL="320040" lvl="1" indent="0" algn="just">
              <a:buNone/>
            </a:pPr>
            <a:endParaRPr lang="pt-PT" sz="2000" dirty="0" smtClean="0">
              <a:solidFill>
                <a:schemeClr val="tx1"/>
              </a:solidFill>
            </a:endParaRPr>
          </a:p>
          <a:p>
            <a:pPr lvl="1" algn="just">
              <a:buFont typeface="Wingdings" pitchFamily="2" charset="2"/>
              <a:buChar char="à"/>
            </a:pPr>
            <a:r>
              <a:rPr lang="pt-PT" sz="2000" dirty="0" smtClean="0">
                <a:solidFill>
                  <a:schemeClr val="tx1"/>
                </a:solidFill>
              </a:rPr>
              <a:t>A EBM </a:t>
            </a:r>
            <a:r>
              <a:rPr lang="pt-PT" sz="2000" dirty="0">
                <a:solidFill>
                  <a:schemeClr val="tx1"/>
                </a:solidFill>
              </a:rPr>
              <a:t>é um bom preditor, especialmente em decúbito dorsal, da fraqueza dos músculos respiratórios, sendo um instrumento útil para detectar a IR em utentes com </a:t>
            </a:r>
            <a:r>
              <a:rPr lang="pt-PT" sz="2000" dirty="0" smtClean="0">
                <a:solidFill>
                  <a:schemeClr val="tx1"/>
                </a:solidFill>
              </a:rPr>
              <a:t>ELA </a:t>
            </a:r>
            <a:r>
              <a:rPr lang="pt-PT" sz="2000" dirty="0">
                <a:solidFill>
                  <a:schemeClr val="tx1"/>
                </a:solidFill>
              </a:rPr>
              <a:t>(</a:t>
            </a:r>
            <a:r>
              <a:rPr lang="pt-PT" sz="2000" dirty="0" err="1">
                <a:solidFill>
                  <a:schemeClr val="tx1"/>
                </a:solidFill>
              </a:rPr>
              <a:t>Just</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2010</a:t>
            </a:r>
            <a:r>
              <a:rPr lang="pt-PT" sz="2000" dirty="0" smtClean="0">
                <a:solidFill>
                  <a:schemeClr val="tx1"/>
                </a:solidFill>
              </a:rPr>
              <a:t>).</a:t>
            </a:r>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16</a:t>
            </a:fld>
            <a:endParaRPr lang="pt-PT" dirty="0"/>
          </a:p>
        </p:txBody>
      </p:sp>
    </p:spTree>
    <p:extLst>
      <p:ext uri="{BB962C8B-B14F-4D97-AF65-F5344CB8AC3E}">
        <p14:creationId xmlns:p14="http://schemas.microsoft.com/office/powerpoint/2010/main" val="374863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60648"/>
            <a:ext cx="6781800" cy="870992"/>
          </a:xfrm>
        </p:spPr>
        <p:txBody>
          <a:bodyPr>
            <a:normAutofit/>
          </a:bodyPr>
          <a:lstStyle/>
          <a:p>
            <a:r>
              <a:rPr lang="pt-PT" sz="4000" dirty="0" smtClean="0"/>
              <a:t>Recursos necessários</a:t>
            </a:r>
            <a:endParaRPr lang="pt-PT" sz="4000" dirty="0"/>
          </a:p>
        </p:txBody>
      </p:sp>
      <p:sp>
        <p:nvSpPr>
          <p:cNvPr id="3" name="Marcador de Posição de Conteúdo 2"/>
          <p:cNvSpPr>
            <a:spLocks noGrp="1"/>
          </p:cNvSpPr>
          <p:nvPr>
            <p:ph idx="1"/>
          </p:nvPr>
        </p:nvSpPr>
        <p:spPr>
          <a:xfrm>
            <a:off x="467544" y="1340768"/>
            <a:ext cx="8064896" cy="4752528"/>
          </a:xfrm>
        </p:spPr>
        <p:txBody>
          <a:bodyPr>
            <a:normAutofit fontScale="77500" lnSpcReduction="20000"/>
          </a:bodyPr>
          <a:lstStyle/>
          <a:p>
            <a:pPr algn="just"/>
            <a:r>
              <a:rPr lang="pt-PT" dirty="0">
                <a:solidFill>
                  <a:schemeClr val="tx1"/>
                </a:solidFill>
              </a:rPr>
              <a:t>Como recursos materiais e/ou humanos serão necessários</a:t>
            </a:r>
            <a:r>
              <a:rPr lang="pt-PT" dirty="0" smtClean="0">
                <a:solidFill>
                  <a:schemeClr val="tx1"/>
                </a:solidFill>
              </a:rPr>
              <a:t>:</a:t>
            </a:r>
          </a:p>
          <a:p>
            <a:pPr algn="just"/>
            <a:endParaRPr lang="pt-PT" dirty="0">
              <a:solidFill>
                <a:schemeClr val="tx1"/>
              </a:solidFill>
            </a:endParaRPr>
          </a:p>
          <a:p>
            <a:pPr lvl="1" algn="just">
              <a:buFont typeface="Wingdings" pitchFamily="2" charset="2"/>
              <a:buChar char="à"/>
            </a:pPr>
            <a:r>
              <a:rPr lang="pt-PT" dirty="0" smtClean="0">
                <a:solidFill>
                  <a:schemeClr val="tx1"/>
                </a:solidFill>
              </a:rPr>
              <a:t>1 BPAP que </a:t>
            </a:r>
            <a:r>
              <a:rPr lang="pt-PT" dirty="0">
                <a:solidFill>
                  <a:schemeClr val="tx1"/>
                </a:solidFill>
              </a:rPr>
              <a:t>esteja à disposição do fisioterapeuta de cada </a:t>
            </a:r>
            <a:r>
              <a:rPr lang="pt-PT" dirty="0" smtClean="0">
                <a:solidFill>
                  <a:schemeClr val="tx1"/>
                </a:solidFill>
              </a:rPr>
              <a:t>participante;</a:t>
            </a:r>
          </a:p>
          <a:p>
            <a:pPr lvl="1" algn="just">
              <a:buFont typeface="Wingdings" pitchFamily="2" charset="2"/>
              <a:buChar char="à"/>
            </a:pPr>
            <a:endParaRPr lang="pt-PT" dirty="0" smtClean="0">
              <a:solidFill>
                <a:schemeClr val="tx1"/>
              </a:solidFill>
            </a:endParaRPr>
          </a:p>
          <a:p>
            <a:pPr lvl="1" algn="just">
              <a:buFont typeface="Wingdings" pitchFamily="2" charset="2"/>
              <a:buChar char="à"/>
            </a:pPr>
            <a:r>
              <a:rPr lang="pt-PT" dirty="0">
                <a:solidFill>
                  <a:schemeClr val="tx1"/>
                </a:solidFill>
              </a:rPr>
              <a:t>1 Manómetro de pressões digital para avaliar o </a:t>
            </a:r>
            <a:r>
              <a:rPr lang="pt-PT" dirty="0" smtClean="0">
                <a:solidFill>
                  <a:schemeClr val="tx1"/>
                </a:solidFill>
              </a:rPr>
              <a:t>SNIF, MIP e MEP;</a:t>
            </a:r>
          </a:p>
          <a:p>
            <a:pPr lvl="1" algn="just">
              <a:buFont typeface="Wingdings" pitchFamily="2" charset="2"/>
              <a:buChar char="à"/>
            </a:pPr>
            <a:endParaRPr lang="pt-PT" dirty="0" smtClean="0">
              <a:solidFill>
                <a:schemeClr val="tx1"/>
              </a:solidFill>
            </a:endParaRPr>
          </a:p>
          <a:p>
            <a:pPr lvl="1" algn="just">
              <a:buFont typeface="Wingdings" pitchFamily="2" charset="2"/>
              <a:buChar char="à"/>
            </a:pPr>
            <a:r>
              <a:rPr lang="pt-PT" dirty="0">
                <a:solidFill>
                  <a:schemeClr val="tx1"/>
                </a:solidFill>
              </a:rPr>
              <a:t>1 Pulsi-oxímetro que permita a monitorização da FC e da SatO</a:t>
            </a:r>
            <a:r>
              <a:rPr lang="pt-PT" baseline="-25000" dirty="0">
                <a:solidFill>
                  <a:schemeClr val="tx1"/>
                </a:solidFill>
              </a:rPr>
              <a:t>2</a:t>
            </a:r>
            <a:r>
              <a:rPr lang="pt-PT" dirty="0">
                <a:solidFill>
                  <a:schemeClr val="tx1"/>
                </a:solidFill>
              </a:rPr>
              <a:t> durante as sessões de Fisioterapia de cada </a:t>
            </a:r>
            <a:r>
              <a:rPr lang="pt-PT" dirty="0" smtClean="0">
                <a:solidFill>
                  <a:schemeClr val="tx1"/>
                </a:solidFill>
              </a:rPr>
              <a:t>utente;</a:t>
            </a:r>
          </a:p>
          <a:p>
            <a:pPr lvl="1" algn="just">
              <a:buFont typeface="Wingdings" pitchFamily="2" charset="2"/>
              <a:buChar char="à"/>
            </a:pPr>
            <a:endParaRPr lang="pt-PT" dirty="0" smtClean="0">
              <a:solidFill>
                <a:schemeClr val="tx1"/>
              </a:solidFill>
            </a:endParaRPr>
          </a:p>
          <a:p>
            <a:pPr lvl="1" algn="just">
              <a:buFont typeface="Wingdings" pitchFamily="2" charset="2"/>
              <a:buChar char="à"/>
            </a:pPr>
            <a:r>
              <a:rPr lang="pt-PT" dirty="0">
                <a:solidFill>
                  <a:schemeClr val="tx1"/>
                </a:solidFill>
              </a:rPr>
              <a:t>1 Médico especialista em neurologia que acompanhe cada paciente na consulta de ELA do Hospital </a:t>
            </a:r>
            <a:r>
              <a:rPr lang="pt-PT" dirty="0" smtClean="0">
                <a:solidFill>
                  <a:schemeClr val="tx1"/>
                </a:solidFill>
              </a:rPr>
              <a:t>X;</a:t>
            </a:r>
          </a:p>
          <a:p>
            <a:pPr lvl="1" algn="just">
              <a:buFont typeface="Wingdings" pitchFamily="2" charset="2"/>
              <a:buChar char="à"/>
            </a:pPr>
            <a:endParaRPr lang="pt-PT" dirty="0" smtClean="0">
              <a:solidFill>
                <a:schemeClr val="tx1"/>
              </a:solidFill>
            </a:endParaRPr>
          </a:p>
          <a:p>
            <a:pPr lvl="1" algn="just">
              <a:buFont typeface="Wingdings" pitchFamily="2" charset="2"/>
              <a:buChar char="à"/>
            </a:pPr>
            <a:r>
              <a:rPr lang="pt-PT" dirty="0">
                <a:solidFill>
                  <a:schemeClr val="tx1"/>
                </a:solidFill>
              </a:rPr>
              <a:t>Fisioterapeutas, que acompanhem, previamente, cada participante do </a:t>
            </a:r>
            <a:r>
              <a:rPr lang="pt-PT" dirty="0" smtClean="0">
                <a:solidFill>
                  <a:schemeClr val="tx1"/>
                </a:solidFill>
              </a:rPr>
              <a:t>estudo;</a:t>
            </a:r>
          </a:p>
          <a:p>
            <a:pPr lvl="1" algn="just">
              <a:buFont typeface="Wingdings" pitchFamily="2" charset="2"/>
              <a:buChar char="à"/>
            </a:pPr>
            <a:endParaRPr lang="pt-PT" dirty="0" smtClean="0">
              <a:solidFill>
                <a:schemeClr val="tx1"/>
              </a:solidFill>
            </a:endParaRPr>
          </a:p>
          <a:p>
            <a:pPr lvl="1" algn="just">
              <a:buFont typeface="Wingdings" pitchFamily="2" charset="2"/>
              <a:buChar char="à"/>
            </a:pPr>
            <a:r>
              <a:rPr lang="pt-PT" dirty="0">
                <a:solidFill>
                  <a:schemeClr val="tx1"/>
                </a:solidFill>
              </a:rPr>
              <a:t>1 Fisioterapeuta que, no final do estudo, analisará as informações presentes na ficha de caracterização e nos registos realizados pelos fisioterapeutas de cada participante, bem como procederá ao tratamento dos dados recolhidos. </a:t>
            </a:r>
            <a:endParaRPr lang="pt-PT" dirty="0" smtClean="0">
              <a:solidFill>
                <a:schemeClr val="tx1"/>
              </a:solidFill>
            </a:endParaRPr>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17</a:t>
            </a:fld>
            <a:endParaRPr lang="pt-PT" dirty="0"/>
          </a:p>
        </p:txBody>
      </p:sp>
    </p:spTree>
    <p:extLst>
      <p:ext uri="{BB962C8B-B14F-4D97-AF65-F5344CB8AC3E}">
        <p14:creationId xmlns:p14="http://schemas.microsoft.com/office/powerpoint/2010/main" val="1485393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541784"/>
            <a:ext cx="6781800" cy="654968"/>
          </a:xfrm>
        </p:spPr>
        <p:txBody>
          <a:bodyPr>
            <a:noAutofit/>
          </a:bodyPr>
          <a:lstStyle/>
          <a:p>
            <a:r>
              <a:rPr lang="pt-PT" sz="4400" dirty="0" smtClean="0"/>
              <a:t>Variáveis</a:t>
            </a:r>
            <a:endParaRPr lang="pt-PT" sz="4400" dirty="0"/>
          </a:p>
        </p:txBody>
      </p:sp>
      <p:sp>
        <p:nvSpPr>
          <p:cNvPr id="4" name="Marcador de Posição do Número do Diapositivo 3"/>
          <p:cNvSpPr>
            <a:spLocks noGrp="1"/>
          </p:cNvSpPr>
          <p:nvPr>
            <p:ph type="sldNum" sz="quarter" idx="12"/>
          </p:nvPr>
        </p:nvSpPr>
        <p:spPr>
          <a:xfrm>
            <a:off x="7524328" y="6237312"/>
            <a:ext cx="762000" cy="365125"/>
          </a:xfrm>
        </p:spPr>
        <p:txBody>
          <a:bodyPr/>
          <a:lstStyle/>
          <a:p>
            <a:fld id="{BAB1A6CE-44EA-46C0-B6F1-5D907428B2E2}" type="slidenum">
              <a:rPr lang="pt-PT" smtClean="0"/>
              <a:t>18</a:t>
            </a:fld>
            <a:endParaRPr lang="pt-PT" dirty="0"/>
          </a:p>
        </p:txBody>
      </p:sp>
      <p:graphicFrame>
        <p:nvGraphicFramePr>
          <p:cNvPr id="19" name="Diagrama 18"/>
          <p:cNvGraphicFramePr/>
          <p:nvPr>
            <p:extLst>
              <p:ext uri="{D42A27DB-BD31-4B8C-83A1-F6EECF244321}">
                <p14:modId xmlns:p14="http://schemas.microsoft.com/office/powerpoint/2010/main" val="3621363895"/>
              </p:ext>
            </p:extLst>
          </p:nvPr>
        </p:nvGraphicFramePr>
        <p:xfrm>
          <a:off x="1187624" y="1484784"/>
          <a:ext cx="70084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146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a:xfrm>
            <a:off x="7561167" y="6309320"/>
            <a:ext cx="762000" cy="365125"/>
          </a:xfrm>
        </p:spPr>
        <p:txBody>
          <a:bodyPr/>
          <a:lstStyle/>
          <a:p>
            <a:fld id="{BAB1A6CE-44EA-46C0-B6F1-5D907428B2E2}" type="slidenum">
              <a:rPr lang="pt-PT" smtClean="0"/>
              <a:t>19</a:t>
            </a:fld>
            <a:endParaRPr lang="pt-PT"/>
          </a:p>
        </p:txBody>
      </p:sp>
      <p:grpSp>
        <p:nvGrpSpPr>
          <p:cNvPr id="5" name="Grupo 4"/>
          <p:cNvGrpSpPr/>
          <p:nvPr/>
        </p:nvGrpSpPr>
        <p:grpSpPr>
          <a:xfrm>
            <a:off x="800100" y="1196752"/>
            <a:ext cx="7543800" cy="1039937"/>
            <a:chOff x="0" y="110153"/>
            <a:chExt cx="7543800" cy="424710"/>
          </a:xfrm>
        </p:grpSpPr>
        <p:sp>
          <p:nvSpPr>
            <p:cNvPr id="15" name="Rectângulo arredondado 14"/>
            <p:cNvSpPr/>
            <p:nvPr/>
          </p:nvSpPr>
          <p:spPr>
            <a:xfrm>
              <a:off x="0" y="110153"/>
              <a:ext cx="7543800" cy="4247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ângulo 15"/>
            <p:cNvSpPr/>
            <p:nvPr/>
          </p:nvSpPr>
          <p:spPr>
            <a:xfrm>
              <a:off x="20733" y="130886"/>
              <a:ext cx="7502334" cy="383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PT" sz="2000" b="1" kern="1200" dirty="0" smtClean="0"/>
                <a:t>H</a:t>
              </a:r>
              <a:r>
                <a:rPr lang="pt-PT" sz="2000" b="1" kern="1200" baseline="-25000" dirty="0" smtClean="0"/>
                <a:t>0a</a:t>
              </a:r>
              <a:r>
                <a:rPr lang="pt-PT" sz="2000" b="1" kern="1200" dirty="0" smtClean="0"/>
                <a:t>: </a:t>
              </a:r>
              <a:r>
                <a:rPr lang="pt-PT" sz="2000" kern="1200" dirty="0" smtClean="0"/>
                <a:t>O uso de VNI durante a intervenção da Fisioterapia, com diferentes níveis de intensidade, não tem influência na sensação de dispneia de utentes com ELA.</a:t>
              </a:r>
              <a:endParaRPr lang="pt-PT" sz="2000" kern="1200" dirty="0"/>
            </a:p>
          </p:txBody>
        </p:sp>
      </p:grpSp>
      <p:grpSp>
        <p:nvGrpSpPr>
          <p:cNvPr id="6" name="Grupo 5"/>
          <p:cNvGrpSpPr/>
          <p:nvPr/>
        </p:nvGrpSpPr>
        <p:grpSpPr>
          <a:xfrm>
            <a:off x="800100" y="2373223"/>
            <a:ext cx="7543800" cy="1039937"/>
            <a:chOff x="0" y="566544"/>
            <a:chExt cx="7543800" cy="424710"/>
          </a:xfrm>
        </p:grpSpPr>
        <p:sp>
          <p:nvSpPr>
            <p:cNvPr id="13" name="Rectângulo arredondado 12"/>
            <p:cNvSpPr/>
            <p:nvPr/>
          </p:nvSpPr>
          <p:spPr>
            <a:xfrm>
              <a:off x="0" y="566544"/>
              <a:ext cx="7543800" cy="4247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ângulo 13"/>
            <p:cNvSpPr/>
            <p:nvPr/>
          </p:nvSpPr>
          <p:spPr>
            <a:xfrm>
              <a:off x="20733" y="587277"/>
              <a:ext cx="7502334" cy="383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PT" sz="2000" b="1" kern="1200" dirty="0" smtClean="0"/>
                <a:t>H</a:t>
              </a:r>
              <a:r>
                <a:rPr lang="pt-PT" sz="2000" b="1" kern="1200" baseline="-25000" dirty="0" smtClean="0"/>
                <a:t>1a</a:t>
              </a:r>
              <a:r>
                <a:rPr lang="pt-PT" sz="2000" b="1" kern="1200" dirty="0" smtClean="0"/>
                <a:t>: </a:t>
              </a:r>
              <a:r>
                <a:rPr lang="pt-PT" sz="2000" kern="1200" dirty="0" smtClean="0"/>
                <a:t>O uso de VNI durante a intervenção da Fisioterapia, com diferentes níveis de intensidade, tem influência na sensação de dispneia de utentes com ELA.</a:t>
              </a:r>
              <a:endParaRPr lang="pt-PT" sz="2000" kern="1200" dirty="0"/>
            </a:p>
          </p:txBody>
        </p:sp>
      </p:grpSp>
      <p:grpSp>
        <p:nvGrpSpPr>
          <p:cNvPr id="7" name="Grupo 6"/>
          <p:cNvGrpSpPr/>
          <p:nvPr/>
        </p:nvGrpSpPr>
        <p:grpSpPr>
          <a:xfrm>
            <a:off x="800100" y="3501008"/>
            <a:ext cx="7543800" cy="1039937"/>
            <a:chOff x="0" y="1022934"/>
            <a:chExt cx="7543800" cy="424710"/>
          </a:xfrm>
        </p:grpSpPr>
        <p:sp>
          <p:nvSpPr>
            <p:cNvPr id="11" name="Rectângulo arredondado 10"/>
            <p:cNvSpPr/>
            <p:nvPr/>
          </p:nvSpPr>
          <p:spPr>
            <a:xfrm>
              <a:off x="0" y="1022934"/>
              <a:ext cx="7543800" cy="4247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ângulo 11"/>
            <p:cNvSpPr/>
            <p:nvPr/>
          </p:nvSpPr>
          <p:spPr>
            <a:xfrm>
              <a:off x="20733" y="1043667"/>
              <a:ext cx="7502334" cy="383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PT" sz="2000" b="1" kern="1200" dirty="0" smtClean="0"/>
                <a:t>H</a:t>
              </a:r>
              <a:r>
                <a:rPr lang="pt-PT" sz="2000" b="1" kern="1200" baseline="-25000" dirty="0" smtClean="0"/>
                <a:t>0b</a:t>
              </a:r>
              <a:r>
                <a:rPr lang="pt-PT" sz="2000" b="1" kern="1200" dirty="0" smtClean="0"/>
                <a:t>: </a:t>
              </a:r>
              <a:r>
                <a:rPr lang="pt-PT" sz="2000" kern="1200" dirty="0" smtClean="0"/>
                <a:t>O uso de VNI durante a intervenção da Fisioterapia, com diferentes níveis de intensidade, não tem influência na percepção de esforço de utentes com ELA.</a:t>
              </a:r>
              <a:endParaRPr lang="pt-PT" sz="2000" kern="1200" dirty="0"/>
            </a:p>
          </p:txBody>
        </p:sp>
      </p:grpSp>
      <p:grpSp>
        <p:nvGrpSpPr>
          <p:cNvPr id="8" name="Grupo 7"/>
          <p:cNvGrpSpPr/>
          <p:nvPr/>
        </p:nvGrpSpPr>
        <p:grpSpPr>
          <a:xfrm>
            <a:off x="800100" y="4621311"/>
            <a:ext cx="7543800" cy="1039937"/>
            <a:chOff x="0" y="1479324"/>
            <a:chExt cx="7543800" cy="424710"/>
          </a:xfrm>
        </p:grpSpPr>
        <p:sp>
          <p:nvSpPr>
            <p:cNvPr id="9" name="Rectângulo arredondado 8"/>
            <p:cNvSpPr/>
            <p:nvPr/>
          </p:nvSpPr>
          <p:spPr>
            <a:xfrm>
              <a:off x="0" y="1479324"/>
              <a:ext cx="7543800" cy="4247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ângulo 9"/>
            <p:cNvSpPr/>
            <p:nvPr/>
          </p:nvSpPr>
          <p:spPr>
            <a:xfrm>
              <a:off x="20733" y="1500057"/>
              <a:ext cx="7502334" cy="383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PT" sz="2000" b="1" kern="1200" dirty="0" smtClean="0"/>
                <a:t>H</a:t>
              </a:r>
              <a:r>
                <a:rPr lang="pt-PT" sz="2000" b="1" kern="1200" baseline="-25000" dirty="0" smtClean="0"/>
                <a:t>1b</a:t>
              </a:r>
              <a:r>
                <a:rPr lang="pt-PT" sz="2000" b="1" kern="1200" dirty="0" smtClean="0"/>
                <a:t>: </a:t>
              </a:r>
              <a:r>
                <a:rPr lang="pt-PT" sz="2000" kern="1200" dirty="0" smtClean="0"/>
                <a:t>O uso de VNI durante a intervenção da Fisioterapia, com diferentes níveis de intensidade, tem influência na percepção de esforço de utentes com ELA.</a:t>
              </a:r>
              <a:endParaRPr lang="pt-PT" sz="2000" kern="1200" dirty="0"/>
            </a:p>
          </p:txBody>
        </p:sp>
      </p:grpSp>
      <p:sp>
        <p:nvSpPr>
          <p:cNvPr id="17" name="Título 1"/>
          <p:cNvSpPr txBox="1">
            <a:spLocks/>
          </p:cNvSpPr>
          <p:nvPr/>
        </p:nvSpPr>
        <p:spPr>
          <a:xfrm>
            <a:off x="755576" y="476672"/>
            <a:ext cx="6781800" cy="582960"/>
          </a:xfrm>
          <a:prstGeom prst="rect">
            <a:avLst/>
          </a:prstGeom>
        </p:spPr>
        <p:txBody>
          <a:bodyPr vert="horz" lIns="91440" tIns="45720" rIns="91440" bIns="45720" rtlCol="0" anchor="b" anchorCtr="0">
            <a:normAutofit fontScale="90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4000" smtClean="0"/>
              <a:t>Hipóteses</a:t>
            </a:r>
            <a:endParaRPr lang="pt-PT" sz="4000" dirty="0"/>
          </a:p>
        </p:txBody>
      </p:sp>
    </p:spTree>
    <p:extLst>
      <p:ext uri="{BB962C8B-B14F-4D97-AF65-F5344CB8AC3E}">
        <p14:creationId xmlns:p14="http://schemas.microsoft.com/office/powerpoint/2010/main" val="3770693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44624"/>
            <a:ext cx="6781800" cy="1080120"/>
          </a:xfrm>
        </p:spPr>
        <p:txBody>
          <a:bodyPr>
            <a:normAutofit/>
          </a:bodyPr>
          <a:lstStyle/>
          <a:p>
            <a:r>
              <a:rPr lang="pt-PT" sz="4000" dirty="0" smtClean="0"/>
              <a:t>Estrutura do trabalho</a:t>
            </a:r>
            <a:endParaRPr lang="pt-PT" sz="4000" dirty="0"/>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2</a:t>
            </a:fld>
            <a:endParaRPr lang="pt-PT" dirty="0"/>
          </a:p>
        </p:txBody>
      </p:sp>
      <p:sp>
        <p:nvSpPr>
          <p:cNvPr id="13" name="Duplo semicírculo 12"/>
          <p:cNvSpPr/>
          <p:nvPr/>
        </p:nvSpPr>
        <p:spPr>
          <a:xfrm>
            <a:off x="-4898678" y="889223"/>
            <a:ext cx="6408712" cy="5817525"/>
          </a:xfrm>
          <a:prstGeom prst="blockArc">
            <a:avLst>
              <a:gd name="adj1" fmla="val 18900000"/>
              <a:gd name="adj2" fmla="val 2887650"/>
              <a:gd name="adj3" fmla="val 0"/>
            </a:avLst>
          </a:prstGeom>
        </p:spPr>
        <p:style>
          <a:lnRef idx="2">
            <a:schemeClr val="accent1">
              <a:tint val="99000"/>
              <a:hueOff val="0"/>
              <a:satOff val="0"/>
              <a:lumOff val="0"/>
              <a:alphaOff val="0"/>
            </a:schemeClr>
          </a:lnRef>
          <a:fillRef idx="0">
            <a:schemeClr val="accent1">
              <a:tint val="99000"/>
              <a:hueOff val="0"/>
              <a:satOff val="0"/>
              <a:lumOff val="0"/>
              <a:alphaOff val="0"/>
            </a:schemeClr>
          </a:fillRef>
          <a:effectRef idx="0">
            <a:schemeClr val="accent1">
              <a:tint val="9900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1077179" y="1684218"/>
            <a:ext cx="2702734" cy="664662"/>
            <a:chOff x="547836" y="216021"/>
            <a:chExt cx="2908547" cy="664662"/>
          </a:xfrm>
        </p:grpSpPr>
        <p:sp>
          <p:nvSpPr>
            <p:cNvPr id="28" name="Rectângulo 27"/>
            <p:cNvSpPr/>
            <p:nvPr/>
          </p:nvSpPr>
          <p:spPr>
            <a:xfrm>
              <a:off x="547836" y="216021"/>
              <a:ext cx="2908547" cy="664662"/>
            </a:xfrm>
            <a:prstGeom prst="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29" name="Rectângulo 28"/>
            <p:cNvSpPr/>
            <p:nvPr/>
          </p:nvSpPr>
          <p:spPr>
            <a:xfrm>
              <a:off x="547836" y="216021"/>
              <a:ext cx="2908547" cy="664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pt-PT" sz="1800" kern="1200" dirty="0" smtClean="0"/>
                <a:t>Enquadramento Teórico </a:t>
              </a:r>
              <a:endParaRPr lang="pt-PT" sz="1800" kern="1200" dirty="0"/>
            </a:p>
          </p:txBody>
        </p:sp>
      </p:grpSp>
      <p:sp>
        <p:nvSpPr>
          <p:cNvPr id="15" name="Oval 14"/>
          <p:cNvSpPr/>
          <p:nvPr/>
        </p:nvSpPr>
        <p:spPr>
          <a:xfrm>
            <a:off x="515395" y="1629497"/>
            <a:ext cx="830828" cy="830828"/>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6" name="Grupo 15"/>
          <p:cNvGrpSpPr/>
          <p:nvPr/>
        </p:nvGrpSpPr>
        <p:grpSpPr>
          <a:xfrm>
            <a:off x="1547664" y="2980362"/>
            <a:ext cx="2211283" cy="664662"/>
            <a:chOff x="869665" y="1329325"/>
            <a:chExt cx="2527480" cy="664662"/>
          </a:xfrm>
        </p:grpSpPr>
        <p:sp>
          <p:nvSpPr>
            <p:cNvPr id="26" name="Rectângulo 25"/>
            <p:cNvSpPr/>
            <p:nvPr/>
          </p:nvSpPr>
          <p:spPr>
            <a:xfrm>
              <a:off x="869665" y="1329325"/>
              <a:ext cx="2527480" cy="664662"/>
            </a:xfrm>
            <a:prstGeom prst="rect">
              <a:avLst/>
            </a:prstGeom>
          </p:spPr>
          <p:style>
            <a:lnRef idx="2">
              <a:schemeClr val="lt1">
                <a:hueOff val="0"/>
                <a:satOff val="0"/>
                <a:lumOff val="0"/>
                <a:alphaOff val="0"/>
              </a:schemeClr>
            </a:lnRef>
            <a:fillRef idx="1">
              <a:schemeClr val="accent1">
                <a:shade val="80000"/>
                <a:hueOff val="0"/>
                <a:satOff val="-21795"/>
                <a:lumOff val="12681"/>
                <a:alphaOff val="0"/>
              </a:schemeClr>
            </a:fillRef>
            <a:effectRef idx="0">
              <a:schemeClr val="accent1">
                <a:shade val="80000"/>
                <a:hueOff val="0"/>
                <a:satOff val="-21795"/>
                <a:lumOff val="12681"/>
                <a:alphaOff val="0"/>
              </a:schemeClr>
            </a:effectRef>
            <a:fontRef idx="minor">
              <a:schemeClr val="lt1"/>
            </a:fontRef>
          </p:style>
        </p:sp>
        <p:sp>
          <p:nvSpPr>
            <p:cNvPr id="27" name="Rectângulo 26"/>
            <p:cNvSpPr/>
            <p:nvPr/>
          </p:nvSpPr>
          <p:spPr>
            <a:xfrm>
              <a:off x="869665" y="1329325"/>
              <a:ext cx="2527480" cy="664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pt-PT" sz="1800" kern="1200" dirty="0" smtClean="0"/>
                <a:t>Metodologia </a:t>
              </a:r>
              <a:endParaRPr lang="pt-PT" sz="1800" kern="1200" dirty="0"/>
            </a:p>
          </p:txBody>
        </p:sp>
      </p:grpSp>
      <p:sp>
        <p:nvSpPr>
          <p:cNvPr id="17" name="Oval 16"/>
          <p:cNvSpPr/>
          <p:nvPr/>
        </p:nvSpPr>
        <p:spPr>
          <a:xfrm>
            <a:off x="926945" y="2886204"/>
            <a:ext cx="830828" cy="830828"/>
          </a:xfrm>
          <a:prstGeom prst="ellipse">
            <a:avLst/>
          </a:prstGeom>
        </p:spPr>
        <p:style>
          <a:lnRef idx="2">
            <a:schemeClr val="accent1">
              <a:shade val="80000"/>
              <a:hueOff val="0"/>
              <a:satOff val="-21795"/>
              <a:lumOff val="1268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Grupo 17"/>
          <p:cNvGrpSpPr/>
          <p:nvPr/>
        </p:nvGrpSpPr>
        <p:grpSpPr>
          <a:xfrm>
            <a:off x="1475656" y="4269206"/>
            <a:ext cx="3384373" cy="671962"/>
            <a:chOff x="660881" y="2326492"/>
            <a:chExt cx="2736264" cy="671962"/>
          </a:xfrm>
        </p:grpSpPr>
        <p:sp>
          <p:nvSpPr>
            <p:cNvPr id="24" name="Rectângulo 23"/>
            <p:cNvSpPr/>
            <p:nvPr/>
          </p:nvSpPr>
          <p:spPr>
            <a:xfrm>
              <a:off x="869665" y="2326492"/>
              <a:ext cx="2527480" cy="664662"/>
            </a:xfrm>
            <a:prstGeom prst="rect">
              <a:avLst/>
            </a:prstGeom>
          </p:spPr>
          <p:style>
            <a:lnRef idx="2">
              <a:schemeClr val="lt1">
                <a:hueOff val="0"/>
                <a:satOff val="0"/>
                <a:lumOff val="0"/>
                <a:alphaOff val="0"/>
              </a:schemeClr>
            </a:lnRef>
            <a:fillRef idx="1">
              <a:schemeClr val="accent1">
                <a:shade val="80000"/>
                <a:hueOff val="0"/>
                <a:satOff val="-43591"/>
                <a:lumOff val="25363"/>
                <a:alphaOff val="0"/>
              </a:schemeClr>
            </a:fillRef>
            <a:effectRef idx="0">
              <a:schemeClr val="accent1">
                <a:shade val="80000"/>
                <a:hueOff val="0"/>
                <a:satOff val="-43591"/>
                <a:lumOff val="25363"/>
                <a:alphaOff val="0"/>
              </a:schemeClr>
            </a:effectRef>
            <a:fontRef idx="minor">
              <a:schemeClr val="lt1"/>
            </a:fontRef>
          </p:style>
        </p:sp>
        <p:sp>
          <p:nvSpPr>
            <p:cNvPr id="25" name="Rectângulo 24"/>
            <p:cNvSpPr/>
            <p:nvPr/>
          </p:nvSpPr>
          <p:spPr>
            <a:xfrm>
              <a:off x="660881" y="2333792"/>
              <a:ext cx="2736264" cy="664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pt-PT" sz="1800" kern="1200" dirty="0" smtClean="0"/>
                <a:t>Reflexões Finais e Conclusões</a:t>
              </a:r>
              <a:endParaRPr lang="pt-PT" sz="1800" kern="1200" dirty="0"/>
            </a:p>
          </p:txBody>
        </p:sp>
      </p:grpSp>
      <p:sp>
        <p:nvSpPr>
          <p:cNvPr id="19" name="Oval 18"/>
          <p:cNvSpPr/>
          <p:nvPr/>
        </p:nvSpPr>
        <p:spPr>
          <a:xfrm>
            <a:off x="1076876" y="4182348"/>
            <a:ext cx="830828" cy="830828"/>
          </a:xfrm>
          <a:prstGeom prst="ellipse">
            <a:avLst/>
          </a:prstGeom>
        </p:spPr>
        <p:style>
          <a:lnRef idx="2">
            <a:schemeClr val="accent1">
              <a:shade val="80000"/>
              <a:hueOff val="0"/>
              <a:satOff val="-43591"/>
              <a:lumOff val="2536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0" name="Grupo 19"/>
          <p:cNvGrpSpPr/>
          <p:nvPr/>
        </p:nvGrpSpPr>
        <p:grpSpPr>
          <a:xfrm>
            <a:off x="848771" y="5284618"/>
            <a:ext cx="3147165" cy="664662"/>
            <a:chOff x="488599" y="3323658"/>
            <a:chExt cx="3147165" cy="664662"/>
          </a:xfrm>
        </p:grpSpPr>
        <p:sp>
          <p:nvSpPr>
            <p:cNvPr id="22" name="Rectângulo 21"/>
            <p:cNvSpPr/>
            <p:nvPr/>
          </p:nvSpPr>
          <p:spPr>
            <a:xfrm>
              <a:off x="727217" y="3323658"/>
              <a:ext cx="2908547" cy="664662"/>
            </a:xfrm>
            <a:prstGeom prst="rect">
              <a:avLst/>
            </a:prstGeom>
          </p:spPr>
          <p:style>
            <a:lnRef idx="2">
              <a:schemeClr val="lt1">
                <a:hueOff val="0"/>
                <a:satOff val="0"/>
                <a:lumOff val="0"/>
                <a:alphaOff val="0"/>
              </a:schemeClr>
            </a:lnRef>
            <a:fillRef idx="1">
              <a:schemeClr val="accent1">
                <a:shade val="80000"/>
                <a:hueOff val="0"/>
                <a:satOff val="-65386"/>
                <a:lumOff val="38044"/>
                <a:alphaOff val="0"/>
              </a:schemeClr>
            </a:fillRef>
            <a:effectRef idx="0">
              <a:schemeClr val="accent1">
                <a:shade val="80000"/>
                <a:hueOff val="0"/>
                <a:satOff val="-65386"/>
                <a:lumOff val="38044"/>
                <a:alphaOff val="0"/>
              </a:schemeClr>
            </a:effectRef>
            <a:fontRef idx="minor">
              <a:schemeClr val="lt1"/>
            </a:fontRef>
          </p:style>
        </p:sp>
        <p:sp>
          <p:nvSpPr>
            <p:cNvPr id="23" name="Rectângulo 22"/>
            <p:cNvSpPr/>
            <p:nvPr/>
          </p:nvSpPr>
          <p:spPr>
            <a:xfrm>
              <a:off x="488599" y="3323658"/>
              <a:ext cx="3147165" cy="664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7576" tIns="40640" rIns="40640" bIns="40640" numCol="1" spcCol="1270" anchor="ctr" anchorCtr="0">
              <a:noAutofit/>
            </a:bodyPr>
            <a:lstStyle/>
            <a:p>
              <a:pPr lvl="0" algn="l" defTabSz="711200">
                <a:lnSpc>
                  <a:spcPct val="90000"/>
                </a:lnSpc>
                <a:spcBef>
                  <a:spcPct val="0"/>
                </a:spcBef>
                <a:spcAft>
                  <a:spcPct val="35000"/>
                </a:spcAft>
              </a:pPr>
              <a:r>
                <a:rPr lang="pt-PT" kern="1200" dirty="0" smtClean="0"/>
                <a:t>Referências Bibliográficas</a:t>
              </a:r>
              <a:endParaRPr lang="pt-PT" kern="1200" dirty="0"/>
            </a:p>
          </p:txBody>
        </p:sp>
      </p:grpSp>
      <p:sp>
        <p:nvSpPr>
          <p:cNvPr id="21" name="Oval 20"/>
          <p:cNvSpPr/>
          <p:nvPr/>
        </p:nvSpPr>
        <p:spPr>
          <a:xfrm>
            <a:off x="539552" y="5190460"/>
            <a:ext cx="830828" cy="830828"/>
          </a:xfrm>
          <a:prstGeom prst="ellipse">
            <a:avLst/>
          </a:prstGeom>
        </p:spPr>
        <p:style>
          <a:lnRef idx="2">
            <a:schemeClr val="accent1">
              <a:shade val="80000"/>
              <a:hueOff val="0"/>
              <a:satOff val="-65386"/>
              <a:lumOff val="3804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7" name="Diagrama 6"/>
          <p:cNvGraphicFramePr/>
          <p:nvPr>
            <p:extLst>
              <p:ext uri="{D42A27DB-BD31-4B8C-83A1-F6EECF244321}">
                <p14:modId xmlns:p14="http://schemas.microsoft.com/office/powerpoint/2010/main" val="217666920"/>
              </p:ext>
            </p:extLst>
          </p:nvPr>
        </p:nvGraphicFramePr>
        <p:xfrm>
          <a:off x="3491880" y="1468150"/>
          <a:ext cx="5184576"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 name="Grupo 29"/>
          <p:cNvGrpSpPr/>
          <p:nvPr/>
        </p:nvGrpSpPr>
        <p:grpSpPr>
          <a:xfrm>
            <a:off x="3419872" y="1505624"/>
            <a:ext cx="5184576" cy="987272"/>
            <a:chOff x="-48433" y="35944"/>
            <a:chExt cx="5184576" cy="992160"/>
          </a:xfrm>
        </p:grpSpPr>
        <p:sp>
          <p:nvSpPr>
            <p:cNvPr id="31" name="Rectângulo arredondado 30"/>
            <p:cNvSpPr/>
            <p:nvPr/>
          </p:nvSpPr>
          <p:spPr>
            <a:xfrm>
              <a:off x="-48433" y="35944"/>
              <a:ext cx="5184576" cy="9921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ângulo 31"/>
            <p:cNvSpPr/>
            <p:nvPr/>
          </p:nvSpPr>
          <p:spPr>
            <a:xfrm>
              <a:off x="48309" y="204907"/>
              <a:ext cx="5087710" cy="7835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2" spcCol="1270" anchor="ctr" anchorCtr="0">
              <a:noAutofit/>
            </a:bodyPr>
            <a:lstStyle/>
            <a:p>
              <a:pPr lvl="0" algn="l" defTabSz="711200">
                <a:lnSpc>
                  <a:spcPct val="90000"/>
                </a:lnSpc>
                <a:spcBef>
                  <a:spcPct val="0"/>
                </a:spcBef>
                <a:spcAft>
                  <a:spcPct val="35000"/>
                </a:spcAft>
              </a:pPr>
              <a:r>
                <a:rPr lang="pt-PT" sz="1400" kern="1200" dirty="0" smtClean="0">
                  <a:sym typeface="Wingdings" panose="05000000000000000000" pitchFamily="2" charset="2"/>
                </a:rPr>
                <a:t>Características da ELA</a:t>
              </a:r>
              <a:endParaRPr lang="pt-PT" sz="1400" kern="1200" dirty="0" smtClean="0"/>
            </a:p>
            <a:p>
              <a:pPr lvl="0" algn="l" defTabSz="711200">
                <a:lnSpc>
                  <a:spcPct val="90000"/>
                </a:lnSpc>
                <a:spcBef>
                  <a:spcPct val="0"/>
                </a:spcBef>
                <a:spcAft>
                  <a:spcPct val="35000"/>
                </a:spcAft>
              </a:pPr>
              <a:r>
                <a:rPr lang="pt-PT" sz="1400" kern="1200" dirty="0" smtClean="0">
                  <a:sym typeface="Wingdings" panose="05000000000000000000" pitchFamily="2" charset="2"/>
                </a:rPr>
                <a:t></a:t>
              </a:r>
              <a:r>
                <a:rPr lang="pt-PT" sz="1400" kern="1200" dirty="0" smtClean="0"/>
                <a:t>Complicações respiratórias</a:t>
              </a:r>
            </a:p>
            <a:p>
              <a:pPr lvl="0" algn="l" defTabSz="711200">
                <a:lnSpc>
                  <a:spcPct val="90000"/>
                </a:lnSpc>
                <a:spcBef>
                  <a:spcPct val="0"/>
                </a:spcBef>
                <a:spcAft>
                  <a:spcPct val="35000"/>
                </a:spcAft>
              </a:pPr>
              <a:r>
                <a:rPr lang="pt-PT" sz="1400" dirty="0" smtClean="0">
                  <a:sym typeface="Wingdings" panose="05000000000000000000" pitchFamily="2" charset="2"/>
                </a:rPr>
                <a:t>Papel da Fisioterapia</a:t>
              </a:r>
            </a:p>
            <a:p>
              <a:pPr lvl="0" algn="l" defTabSz="711200">
                <a:lnSpc>
                  <a:spcPct val="90000"/>
                </a:lnSpc>
                <a:spcBef>
                  <a:spcPct val="0"/>
                </a:spcBef>
                <a:spcAft>
                  <a:spcPct val="35000"/>
                </a:spcAft>
              </a:pPr>
              <a:r>
                <a:rPr lang="pt-PT" sz="1400" dirty="0" smtClean="0">
                  <a:sym typeface="Wingdings" panose="05000000000000000000" pitchFamily="2" charset="2"/>
                </a:rPr>
                <a:t>VNI na ELA</a:t>
              </a:r>
            </a:p>
            <a:p>
              <a:pPr lvl="0" algn="l" defTabSz="711200">
                <a:lnSpc>
                  <a:spcPct val="90000"/>
                </a:lnSpc>
                <a:spcBef>
                  <a:spcPct val="0"/>
                </a:spcBef>
                <a:spcAft>
                  <a:spcPct val="35000"/>
                </a:spcAft>
              </a:pPr>
              <a:r>
                <a:rPr lang="pt-PT" sz="1400" dirty="0" smtClean="0">
                  <a:sym typeface="Wingdings" panose="05000000000000000000" pitchFamily="2" charset="2"/>
                </a:rPr>
                <a:t>Resultados da utilização de VNI durante o exercício em utentes com IR</a:t>
              </a:r>
              <a:r>
                <a:rPr lang="pt-PT" sz="1400" kern="1200" dirty="0" smtClean="0"/>
                <a:t> </a:t>
              </a:r>
            </a:p>
          </p:txBody>
        </p:sp>
      </p:grpSp>
      <p:grpSp>
        <p:nvGrpSpPr>
          <p:cNvPr id="33" name="Grupo 32"/>
          <p:cNvGrpSpPr/>
          <p:nvPr/>
        </p:nvGrpSpPr>
        <p:grpSpPr>
          <a:xfrm>
            <a:off x="3491880" y="2782846"/>
            <a:ext cx="5402954" cy="1222218"/>
            <a:chOff x="-48433" y="35944"/>
            <a:chExt cx="5402954" cy="992160"/>
          </a:xfrm>
        </p:grpSpPr>
        <p:sp>
          <p:nvSpPr>
            <p:cNvPr id="34" name="Rectângulo arredondado 33"/>
            <p:cNvSpPr/>
            <p:nvPr/>
          </p:nvSpPr>
          <p:spPr>
            <a:xfrm>
              <a:off x="-48433" y="35944"/>
              <a:ext cx="5184576" cy="9921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ângulo 34"/>
            <p:cNvSpPr/>
            <p:nvPr/>
          </p:nvSpPr>
          <p:spPr>
            <a:xfrm>
              <a:off x="48309" y="149960"/>
              <a:ext cx="5306212" cy="8256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2" spcCol="1270" anchor="ctr" anchorCtr="0">
              <a:noAutofit/>
            </a:bodyPr>
            <a:lstStyle/>
            <a:p>
              <a:pPr lvl="0"/>
              <a:r>
                <a:rPr lang="pt-PT" sz="1400" kern="1200" dirty="0" smtClean="0">
                  <a:sym typeface="Wingdings" panose="05000000000000000000" pitchFamily="2" charset="2"/>
                </a:rPr>
                <a:t></a:t>
              </a:r>
              <a:r>
                <a:rPr lang="pt-PT" sz="1400" dirty="0"/>
                <a:t>Objectivos de </a:t>
              </a:r>
              <a:r>
                <a:rPr lang="pt-PT" sz="1400" dirty="0" smtClean="0"/>
                <a:t>estudo</a:t>
              </a:r>
            </a:p>
            <a:p>
              <a:pPr lvl="0"/>
              <a:r>
                <a:rPr lang="pt-PT" sz="1400" dirty="0" smtClean="0">
                  <a:sym typeface="Wingdings" panose="05000000000000000000" pitchFamily="2" charset="2"/>
                </a:rPr>
                <a:t>Desenho de estudo</a:t>
              </a:r>
            </a:p>
            <a:p>
              <a:pPr lvl="0"/>
              <a:r>
                <a:rPr lang="pt-PT" sz="1400" dirty="0" smtClean="0">
                  <a:sym typeface="Wingdings" panose="05000000000000000000" pitchFamily="2" charset="2"/>
                </a:rPr>
                <a:t>População </a:t>
              </a:r>
              <a:r>
                <a:rPr lang="pt-PT" sz="1400" dirty="0">
                  <a:sym typeface="Wingdings" panose="05000000000000000000" pitchFamily="2" charset="2"/>
                </a:rPr>
                <a:t>e</a:t>
              </a:r>
              <a:r>
                <a:rPr lang="pt-PT" sz="1400" dirty="0" smtClean="0">
                  <a:sym typeface="Wingdings" panose="05000000000000000000" pitchFamily="2" charset="2"/>
                </a:rPr>
                <a:t> Amostra</a:t>
              </a:r>
            </a:p>
            <a:p>
              <a:pPr lvl="0"/>
              <a:r>
                <a:rPr lang="pt-PT" sz="1400" dirty="0" smtClean="0">
                  <a:sym typeface="Wingdings" panose="05000000000000000000" pitchFamily="2" charset="2"/>
                </a:rPr>
                <a:t>Critérios de selecção</a:t>
              </a:r>
            </a:p>
            <a:p>
              <a:pPr lvl="0"/>
              <a:r>
                <a:rPr lang="pt-PT" sz="1400" dirty="0" smtClean="0">
                  <a:sym typeface="Wingdings" panose="05000000000000000000" pitchFamily="2" charset="2"/>
                </a:rPr>
                <a:t>Instrumentos de recolha de dados</a:t>
              </a:r>
            </a:p>
            <a:p>
              <a:pPr lvl="0"/>
              <a:r>
                <a:rPr lang="pt-PT" sz="1400" dirty="0" smtClean="0">
                  <a:sym typeface="Wingdings" panose="05000000000000000000" pitchFamily="2" charset="2"/>
                </a:rPr>
                <a:t>Recursos necessários</a:t>
              </a:r>
            </a:p>
            <a:p>
              <a:pPr lvl="0"/>
              <a:r>
                <a:rPr lang="pt-PT" sz="1400" dirty="0" smtClean="0">
                  <a:sym typeface="Wingdings" panose="05000000000000000000" pitchFamily="2" charset="2"/>
                </a:rPr>
                <a:t>Variáveis</a:t>
              </a:r>
            </a:p>
            <a:p>
              <a:pPr lvl="0"/>
              <a:r>
                <a:rPr lang="pt-PT" sz="1400" dirty="0" smtClean="0">
                  <a:sym typeface="Wingdings" panose="05000000000000000000" pitchFamily="2" charset="2"/>
                </a:rPr>
                <a:t>Hipóteses</a:t>
              </a:r>
            </a:p>
            <a:p>
              <a:pPr lvl="0"/>
              <a:r>
                <a:rPr lang="pt-PT" sz="1400" dirty="0" smtClean="0">
                  <a:sym typeface="Wingdings" panose="05000000000000000000" pitchFamily="2" charset="2"/>
                </a:rPr>
                <a:t>Procedimentos</a:t>
              </a:r>
            </a:p>
            <a:p>
              <a:pPr lvl="0"/>
              <a:r>
                <a:rPr lang="pt-PT" sz="1400" dirty="0" smtClean="0">
                  <a:sym typeface="Wingdings" panose="05000000000000000000" pitchFamily="2" charset="2"/>
                </a:rPr>
                <a:t>Plano de tratamento de dados</a:t>
              </a:r>
              <a:endParaRPr lang="pt-PT" sz="1400" dirty="0"/>
            </a:p>
          </p:txBody>
        </p:sp>
      </p:grpSp>
      <p:pic>
        <p:nvPicPr>
          <p:cNvPr id="1026" name="Picture 2" descr="G:\Imagens PP\1cd4ee148d570acd9d1402bbccc5a854_Gener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125470"/>
            <a:ext cx="2393236" cy="21299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16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76672"/>
            <a:ext cx="6781800" cy="582960"/>
          </a:xfrm>
        </p:spPr>
        <p:txBody>
          <a:bodyPr>
            <a:normAutofit fontScale="90000"/>
          </a:bodyPr>
          <a:lstStyle/>
          <a:p>
            <a:r>
              <a:rPr lang="pt-PT" sz="4000" dirty="0" smtClean="0"/>
              <a:t>Hipóteses</a:t>
            </a:r>
            <a:endParaRPr lang="pt-PT" sz="4000" dirty="0"/>
          </a:p>
        </p:txBody>
      </p:sp>
      <p:sp>
        <p:nvSpPr>
          <p:cNvPr id="4" name="Marcador de Posição do Número do Diapositivo 3"/>
          <p:cNvSpPr>
            <a:spLocks noGrp="1"/>
          </p:cNvSpPr>
          <p:nvPr>
            <p:ph type="sldNum" sz="quarter" idx="12"/>
          </p:nvPr>
        </p:nvSpPr>
        <p:spPr>
          <a:xfrm>
            <a:off x="7668344" y="6237312"/>
            <a:ext cx="762000" cy="365125"/>
          </a:xfrm>
        </p:spPr>
        <p:txBody>
          <a:bodyPr/>
          <a:lstStyle/>
          <a:p>
            <a:fld id="{BAB1A6CE-44EA-46C0-B6F1-5D907428B2E2}" type="slidenum">
              <a:rPr lang="pt-PT" smtClean="0"/>
              <a:t>20</a:t>
            </a:fld>
            <a:endParaRPr lang="pt-PT"/>
          </a:p>
        </p:txBody>
      </p:sp>
      <p:grpSp>
        <p:nvGrpSpPr>
          <p:cNvPr id="8" name="Grupo 7"/>
          <p:cNvGrpSpPr/>
          <p:nvPr/>
        </p:nvGrpSpPr>
        <p:grpSpPr>
          <a:xfrm>
            <a:off x="800100" y="1091429"/>
            <a:ext cx="7543800" cy="733590"/>
            <a:chOff x="0" y="38693"/>
            <a:chExt cx="7543800" cy="733590"/>
          </a:xfrm>
        </p:grpSpPr>
        <p:sp>
          <p:nvSpPr>
            <p:cNvPr id="24" name="Rectângulo arredondado 23"/>
            <p:cNvSpPr/>
            <p:nvPr/>
          </p:nvSpPr>
          <p:spPr>
            <a:xfrm>
              <a:off x="0" y="38693"/>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ângulo 24"/>
            <p:cNvSpPr/>
            <p:nvPr/>
          </p:nvSpPr>
          <p:spPr>
            <a:xfrm>
              <a:off x="35811" y="74504"/>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0c</a:t>
              </a:r>
              <a:r>
                <a:rPr lang="pt-PT" sz="1900" kern="1200" dirty="0" smtClean="0"/>
                <a:t>:O uso de VNI durante a intervenção da Fisioterapia, com diferentes níveis de intensidade, não tem influência na FC de utentes com ELA.</a:t>
              </a:r>
              <a:endParaRPr lang="pt-PT" sz="1900" kern="1200" dirty="0"/>
            </a:p>
          </p:txBody>
        </p:sp>
      </p:grpSp>
      <p:grpSp>
        <p:nvGrpSpPr>
          <p:cNvPr id="9" name="Grupo 8"/>
          <p:cNvGrpSpPr/>
          <p:nvPr/>
        </p:nvGrpSpPr>
        <p:grpSpPr>
          <a:xfrm>
            <a:off x="800100" y="1879739"/>
            <a:ext cx="7543800" cy="733590"/>
            <a:chOff x="0" y="827003"/>
            <a:chExt cx="7543800" cy="733590"/>
          </a:xfrm>
        </p:grpSpPr>
        <p:sp>
          <p:nvSpPr>
            <p:cNvPr id="22" name="Rectângulo arredondado 21"/>
            <p:cNvSpPr/>
            <p:nvPr/>
          </p:nvSpPr>
          <p:spPr>
            <a:xfrm>
              <a:off x="0" y="827003"/>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ângulo 22"/>
            <p:cNvSpPr/>
            <p:nvPr/>
          </p:nvSpPr>
          <p:spPr>
            <a:xfrm>
              <a:off x="35811" y="862814"/>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1c</a:t>
              </a:r>
              <a:r>
                <a:rPr lang="pt-PT" sz="1900" b="1" kern="1200" dirty="0" smtClean="0"/>
                <a:t>: </a:t>
              </a:r>
              <a:r>
                <a:rPr lang="pt-PT" sz="1900" kern="1200" dirty="0" smtClean="0"/>
                <a:t>O uso de VNI durante a intervenção da Fisioterapia, com diferentes níveis de intensidade, tem influência FC de utentes com ELA.</a:t>
              </a:r>
              <a:endParaRPr lang="pt-PT" sz="1900" kern="1200" dirty="0"/>
            </a:p>
          </p:txBody>
        </p:sp>
      </p:grpSp>
      <p:grpSp>
        <p:nvGrpSpPr>
          <p:cNvPr id="10" name="Grupo 9"/>
          <p:cNvGrpSpPr/>
          <p:nvPr/>
        </p:nvGrpSpPr>
        <p:grpSpPr>
          <a:xfrm>
            <a:off x="800100" y="2668050"/>
            <a:ext cx="7543800" cy="733590"/>
            <a:chOff x="0" y="1615314"/>
            <a:chExt cx="7543800" cy="733590"/>
          </a:xfrm>
        </p:grpSpPr>
        <p:sp>
          <p:nvSpPr>
            <p:cNvPr id="20" name="Rectângulo arredondado 19"/>
            <p:cNvSpPr/>
            <p:nvPr/>
          </p:nvSpPr>
          <p:spPr>
            <a:xfrm>
              <a:off x="0" y="1615314"/>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ângulo 20"/>
            <p:cNvSpPr/>
            <p:nvPr/>
          </p:nvSpPr>
          <p:spPr>
            <a:xfrm>
              <a:off x="35811" y="1651125"/>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0d</a:t>
              </a:r>
              <a:r>
                <a:rPr lang="pt-PT" sz="1900" b="1" kern="1200" dirty="0" smtClean="0"/>
                <a:t>: </a:t>
              </a:r>
              <a:r>
                <a:rPr lang="pt-PT" sz="1900" kern="1200" dirty="0" smtClean="0"/>
                <a:t>O uso de VNI durante a intervenção da Fisioterapia, com diferentes níveis de intensidade, não tem influência na SatO</a:t>
              </a:r>
              <a:r>
                <a:rPr lang="pt-PT" sz="1900" kern="1200" baseline="-25000" dirty="0" smtClean="0"/>
                <a:t>2</a:t>
              </a:r>
              <a:r>
                <a:rPr lang="pt-PT" sz="1900" kern="1200" dirty="0" smtClean="0"/>
                <a:t>de utentes com ELA.</a:t>
              </a:r>
              <a:endParaRPr lang="pt-PT" sz="1900" kern="1200" dirty="0"/>
            </a:p>
          </p:txBody>
        </p:sp>
      </p:grpSp>
      <p:grpSp>
        <p:nvGrpSpPr>
          <p:cNvPr id="11" name="Grupo 10"/>
          <p:cNvGrpSpPr/>
          <p:nvPr/>
        </p:nvGrpSpPr>
        <p:grpSpPr>
          <a:xfrm>
            <a:off x="800100" y="3456360"/>
            <a:ext cx="7543800" cy="733590"/>
            <a:chOff x="0" y="2403624"/>
            <a:chExt cx="7543800" cy="733590"/>
          </a:xfrm>
        </p:grpSpPr>
        <p:sp>
          <p:nvSpPr>
            <p:cNvPr id="18" name="Rectângulo arredondado 17"/>
            <p:cNvSpPr/>
            <p:nvPr/>
          </p:nvSpPr>
          <p:spPr>
            <a:xfrm>
              <a:off x="0" y="2403624"/>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ângulo 18"/>
            <p:cNvSpPr/>
            <p:nvPr/>
          </p:nvSpPr>
          <p:spPr>
            <a:xfrm>
              <a:off x="35811" y="2439435"/>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1d</a:t>
              </a:r>
              <a:r>
                <a:rPr lang="pt-PT" sz="1900" b="1" kern="1200" dirty="0" smtClean="0"/>
                <a:t>: </a:t>
              </a:r>
              <a:r>
                <a:rPr lang="pt-PT" sz="1900" kern="1200" dirty="0" smtClean="0"/>
                <a:t>O uso de VNI durante a intervenção da Fisioterapia, com diferentes níveis de intensidade, tem influência na SatO</a:t>
              </a:r>
              <a:r>
                <a:rPr lang="pt-PT" sz="1900" kern="1200" baseline="-25000" dirty="0" smtClean="0"/>
                <a:t>2 </a:t>
              </a:r>
              <a:r>
                <a:rPr lang="pt-PT" sz="1900" kern="1200" dirty="0" smtClean="0"/>
                <a:t>de utentes com ELA.</a:t>
              </a:r>
              <a:endParaRPr lang="pt-PT" sz="1900" kern="1200" dirty="0"/>
            </a:p>
          </p:txBody>
        </p:sp>
      </p:grpSp>
      <p:grpSp>
        <p:nvGrpSpPr>
          <p:cNvPr id="12" name="Grupo 11"/>
          <p:cNvGrpSpPr/>
          <p:nvPr/>
        </p:nvGrpSpPr>
        <p:grpSpPr>
          <a:xfrm>
            <a:off x="800100" y="4244670"/>
            <a:ext cx="7543800" cy="733590"/>
            <a:chOff x="0" y="3191934"/>
            <a:chExt cx="7543800" cy="733590"/>
          </a:xfrm>
        </p:grpSpPr>
        <p:sp>
          <p:nvSpPr>
            <p:cNvPr id="16" name="Rectângulo arredondado 15"/>
            <p:cNvSpPr/>
            <p:nvPr/>
          </p:nvSpPr>
          <p:spPr>
            <a:xfrm>
              <a:off x="0" y="3191934"/>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ângulo 16"/>
            <p:cNvSpPr/>
            <p:nvPr/>
          </p:nvSpPr>
          <p:spPr>
            <a:xfrm>
              <a:off x="35811" y="3227745"/>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0e</a:t>
              </a:r>
              <a:r>
                <a:rPr lang="pt-PT" sz="1900" b="1" kern="1200" dirty="0" smtClean="0"/>
                <a:t>: </a:t>
              </a:r>
              <a:r>
                <a:rPr lang="pt-PT" sz="1900" kern="1200" dirty="0" smtClean="0"/>
                <a:t>A influência da VNI aplicada durante a intervenção da Fisioterapia na dispneia e na tolerância ao esforço não depende do estadio/evolução da IR na ELA.</a:t>
              </a:r>
              <a:endParaRPr lang="pt-PT" sz="1900" kern="1200" dirty="0"/>
            </a:p>
          </p:txBody>
        </p:sp>
      </p:grpSp>
      <p:grpSp>
        <p:nvGrpSpPr>
          <p:cNvPr id="13" name="Grupo 12"/>
          <p:cNvGrpSpPr/>
          <p:nvPr/>
        </p:nvGrpSpPr>
        <p:grpSpPr>
          <a:xfrm>
            <a:off x="800100" y="5032980"/>
            <a:ext cx="7543800" cy="733590"/>
            <a:chOff x="0" y="3980244"/>
            <a:chExt cx="7543800" cy="733590"/>
          </a:xfrm>
        </p:grpSpPr>
        <p:sp>
          <p:nvSpPr>
            <p:cNvPr id="14" name="Rectângulo arredondado 13"/>
            <p:cNvSpPr/>
            <p:nvPr/>
          </p:nvSpPr>
          <p:spPr>
            <a:xfrm>
              <a:off x="0" y="3980244"/>
              <a:ext cx="7543800" cy="73359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ângulo 14"/>
            <p:cNvSpPr/>
            <p:nvPr/>
          </p:nvSpPr>
          <p:spPr>
            <a:xfrm>
              <a:off x="35811" y="4016055"/>
              <a:ext cx="7472178" cy="66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b="1" kern="1200" dirty="0" smtClean="0"/>
                <a:t>H</a:t>
              </a:r>
              <a:r>
                <a:rPr lang="pt-PT" sz="1900" b="1" kern="1200" baseline="-25000" dirty="0" smtClean="0"/>
                <a:t>1e</a:t>
              </a:r>
              <a:r>
                <a:rPr lang="pt-PT" sz="1900" b="1" kern="1200" dirty="0" smtClean="0"/>
                <a:t>: </a:t>
              </a:r>
              <a:r>
                <a:rPr lang="pt-PT" sz="1900" kern="1200" dirty="0" smtClean="0"/>
                <a:t>A influência da VNI aplicada durante a intervenção da Fisioterapia na dispneia e na tolerância ao esforço depende do estadio/evolução da IR na ELA.</a:t>
              </a:r>
              <a:endParaRPr lang="pt-PT" sz="1900" kern="1200" dirty="0"/>
            </a:p>
          </p:txBody>
        </p:sp>
      </p:grpSp>
    </p:spTree>
    <p:extLst>
      <p:ext uri="{BB962C8B-B14F-4D97-AF65-F5344CB8AC3E}">
        <p14:creationId xmlns:p14="http://schemas.microsoft.com/office/powerpoint/2010/main" val="1855306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548680"/>
            <a:ext cx="6781800" cy="726976"/>
          </a:xfrm>
        </p:spPr>
        <p:txBody>
          <a:bodyPr>
            <a:normAutofit/>
          </a:bodyPr>
          <a:lstStyle/>
          <a:p>
            <a:r>
              <a:rPr lang="pt-PT" sz="4000" dirty="0" smtClean="0"/>
              <a:t>Procedimentos</a:t>
            </a:r>
            <a:endParaRPr lang="pt-PT" sz="4000" dirty="0"/>
          </a:p>
        </p:txBody>
      </p:sp>
      <p:sp>
        <p:nvSpPr>
          <p:cNvPr id="4" name="Marcador de Posição do Número do Diapositivo 3"/>
          <p:cNvSpPr>
            <a:spLocks noGrp="1"/>
          </p:cNvSpPr>
          <p:nvPr>
            <p:ph type="sldNum" sz="quarter" idx="12"/>
          </p:nvPr>
        </p:nvSpPr>
        <p:spPr>
          <a:xfrm>
            <a:off x="7668344" y="6309320"/>
            <a:ext cx="762000" cy="365125"/>
          </a:xfrm>
        </p:spPr>
        <p:txBody>
          <a:bodyPr/>
          <a:lstStyle/>
          <a:p>
            <a:fld id="{BAB1A6CE-44EA-46C0-B6F1-5D907428B2E2}" type="slidenum">
              <a:rPr lang="pt-PT" smtClean="0"/>
              <a:t>21</a:t>
            </a:fld>
            <a:endParaRPr lang="pt-PT" dirty="0"/>
          </a:p>
        </p:txBody>
      </p:sp>
      <p:sp>
        <p:nvSpPr>
          <p:cNvPr id="7" name="Forma L 6"/>
          <p:cNvSpPr/>
          <p:nvPr/>
        </p:nvSpPr>
        <p:spPr>
          <a:xfrm rot="5400000">
            <a:off x="836662" y="3898778"/>
            <a:ext cx="693731" cy="1154353"/>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grpSp>
        <p:nvGrpSpPr>
          <p:cNvPr id="8" name="Grupo 7"/>
          <p:cNvGrpSpPr/>
          <p:nvPr/>
        </p:nvGrpSpPr>
        <p:grpSpPr>
          <a:xfrm>
            <a:off x="677654" y="4243681"/>
            <a:ext cx="1042156" cy="913511"/>
            <a:chOff x="115464" y="2851892"/>
            <a:chExt cx="1042156" cy="913511"/>
          </a:xfrm>
        </p:grpSpPr>
        <p:sp>
          <p:nvSpPr>
            <p:cNvPr id="39" name="Rectângulo 38"/>
            <p:cNvSpPr/>
            <p:nvPr/>
          </p:nvSpPr>
          <p:spPr>
            <a:xfrm>
              <a:off x="115464" y="2851892"/>
              <a:ext cx="1042156"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ângulo 39"/>
            <p:cNvSpPr/>
            <p:nvPr/>
          </p:nvSpPr>
          <p:spPr>
            <a:xfrm>
              <a:off x="115464" y="2851892"/>
              <a:ext cx="1042156"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solidFill>
                    <a:schemeClr val="tx1"/>
                  </a:solidFill>
                </a:rPr>
                <a:t>Fase inicial</a:t>
              </a:r>
              <a:endParaRPr lang="pt-PT" sz="1800" kern="1200" dirty="0">
                <a:solidFill>
                  <a:schemeClr val="tx1"/>
                </a:solidFill>
              </a:endParaRPr>
            </a:p>
          </p:txBody>
        </p:sp>
      </p:grpSp>
      <p:sp>
        <p:nvSpPr>
          <p:cNvPr id="9" name="Triângulo isósceles 8"/>
          <p:cNvSpPr/>
          <p:nvPr/>
        </p:nvSpPr>
        <p:spPr>
          <a:xfrm>
            <a:off x="1566384" y="3813793"/>
            <a:ext cx="196633" cy="196633"/>
          </a:xfrm>
          <a:prstGeom prst="triangle">
            <a:avLst>
              <a:gd name="adj" fmla="val 100000"/>
            </a:avLst>
          </a:prstGeom>
        </p:spPr>
        <p:style>
          <a:lnRef idx="2">
            <a:schemeClr val="accent1">
              <a:shade val="50000"/>
              <a:hueOff val="0"/>
              <a:satOff val="-10472"/>
              <a:lumOff val="8065"/>
              <a:alphaOff val="0"/>
            </a:schemeClr>
          </a:lnRef>
          <a:fillRef idx="1">
            <a:schemeClr val="accent1">
              <a:shade val="50000"/>
              <a:hueOff val="0"/>
              <a:satOff val="-10472"/>
              <a:lumOff val="8065"/>
              <a:alphaOff val="0"/>
            </a:schemeClr>
          </a:fillRef>
          <a:effectRef idx="0">
            <a:schemeClr val="accent1">
              <a:shade val="50000"/>
              <a:hueOff val="0"/>
              <a:satOff val="-10472"/>
              <a:lumOff val="8065"/>
              <a:alphaOff val="0"/>
            </a:schemeClr>
          </a:effectRef>
          <a:fontRef idx="minor">
            <a:schemeClr val="lt1"/>
          </a:fontRef>
        </p:style>
      </p:sp>
      <p:sp>
        <p:nvSpPr>
          <p:cNvPr id="10" name="Forma L 9"/>
          <p:cNvSpPr/>
          <p:nvPr/>
        </p:nvSpPr>
        <p:spPr>
          <a:xfrm rot="5400000">
            <a:off x="2069258" y="3583079"/>
            <a:ext cx="693731" cy="1154353"/>
          </a:xfrm>
          <a:prstGeom prst="corner">
            <a:avLst>
              <a:gd name="adj1" fmla="val 16120"/>
              <a:gd name="adj2" fmla="val 16110"/>
            </a:avLst>
          </a:prstGeom>
        </p:spPr>
        <p:style>
          <a:lnRef idx="2">
            <a:schemeClr val="accent1">
              <a:shade val="50000"/>
              <a:hueOff val="0"/>
              <a:satOff val="-20945"/>
              <a:lumOff val="16130"/>
              <a:alphaOff val="0"/>
            </a:schemeClr>
          </a:lnRef>
          <a:fillRef idx="1">
            <a:schemeClr val="accent1">
              <a:shade val="50000"/>
              <a:hueOff val="0"/>
              <a:satOff val="-20945"/>
              <a:lumOff val="16130"/>
              <a:alphaOff val="0"/>
            </a:schemeClr>
          </a:fillRef>
          <a:effectRef idx="0">
            <a:schemeClr val="accent1">
              <a:shade val="50000"/>
              <a:hueOff val="0"/>
              <a:satOff val="-20945"/>
              <a:lumOff val="16130"/>
              <a:alphaOff val="0"/>
            </a:schemeClr>
          </a:effectRef>
          <a:fontRef idx="minor">
            <a:schemeClr val="lt1"/>
          </a:fontRef>
        </p:style>
      </p:sp>
      <p:grpSp>
        <p:nvGrpSpPr>
          <p:cNvPr id="11" name="Grupo 10"/>
          <p:cNvGrpSpPr/>
          <p:nvPr/>
        </p:nvGrpSpPr>
        <p:grpSpPr>
          <a:xfrm>
            <a:off x="1996664" y="3927982"/>
            <a:ext cx="1042156" cy="913511"/>
            <a:chOff x="1391267" y="2536193"/>
            <a:chExt cx="1042156" cy="913511"/>
          </a:xfrm>
        </p:grpSpPr>
        <p:sp>
          <p:nvSpPr>
            <p:cNvPr id="37" name="Rectângulo 36"/>
            <p:cNvSpPr/>
            <p:nvPr/>
          </p:nvSpPr>
          <p:spPr>
            <a:xfrm>
              <a:off x="1391267" y="2536193"/>
              <a:ext cx="1042156"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ângulo 37"/>
            <p:cNvSpPr/>
            <p:nvPr/>
          </p:nvSpPr>
          <p:spPr>
            <a:xfrm>
              <a:off x="1391267" y="2536193"/>
              <a:ext cx="1042156"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t>Fase de selecção da amostra</a:t>
              </a:r>
              <a:endParaRPr lang="pt-PT" sz="1800" kern="1200" dirty="0"/>
            </a:p>
          </p:txBody>
        </p:sp>
      </p:grpSp>
      <p:sp>
        <p:nvSpPr>
          <p:cNvPr id="12" name="Triângulo isósceles 11"/>
          <p:cNvSpPr/>
          <p:nvPr/>
        </p:nvSpPr>
        <p:spPr>
          <a:xfrm>
            <a:off x="2842188" y="3498095"/>
            <a:ext cx="196633" cy="196633"/>
          </a:xfrm>
          <a:prstGeom prst="triangle">
            <a:avLst>
              <a:gd name="adj" fmla="val 100000"/>
            </a:avLst>
          </a:prstGeom>
        </p:spPr>
        <p:style>
          <a:lnRef idx="2">
            <a:schemeClr val="accent1">
              <a:shade val="50000"/>
              <a:hueOff val="0"/>
              <a:satOff val="-31417"/>
              <a:lumOff val="24194"/>
              <a:alphaOff val="0"/>
            </a:schemeClr>
          </a:lnRef>
          <a:fillRef idx="1">
            <a:schemeClr val="accent1">
              <a:shade val="50000"/>
              <a:hueOff val="0"/>
              <a:satOff val="-31417"/>
              <a:lumOff val="24194"/>
              <a:alphaOff val="0"/>
            </a:schemeClr>
          </a:fillRef>
          <a:effectRef idx="0">
            <a:schemeClr val="accent1">
              <a:shade val="50000"/>
              <a:hueOff val="0"/>
              <a:satOff val="-31417"/>
              <a:lumOff val="24194"/>
              <a:alphaOff val="0"/>
            </a:schemeClr>
          </a:effectRef>
          <a:fontRef idx="minor">
            <a:schemeClr val="lt1"/>
          </a:fontRef>
        </p:style>
      </p:sp>
      <p:sp>
        <p:nvSpPr>
          <p:cNvPr id="13" name="Forma L 12"/>
          <p:cNvSpPr/>
          <p:nvPr/>
        </p:nvSpPr>
        <p:spPr>
          <a:xfrm rot="5400000">
            <a:off x="3388269" y="3267381"/>
            <a:ext cx="693731" cy="1154353"/>
          </a:xfrm>
          <a:prstGeom prst="corner">
            <a:avLst>
              <a:gd name="adj1" fmla="val 16120"/>
              <a:gd name="adj2" fmla="val 16110"/>
            </a:avLst>
          </a:prstGeom>
        </p:spPr>
        <p:style>
          <a:lnRef idx="2">
            <a:schemeClr val="accent1">
              <a:shade val="50000"/>
              <a:hueOff val="0"/>
              <a:satOff val="-41890"/>
              <a:lumOff val="32259"/>
              <a:alphaOff val="0"/>
            </a:schemeClr>
          </a:lnRef>
          <a:fillRef idx="1">
            <a:schemeClr val="accent1">
              <a:shade val="50000"/>
              <a:hueOff val="0"/>
              <a:satOff val="-41890"/>
              <a:lumOff val="32259"/>
              <a:alphaOff val="0"/>
            </a:schemeClr>
          </a:fillRef>
          <a:effectRef idx="0">
            <a:schemeClr val="accent1">
              <a:shade val="50000"/>
              <a:hueOff val="0"/>
              <a:satOff val="-41890"/>
              <a:lumOff val="32259"/>
              <a:alphaOff val="0"/>
            </a:schemeClr>
          </a:effectRef>
          <a:fontRef idx="minor">
            <a:schemeClr val="lt1"/>
          </a:fontRef>
        </p:style>
      </p:sp>
      <p:grpSp>
        <p:nvGrpSpPr>
          <p:cNvPr id="14" name="Grupo 13"/>
          <p:cNvGrpSpPr/>
          <p:nvPr/>
        </p:nvGrpSpPr>
        <p:grpSpPr>
          <a:xfrm>
            <a:off x="3229261" y="3612284"/>
            <a:ext cx="1126715" cy="913511"/>
            <a:chOff x="2667071" y="2220495"/>
            <a:chExt cx="1126715" cy="913511"/>
          </a:xfrm>
        </p:grpSpPr>
        <p:sp>
          <p:nvSpPr>
            <p:cNvPr id="35" name="Rectângulo 34"/>
            <p:cNvSpPr/>
            <p:nvPr/>
          </p:nvSpPr>
          <p:spPr>
            <a:xfrm>
              <a:off x="2667071" y="2220495"/>
              <a:ext cx="1042156"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ângulo 35"/>
            <p:cNvSpPr/>
            <p:nvPr/>
          </p:nvSpPr>
          <p:spPr>
            <a:xfrm>
              <a:off x="2751630" y="2220495"/>
              <a:ext cx="1042156"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t>Fase de avaliação inicial</a:t>
              </a:r>
              <a:endParaRPr lang="pt-PT" sz="1800" kern="1200" dirty="0"/>
            </a:p>
          </p:txBody>
        </p:sp>
      </p:grpSp>
      <p:sp>
        <p:nvSpPr>
          <p:cNvPr id="15" name="Triângulo isósceles 14"/>
          <p:cNvSpPr/>
          <p:nvPr/>
        </p:nvSpPr>
        <p:spPr>
          <a:xfrm>
            <a:off x="4117991" y="3182396"/>
            <a:ext cx="196633" cy="196633"/>
          </a:xfrm>
          <a:prstGeom prst="triangle">
            <a:avLst>
              <a:gd name="adj" fmla="val 100000"/>
            </a:avLst>
          </a:prstGeom>
        </p:spPr>
        <p:style>
          <a:lnRef idx="2">
            <a:schemeClr val="accent1">
              <a:shade val="50000"/>
              <a:hueOff val="0"/>
              <a:satOff val="-52362"/>
              <a:lumOff val="40324"/>
              <a:alphaOff val="0"/>
            </a:schemeClr>
          </a:lnRef>
          <a:fillRef idx="1">
            <a:schemeClr val="accent1">
              <a:shade val="50000"/>
              <a:hueOff val="0"/>
              <a:satOff val="-52362"/>
              <a:lumOff val="40324"/>
              <a:alphaOff val="0"/>
            </a:schemeClr>
          </a:fillRef>
          <a:effectRef idx="0">
            <a:schemeClr val="accent1">
              <a:shade val="50000"/>
              <a:hueOff val="0"/>
              <a:satOff val="-52362"/>
              <a:lumOff val="40324"/>
              <a:alphaOff val="0"/>
            </a:schemeClr>
          </a:effectRef>
          <a:fontRef idx="minor">
            <a:schemeClr val="lt1"/>
          </a:fontRef>
        </p:style>
      </p:sp>
      <p:sp>
        <p:nvSpPr>
          <p:cNvPr id="16" name="Forma L 15">
            <a:hlinkClick r:id="rId3" action="ppaction://hlinksldjump"/>
          </p:cNvPr>
          <p:cNvSpPr/>
          <p:nvPr/>
        </p:nvSpPr>
        <p:spPr>
          <a:xfrm rot="5400000">
            <a:off x="4664072" y="2951682"/>
            <a:ext cx="693731" cy="1154353"/>
          </a:xfrm>
          <a:prstGeom prst="corner">
            <a:avLst>
              <a:gd name="adj1" fmla="val 16120"/>
              <a:gd name="adj2" fmla="val 16110"/>
            </a:avLst>
          </a:prstGeom>
        </p:spPr>
        <p:style>
          <a:lnRef idx="2">
            <a:schemeClr val="accent1">
              <a:shade val="50000"/>
              <a:hueOff val="0"/>
              <a:satOff val="-62835"/>
              <a:lumOff val="48389"/>
              <a:alphaOff val="0"/>
            </a:schemeClr>
          </a:lnRef>
          <a:fillRef idx="1">
            <a:schemeClr val="accent1">
              <a:shade val="50000"/>
              <a:hueOff val="0"/>
              <a:satOff val="-62835"/>
              <a:lumOff val="48389"/>
              <a:alphaOff val="0"/>
            </a:schemeClr>
          </a:fillRef>
          <a:effectRef idx="0">
            <a:schemeClr val="accent1">
              <a:shade val="50000"/>
              <a:hueOff val="0"/>
              <a:satOff val="-62835"/>
              <a:lumOff val="48389"/>
              <a:alphaOff val="0"/>
            </a:schemeClr>
          </a:effectRef>
          <a:fontRef idx="minor">
            <a:schemeClr val="lt1"/>
          </a:fontRef>
        </p:style>
      </p:sp>
      <p:grpSp>
        <p:nvGrpSpPr>
          <p:cNvPr id="17" name="Grupo 16"/>
          <p:cNvGrpSpPr/>
          <p:nvPr/>
        </p:nvGrpSpPr>
        <p:grpSpPr>
          <a:xfrm>
            <a:off x="4417195" y="3296585"/>
            <a:ext cx="1306933" cy="913511"/>
            <a:chOff x="3855005" y="1904796"/>
            <a:chExt cx="1306933" cy="913511"/>
          </a:xfrm>
        </p:grpSpPr>
        <p:sp>
          <p:nvSpPr>
            <p:cNvPr id="33" name="Rectângulo 32"/>
            <p:cNvSpPr/>
            <p:nvPr/>
          </p:nvSpPr>
          <p:spPr>
            <a:xfrm>
              <a:off x="3855005" y="1904796"/>
              <a:ext cx="1217895"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ângulo 33"/>
            <p:cNvSpPr/>
            <p:nvPr/>
          </p:nvSpPr>
          <p:spPr>
            <a:xfrm>
              <a:off x="3944043" y="1904796"/>
              <a:ext cx="1217895"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t>Fase de intervenção</a:t>
              </a:r>
              <a:endParaRPr lang="pt-PT" sz="1800" kern="1200" dirty="0"/>
            </a:p>
          </p:txBody>
        </p:sp>
      </p:grpSp>
      <p:sp>
        <p:nvSpPr>
          <p:cNvPr id="18" name="Triângulo isósceles 17"/>
          <p:cNvSpPr/>
          <p:nvPr/>
        </p:nvSpPr>
        <p:spPr>
          <a:xfrm>
            <a:off x="5393794" y="2866697"/>
            <a:ext cx="196633" cy="196633"/>
          </a:xfrm>
          <a:prstGeom prst="triangle">
            <a:avLst>
              <a:gd name="adj" fmla="val 100000"/>
            </a:avLst>
          </a:prstGeom>
        </p:spPr>
        <p:style>
          <a:lnRef idx="2">
            <a:schemeClr val="accent1">
              <a:shade val="50000"/>
              <a:hueOff val="0"/>
              <a:satOff val="-62835"/>
              <a:lumOff val="48389"/>
              <a:alphaOff val="0"/>
            </a:schemeClr>
          </a:lnRef>
          <a:fillRef idx="1">
            <a:schemeClr val="accent1">
              <a:shade val="50000"/>
              <a:hueOff val="0"/>
              <a:satOff val="-62835"/>
              <a:lumOff val="48389"/>
              <a:alphaOff val="0"/>
            </a:schemeClr>
          </a:fillRef>
          <a:effectRef idx="0">
            <a:schemeClr val="accent1">
              <a:shade val="50000"/>
              <a:hueOff val="0"/>
              <a:satOff val="-62835"/>
              <a:lumOff val="48389"/>
              <a:alphaOff val="0"/>
            </a:schemeClr>
          </a:effectRef>
          <a:fontRef idx="minor">
            <a:schemeClr val="lt1"/>
          </a:fontRef>
        </p:style>
      </p:sp>
      <p:sp>
        <p:nvSpPr>
          <p:cNvPr id="19" name="Forma L 18"/>
          <p:cNvSpPr/>
          <p:nvPr/>
        </p:nvSpPr>
        <p:spPr>
          <a:xfrm rot="5400000">
            <a:off x="5939876" y="2635983"/>
            <a:ext cx="693731" cy="1154353"/>
          </a:xfrm>
          <a:prstGeom prst="corner">
            <a:avLst>
              <a:gd name="adj1" fmla="val 16120"/>
              <a:gd name="adj2" fmla="val 16110"/>
            </a:avLst>
          </a:prstGeom>
        </p:spPr>
        <p:style>
          <a:lnRef idx="2">
            <a:schemeClr val="accent1">
              <a:shade val="50000"/>
              <a:hueOff val="0"/>
              <a:satOff val="-52362"/>
              <a:lumOff val="40324"/>
              <a:alphaOff val="0"/>
            </a:schemeClr>
          </a:lnRef>
          <a:fillRef idx="1">
            <a:schemeClr val="accent1">
              <a:shade val="50000"/>
              <a:hueOff val="0"/>
              <a:satOff val="-52362"/>
              <a:lumOff val="40324"/>
              <a:alphaOff val="0"/>
            </a:schemeClr>
          </a:fillRef>
          <a:effectRef idx="0">
            <a:schemeClr val="accent1">
              <a:shade val="50000"/>
              <a:hueOff val="0"/>
              <a:satOff val="-52362"/>
              <a:lumOff val="40324"/>
              <a:alphaOff val="0"/>
            </a:schemeClr>
          </a:effectRef>
          <a:fontRef idx="minor">
            <a:schemeClr val="lt1"/>
          </a:fontRef>
        </p:style>
      </p:sp>
      <p:grpSp>
        <p:nvGrpSpPr>
          <p:cNvPr id="20" name="Grupo 19"/>
          <p:cNvGrpSpPr/>
          <p:nvPr/>
        </p:nvGrpSpPr>
        <p:grpSpPr>
          <a:xfrm>
            <a:off x="5671910" y="2924944"/>
            <a:ext cx="1348362" cy="969453"/>
            <a:chOff x="5109720" y="1533155"/>
            <a:chExt cx="1348362" cy="969453"/>
          </a:xfrm>
        </p:grpSpPr>
        <p:sp>
          <p:nvSpPr>
            <p:cNvPr id="31" name="Rectângulo 30"/>
            <p:cNvSpPr/>
            <p:nvPr/>
          </p:nvSpPr>
          <p:spPr>
            <a:xfrm>
              <a:off x="5109720" y="1589097"/>
              <a:ext cx="1260071"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ângulo 31"/>
            <p:cNvSpPr/>
            <p:nvPr/>
          </p:nvSpPr>
          <p:spPr>
            <a:xfrm>
              <a:off x="5198011" y="1533155"/>
              <a:ext cx="1260071"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t>Fase de reavaliação intermédia e fase final</a:t>
              </a:r>
              <a:endParaRPr lang="pt-PT" sz="1800" kern="1200" dirty="0"/>
            </a:p>
          </p:txBody>
        </p:sp>
      </p:grpSp>
      <p:sp>
        <p:nvSpPr>
          <p:cNvPr id="21" name="Triângulo isósceles 20"/>
          <p:cNvSpPr/>
          <p:nvPr/>
        </p:nvSpPr>
        <p:spPr>
          <a:xfrm>
            <a:off x="6669598" y="2550998"/>
            <a:ext cx="196633" cy="196633"/>
          </a:xfrm>
          <a:prstGeom prst="triangle">
            <a:avLst>
              <a:gd name="adj" fmla="val 100000"/>
            </a:avLst>
          </a:prstGeom>
        </p:spPr>
        <p:style>
          <a:lnRef idx="2">
            <a:schemeClr val="accent1">
              <a:shade val="50000"/>
              <a:hueOff val="0"/>
              <a:satOff val="-41890"/>
              <a:lumOff val="32259"/>
              <a:alphaOff val="0"/>
            </a:schemeClr>
          </a:lnRef>
          <a:fillRef idx="1">
            <a:schemeClr val="accent1">
              <a:shade val="50000"/>
              <a:hueOff val="0"/>
              <a:satOff val="-41890"/>
              <a:lumOff val="32259"/>
              <a:alphaOff val="0"/>
            </a:schemeClr>
          </a:fillRef>
          <a:effectRef idx="0">
            <a:schemeClr val="accent1">
              <a:shade val="50000"/>
              <a:hueOff val="0"/>
              <a:satOff val="-41890"/>
              <a:lumOff val="32259"/>
              <a:alphaOff val="0"/>
            </a:schemeClr>
          </a:effectRef>
          <a:fontRef idx="minor">
            <a:schemeClr val="lt1"/>
          </a:fontRef>
        </p:style>
      </p:sp>
      <p:sp>
        <p:nvSpPr>
          <p:cNvPr id="22" name="Forma L 21"/>
          <p:cNvSpPr/>
          <p:nvPr/>
        </p:nvSpPr>
        <p:spPr>
          <a:xfrm rot="5400000">
            <a:off x="7231214" y="2320284"/>
            <a:ext cx="693731" cy="1154353"/>
          </a:xfrm>
          <a:prstGeom prst="corner">
            <a:avLst>
              <a:gd name="adj1" fmla="val 16120"/>
              <a:gd name="adj2" fmla="val 16110"/>
            </a:avLst>
          </a:prstGeom>
        </p:spPr>
        <p:style>
          <a:lnRef idx="2">
            <a:schemeClr val="accent1">
              <a:shade val="50000"/>
              <a:hueOff val="0"/>
              <a:satOff val="-31417"/>
              <a:lumOff val="24194"/>
              <a:alphaOff val="0"/>
            </a:schemeClr>
          </a:lnRef>
          <a:fillRef idx="1">
            <a:schemeClr val="accent1">
              <a:shade val="50000"/>
              <a:hueOff val="0"/>
              <a:satOff val="-31417"/>
              <a:lumOff val="24194"/>
              <a:alphaOff val="0"/>
            </a:schemeClr>
          </a:fillRef>
          <a:effectRef idx="0">
            <a:schemeClr val="accent1">
              <a:shade val="50000"/>
              <a:hueOff val="0"/>
              <a:satOff val="-31417"/>
              <a:lumOff val="24194"/>
              <a:alphaOff val="0"/>
            </a:schemeClr>
          </a:effectRef>
          <a:fontRef idx="minor">
            <a:schemeClr val="lt1"/>
          </a:fontRef>
        </p:style>
      </p:sp>
      <p:grpSp>
        <p:nvGrpSpPr>
          <p:cNvPr id="23" name="Grupo 22"/>
          <p:cNvGrpSpPr/>
          <p:nvPr/>
        </p:nvGrpSpPr>
        <p:grpSpPr>
          <a:xfrm>
            <a:off x="6942161" y="2665187"/>
            <a:ext cx="1446263" cy="913511"/>
            <a:chOff x="6379971" y="1273398"/>
            <a:chExt cx="1446263" cy="913511"/>
          </a:xfrm>
        </p:grpSpPr>
        <p:sp>
          <p:nvSpPr>
            <p:cNvPr id="29" name="Rectângulo 28"/>
            <p:cNvSpPr/>
            <p:nvPr/>
          </p:nvSpPr>
          <p:spPr>
            <a:xfrm>
              <a:off x="6379971" y="1273398"/>
              <a:ext cx="1302247" cy="913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ângulo 29"/>
            <p:cNvSpPr/>
            <p:nvPr/>
          </p:nvSpPr>
          <p:spPr>
            <a:xfrm>
              <a:off x="6523987" y="1273398"/>
              <a:ext cx="1302247" cy="913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pt-PT" sz="1800" kern="1200" dirty="0" smtClean="0"/>
                <a:t>Fase de recolha e tratamento de dados</a:t>
              </a:r>
              <a:endParaRPr lang="pt-PT" sz="1800" kern="1200" dirty="0"/>
            </a:p>
          </p:txBody>
        </p:sp>
      </p:grpSp>
      <p:sp>
        <p:nvSpPr>
          <p:cNvPr id="24" name="Triângulo isósceles 23"/>
          <p:cNvSpPr/>
          <p:nvPr/>
        </p:nvSpPr>
        <p:spPr>
          <a:xfrm>
            <a:off x="7960937" y="2235299"/>
            <a:ext cx="196633" cy="196633"/>
          </a:xfrm>
          <a:prstGeom prst="triangle">
            <a:avLst>
              <a:gd name="adj" fmla="val 100000"/>
            </a:avLst>
          </a:prstGeom>
        </p:spPr>
        <p:style>
          <a:lnRef idx="2">
            <a:schemeClr val="accent1">
              <a:shade val="50000"/>
              <a:hueOff val="0"/>
              <a:satOff val="-20945"/>
              <a:lumOff val="16130"/>
              <a:alphaOff val="0"/>
            </a:schemeClr>
          </a:lnRef>
          <a:fillRef idx="1">
            <a:schemeClr val="accent1">
              <a:shade val="50000"/>
              <a:hueOff val="0"/>
              <a:satOff val="-20945"/>
              <a:lumOff val="16130"/>
              <a:alphaOff val="0"/>
            </a:schemeClr>
          </a:fillRef>
          <a:effectRef idx="0">
            <a:schemeClr val="accent1">
              <a:shade val="50000"/>
              <a:hueOff val="0"/>
              <a:satOff val="-20945"/>
              <a:lumOff val="16130"/>
              <a:alphaOff val="0"/>
            </a:schemeClr>
          </a:effectRef>
          <a:fontRef idx="minor">
            <a:schemeClr val="lt1"/>
          </a:fontRef>
        </p:style>
      </p:sp>
    </p:spTree>
    <p:extLst>
      <p:ext uri="{BB962C8B-B14F-4D97-AF65-F5344CB8AC3E}">
        <p14:creationId xmlns:p14="http://schemas.microsoft.com/office/powerpoint/2010/main" val="3875872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27584" y="1728489"/>
            <a:ext cx="7543800" cy="4148783"/>
          </a:xfrm>
        </p:spPr>
        <p:txBody>
          <a:bodyPr>
            <a:normAutofit lnSpcReduction="10000"/>
          </a:bodyPr>
          <a:lstStyle/>
          <a:p>
            <a:pPr algn="just"/>
            <a:r>
              <a:rPr lang="pt-PT" dirty="0" smtClean="0">
                <a:solidFill>
                  <a:schemeClr val="tx1"/>
                </a:solidFill>
              </a:rPr>
              <a:t>Pedido de colaboração:</a:t>
            </a:r>
          </a:p>
          <a:p>
            <a:pPr algn="just"/>
            <a:endParaRPr lang="pt-PT" dirty="0" smtClean="0">
              <a:solidFill>
                <a:schemeClr val="tx1"/>
              </a:solidFill>
            </a:endParaRPr>
          </a:p>
          <a:p>
            <a:pPr lvl="1" algn="just">
              <a:buFont typeface="Wingdings"/>
              <a:buChar char="à"/>
            </a:pPr>
            <a:r>
              <a:rPr lang="pt-PT" dirty="0" smtClean="0">
                <a:solidFill>
                  <a:schemeClr val="tx1"/>
                </a:solidFill>
                <a:sym typeface="Wingdings" panose="05000000000000000000" pitchFamily="2" charset="2"/>
              </a:rPr>
              <a:t>À direcção do hospital X, </a:t>
            </a:r>
            <a:r>
              <a:rPr lang="pt-PT" dirty="0">
                <a:solidFill>
                  <a:schemeClr val="tx1"/>
                </a:solidFill>
              </a:rPr>
              <a:t>que apresente no seu serviço a consulta de acompanhamento de utentes com </a:t>
            </a:r>
            <a:r>
              <a:rPr lang="pt-PT" dirty="0" smtClean="0">
                <a:solidFill>
                  <a:schemeClr val="tx1"/>
                </a:solidFill>
              </a:rPr>
              <a:t>ELA;</a:t>
            </a:r>
          </a:p>
          <a:p>
            <a:pPr lvl="1" algn="just">
              <a:buFont typeface="Wingdings"/>
              <a:buChar char="à"/>
            </a:pPr>
            <a:endParaRPr lang="pt-PT" dirty="0" smtClean="0">
              <a:solidFill>
                <a:schemeClr val="tx1"/>
              </a:solidFill>
            </a:endParaRPr>
          </a:p>
          <a:p>
            <a:pPr lvl="1" algn="just">
              <a:buFont typeface="Wingdings"/>
              <a:buChar char="à"/>
            </a:pPr>
            <a:r>
              <a:rPr lang="pt-PT" dirty="0" smtClean="0">
                <a:solidFill>
                  <a:schemeClr val="tx1"/>
                </a:solidFill>
              </a:rPr>
              <a:t>A </a:t>
            </a:r>
            <a:r>
              <a:rPr lang="pt-PT" dirty="0">
                <a:solidFill>
                  <a:schemeClr val="tx1"/>
                </a:solidFill>
              </a:rPr>
              <a:t>cada médico especialista em </a:t>
            </a:r>
            <a:r>
              <a:rPr lang="pt-PT" dirty="0" smtClean="0">
                <a:solidFill>
                  <a:schemeClr val="tx1"/>
                </a:solidFill>
              </a:rPr>
              <a:t>neurologia;</a:t>
            </a:r>
          </a:p>
          <a:p>
            <a:pPr lvl="1" algn="just">
              <a:buFont typeface="Wingdings"/>
              <a:buChar char="à"/>
            </a:pPr>
            <a:endParaRPr lang="pt-PT" dirty="0" smtClean="0">
              <a:solidFill>
                <a:schemeClr val="tx1"/>
              </a:solidFill>
            </a:endParaRPr>
          </a:p>
          <a:p>
            <a:pPr lvl="1" algn="just">
              <a:buFont typeface="Wingdings"/>
              <a:buChar char="à"/>
            </a:pPr>
            <a:r>
              <a:rPr lang="pt-PT" dirty="0">
                <a:solidFill>
                  <a:schemeClr val="tx1"/>
                </a:solidFill>
              </a:rPr>
              <a:t> </a:t>
            </a:r>
            <a:r>
              <a:rPr lang="pt-PT" dirty="0" smtClean="0">
                <a:solidFill>
                  <a:schemeClr val="tx1"/>
                </a:solidFill>
              </a:rPr>
              <a:t>A cada fisioterapeuta de cada participante;</a:t>
            </a:r>
          </a:p>
          <a:p>
            <a:pPr lvl="1" algn="just">
              <a:buFont typeface="Wingdings"/>
              <a:buChar char="à"/>
            </a:pPr>
            <a:endParaRPr lang="pt-PT" dirty="0" smtClean="0">
              <a:solidFill>
                <a:schemeClr val="tx1"/>
              </a:solidFill>
            </a:endParaRPr>
          </a:p>
          <a:p>
            <a:pPr lvl="1" algn="just">
              <a:buFont typeface="Wingdings"/>
              <a:buChar char="à"/>
            </a:pPr>
            <a:r>
              <a:rPr lang="pt-PT" dirty="0" smtClean="0">
                <a:solidFill>
                  <a:schemeClr val="tx1"/>
                </a:solidFill>
              </a:rPr>
              <a:t>À direcção da empresa </a:t>
            </a:r>
            <a:r>
              <a:rPr lang="pt-PT" dirty="0" err="1" smtClean="0">
                <a:solidFill>
                  <a:schemeClr val="tx1"/>
                </a:solidFill>
              </a:rPr>
              <a:t>Pulmocor</a:t>
            </a:r>
            <a:r>
              <a:rPr lang="pt-PT" dirty="0" smtClean="0">
                <a:solidFill>
                  <a:schemeClr val="tx1"/>
                </a:solidFill>
              </a:rPr>
              <a:t> (manómetro de pressões digital) e da </a:t>
            </a:r>
            <a:r>
              <a:rPr lang="pt-PT" dirty="0" err="1" smtClean="0">
                <a:solidFill>
                  <a:schemeClr val="tx1"/>
                </a:solidFill>
              </a:rPr>
              <a:t>Sorisa</a:t>
            </a:r>
            <a:r>
              <a:rPr lang="pt-PT" dirty="0" smtClean="0">
                <a:solidFill>
                  <a:schemeClr val="tx1"/>
                </a:solidFill>
              </a:rPr>
              <a:t> (pulsi-oxímetro).</a:t>
            </a:r>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22</a:t>
            </a:fld>
            <a:endParaRPr lang="pt-PT" dirty="0"/>
          </a:p>
        </p:txBody>
      </p:sp>
      <p:sp>
        <p:nvSpPr>
          <p:cNvPr id="14" name="Rectângulo arredondado 13">
            <a:hlinkClick r:id="rId3" action="ppaction://hlinksldjump"/>
          </p:cNvPr>
          <p:cNvSpPr/>
          <p:nvPr/>
        </p:nvSpPr>
        <p:spPr>
          <a:xfrm>
            <a:off x="827584" y="700402"/>
            <a:ext cx="3528392" cy="496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Inicial</a:t>
            </a:r>
            <a:endParaRPr lang="pt-PT" sz="2800" dirty="0">
              <a:latin typeface="+mj-lt"/>
            </a:endParaRPr>
          </a:p>
        </p:txBody>
      </p:sp>
      <p:pic>
        <p:nvPicPr>
          <p:cNvPr id="12290" name="Picture 2" descr="http://previews.123rf.com/images/johan2011/johan20111107/johan2011110700084/9976781-3d-little-human-character-running-with-an-envelope-isola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76672"/>
            <a:ext cx="2054402" cy="206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55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97620" y="1531498"/>
            <a:ext cx="7543800" cy="2304256"/>
          </a:xfrm>
        </p:spPr>
        <p:txBody>
          <a:bodyPr>
            <a:normAutofit/>
          </a:bodyPr>
          <a:lstStyle/>
          <a:p>
            <a:pPr algn="just"/>
            <a:r>
              <a:rPr lang="pt-PT" sz="1800" dirty="0" smtClean="0">
                <a:solidFill>
                  <a:schemeClr val="tx1"/>
                </a:solidFill>
              </a:rPr>
              <a:t>Critérios de selecção da amostra + Ficha de Caracterização do utente;</a:t>
            </a:r>
          </a:p>
          <a:p>
            <a:pPr algn="just"/>
            <a:endParaRPr lang="pt-PT" sz="1800" dirty="0" smtClean="0">
              <a:solidFill>
                <a:schemeClr val="tx1"/>
              </a:solidFill>
            </a:endParaRPr>
          </a:p>
          <a:p>
            <a:pPr algn="just"/>
            <a:r>
              <a:rPr lang="pt-PT" sz="1800" dirty="0" smtClean="0">
                <a:solidFill>
                  <a:schemeClr val="tx1"/>
                </a:solidFill>
              </a:rPr>
              <a:t>Os indivíduos, que são seguidos na consulta de ELA do hospital X, serão inseridos progressivamente no GC</a:t>
            </a:r>
            <a:r>
              <a:rPr lang="pt-PT" sz="1800" baseline="-25000" dirty="0" smtClean="0">
                <a:solidFill>
                  <a:schemeClr val="tx1"/>
                </a:solidFill>
              </a:rPr>
              <a:t>1</a:t>
            </a:r>
            <a:r>
              <a:rPr lang="pt-PT" sz="1800" dirty="0" smtClean="0">
                <a:solidFill>
                  <a:schemeClr val="tx1"/>
                </a:solidFill>
              </a:rPr>
              <a:t> e GE</a:t>
            </a:r>
            <a:r>
              <a:rPr lang="pt-PT" sz="1800" baseline="-25000" dirty="0" smtClean="0">
                <a:solidFill>
                  <a:schemeClr val="tx1"/>
                </a:solidFill>
              </a:rPr>
              <a:t>1</a:t>
            </a:r>
            <a:r>
              <a:rPr lang="pt-PT" sz="1800" dirty="0" smtClean="0">
                <a:solidFill>
                  <a:schemeClr val="tx1"/>
                </a:solidFill>
              </a:rPr>
              <a:t>, GC</a:t>
            </a:r>
            <a:r>
              <a:rPr lang="pt-PT" sz="1800" baseline="-25000" dirty="0" smtClean="0">
                <a:solidFill>
                  <a:schemeClr val="tx1"/>
                </a:solidFill>
              </a:rPr>
              <a:t>2</a:t>
            </a:r>
            <a:r>
              <a:rPr lang="pt-PT" sz="1800" dirty="0" smtClean="0">
                <a:solidFill>
                  <a:schemeClr val="tx1"/>
                </a:solidFill>
              </a:rPr>
              <a:t> e GE</a:t>
            </a:r>
            <a:r>
              <a:rPr lang="pt-PT" sz="1800" baseline="-25000" dirty="0" smtClean="0">
                <a:solidFill>
                  <a:schemeClr val="tx1"/>
                </a:solidFill>
              </a:rPr>
              <a:t>2</a:t>
            </a:r>
            <a:r>
              <a:rPr lang="pt-PT" sz="1800" dirty="0" smtClean="0">
                <a:solidFill>
                  <a:schemeClr val="tx1"/>
                </a:solidFill>
              </a:rPr>
              <a:t>, e GC</a:t>
            </a:r>
            <a:r>
              <a:rPr lang="pt-PT" sz="1800" baseline="-25000" dirty="0" smtClean="0">
                <a:solidFill>
                  <a:schemeClr val="tx1"/>
                </a:solidFill>
              </a:rPr>
              <a:t>3</a:t>
            </a:r>
            <a:r>
              <a:rPr lang="pt-PT" sz="1800" dirty="0" smtClean="0">
                <a:solidFill>
                  <a:schemeClr val="tx1"/>
                </a:solidFill>
              </a:rPr>
              <a:t> e GE</a:t>
            </a:r>
            <a:r>
              <a:rPr lang="pt-PT" sz="1800" baseline="-25000" dirty="0" smtClean="0">
                <a:solidFill>
                  <a:schemeClr val="tx1"/>
                </a:solidFill>
              </a:rPr>
              <a:t>3</a:t>
            </a:r>
            <a:r>
              <a:rPr lang="pt-PT" sz="1800" dirty="0" smtClean="0">
                <a:solidFill>
                  <a:schemeClr val="tx1"/>
                </a:solidFill>
              </a:rPr>
              <a:t>, de acordo com o estadio/evolução da IR;</a:t>
            </a:r>
          </a:p>
          <a:p>
            <a:pPr algn="just"/>
            <a:endParaRPr lang="pt-PT" sz="1800" dirty="0" smtClean="0">
              <a:solidFill>
                <a:schemeClr val="tx1"/>
              </a:solidFill>
            </a:endParaRPr>
          </a:p>
          <a:p>
            <a:pPr algn="just"/>
            <a:r>
              <a:rPr lang="pt-PT" sz="1800" dirty="0" smtClean="0">
                <a:solidFill>
                  <a:schemeClr val="tx1"/>
                </a:solidFill>
              </a:rPr>
              <a:t>Preenchimento do consentimento informado.</a:t>
            </a:r>
          </a:p>
          <a:p>
            <a:pPr algn="just"/>
            <a:endParaRPr lang="pt-PT" sz="1800" dirty="0" smtClean="0">
              <a:solidFill>
                <a:schemeClr val="tx1"/>
              </a:solidFill>
            </a:endParaRPr>
          </a:p>
        </p:txBody>
      </p:sp>
      <p:sp>
        <p:nvSpPr>
          <p:cNvPr id="4" name="Marcador de Posição do Número do Diapositivo 3"/>
          <p:cNvSpPr>
            <a:spLocks noGrp="1"/>
          </p:cNvSpPr>
          <p:nvPr>
            <p:ph type="sldNum" sz="quarter" idx="12"/>
          </p:nvPr>
        </p:nvSpPr>
        <p:spPr>
          <a:xfrm>
            <a:off x="7668344" y="6309320"/>
            <a:ext cx="762000" cy="365125"/>
          </a:xfrm>
        </p:spPr>
        <p:txBody>
          <a:bodyPr/>
          <a:lstStyle/>
          <a:p>
            <a:fld id="{BAB1A6CE-44EA-46C0-B6F1-5D907428B2E2}" type="slidenum">
              <a:rPr lang="pt-PT" smtClean="0"/>
              <a:t>23</a:t>
            </a:fld>
            <a:endParaRPr lang="pt-PT"/>
          </a:p>
        </p:txBody>
      </p:sp>
      <p:sp>
        <p:nvSpPr>
          <p:cNvPr id="14" name="Rectângulo arredondado 13">
            <a:hlinkClick r:id="rId3" action="ppaction://hlinksldjump"/>
          </p:cNvPr>
          <p:cNvSpPr/>
          <p:nvPr/>
        </p:nvSpPr>
        <p:spPr>
          <a:xfrm>
            <a:off x="827584" y="700402"/>
            <a:ext cx="5112568" cy="496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da selecção da amostra</a:t>
            </a:r>
            <a:endParaRPr lang="pt-PT" sz="2800" dirty="0">
              <a:latin typeface="+mj-lt"/>
            </a:endParaRPr>
          </a:p>
        </p:txBody>
      </p:sp>
      <p:pic>
        <p:nvPicPr>
          <p:cNvPr id="11266" name="Picture 2" descr="G:\Imagens PP\munecos3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404664"/>
            <a:ext cx="1492424" cy="111931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Posição de Conteúdo 2"/>
          <p:cNvSpPr txBox="1">
            <a:spLocks/>
          </p:cNvSpPr>
          <p:nvPr/>
        </p:nvSpPr>
        <p:spPr>
          <a:xfrm>
            <a:off x="909072" y="4581128"/>
            <a:ext cx="3806944" cy="1296144"/>
          </a:xfrm>
          <a:prstGeom prst="rect">
            <a:avLst/>
          </a:prstGeom>
        </p:spPr>
        <p:txBody>
          <a:bodyPr vert="horz" lIns="91440" tIns="45720" rIns="91440" bIns="45720" numCol="2"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pt-PT" sz="1800" dirty="0" smtClean="0">
                <a:solidFill>
                  <a:schemeClr val="tx1"/>
                </a:solidFill>
              </a:rPr>
              <a:t>SNIF</a:t>
            </a:r>
          </a:p>
          <a:p>
            <a:pPr algn="just"/>
            <a:r>
              <a:rPr lang="pt-PT" sz="1800" dirty="0" smtClean="0">
                <a:solidFill>
                  <a:schemeClr val="tx1"/>
                </a:solidFill>
              </a:rPr>
              <a:t>PIM</a:t>
            </a:r>
          </a:p>
          <a:p>
            <a:pPr algn="just"/>
            <a:r>
              <a:rPr lang="pt-PT" sz="1800" dirty="0" smtClean="0">
                <a:solidFill>
                  <a:schemeClr val="tx1"/>
                </a:solidFill>
              </a:rPr>
              <a:t>PEM</a:t>
            </a:r>
          </a:p>
          <a:p>
            <a:pPr algn="just"/>
            <a:r>
              <a:rPr lang="pt-PT" sz="1800" dirty="0" smtClean="0">
                <a:solidFill>
                  <a:schemeClr val="tx1"/>
                </a:solidFill>
              </a:rPr>
              <a:t>FC</a:t>
            </a:r>
          </a:p>
          <a:p>
            <a:pPr algn="just"/>
            <a:r>
              <a:rPr lang="pt-PT" sz="1800" dirty="0" smtClean="0">
                <a:solidFill>
                  <a:schemeClr val="tx1"/>
                </a:solidFill>
              </a:rPr>
              <a:t>SatO</a:t>
            </a:r>
            <a:r>
              <a:rPr lang="pt-PT" sz="1800" baseline="-25000" dirty="0" smtClean="0">
                <a:solidFill>
                  <a:schemeClr val="tx1"/>
                </a:solidFill>
              </a:rPr>
              <a:t>2</a:t>
            </a:r>
            <a:endParaRPr lang="pt-PT" sz="1800" dirty="0" smtClean="0">
              <a:solidFill>
                <a:schemeClr val="tx1"/>
              </a:solidFill>
            </a:endParaRPr>
          </a:p>
        </p:txBody>
      </p:sp>
      <p:sp>
        <p:nvSpPr>
          <p:cNvPr id="7" name="Rectângulo arredondado 6">
            <a:hlinkClick r:id="rId3" action="ppaction://hlinksldjump"/>
          </p:cNvPr>
          <p:cNvSpPr/>
          <p:nvPr/>
        </p:nvSpPr>
        <p:spPr>
          <a:xfrm>
            <a:off x="912044" y="3957375"/>
            <a:ext cx="4536504" cy="392192"/>
          </a:xfrm>
          <a:prstGeom prst="roundRect">
            <a:avLst/>
          </a:prstGeom>
          <a:solidFill>
            <a:srgbClr val="FD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da avaliação inicial</a:t>
            </a:r>
            <a:endParaRPr lang="pt-PT" sz="2800" dirty="0">
              <a:latin typeface="+mj-lt"/>
            </a:endParaRPr>
          </a:p>
        </p:txBody>
      </p:sp>
      <p:sp>
        <p:nvSpPr>
          <p:cNvPr id="8" name="Chaveta à direita 7"/>
          <p:cNvSpPr/>
          <p:nvPr/>
        </p:nvSpPr>
        <p:spPr>
          <a:xfrm>
            <a:off x="3966096" y="4597018"/>
            <a:ext cx="144016" cy="1264363"/>
          </a:xfrm>
          <a:prstGeom prst="rightBrace">
            <a:avLst>
              <a:gd name="adj1" fmla="val 8333"/>
              <a:gd name="adj2" fmla="val 507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9" name="Rectângulo 8"/>
          <p:cNvSpPr/>
          <p:nvPr/>
        </p:nvSpPr>
        <p:spPr>
          <a:xfrm>
            <a:off x="4283969" y="4629034"/>
            <a:ext cx="216024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dirty="0" smtClean="0"/>
              <a:t>Valores registados </a:t>
            </a:r>
            <a:r>
              <a:rPr lang="pt-PT" dirty="0"/>
              <a:t>na F</a:t>
            </a:r>
            <a:r>
              <a:rPr lang="pt-PT" dirty="0" smtClean="0"/>
              <a:t>icha </a:t>
            </a:r>
            <a:r>
              <a:rPr lang="pt-PT" dirty="0"/>
              <a:t>de </a:t>
            </a:r>
            <a:r>
              <a:rPr lang="pt-PT" dirty="0" smtClean="0"/>
              <a:t>Caracterização do Utente</a:t>
            </a:r>
            <a:endParaRPr lang="pt-PT" dirty="0"/>
          </a:p>
        </p:txBody>
      </p:sp>
      <p:pic>
        <p:nvPicPr>
          <p:cNvPr id="10" name="Picture 2" descr="G:\Imagens PP\paper_pen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2872" y="4539807"/>
            <a:ext cx="1279884" cy="128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46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56592" y="1559024"/>
            <a:ext cx="7975848" cy="4318248"/>
          </a:xfrm>
        </p:spPr>
        <p:txBody>
          <a:bodyPr numCol="1">
            <a:normAutofit fontScale="85000" lnSpcReduction="20000"/>
          </a:bodyPr>
          <a:lstStyle/>
          <a:p>
            <a:pPr algn="just"/>
            <a:r>
              <a:rPr lang="pt-PT" dirty="0" smtClean="0">
                <a:solidFill>
                  <a:schemeClr val="tx1"/>
                </a:solidFill>
              </a:rPr>
              <a:t>GC </a:t>
            </a:r>
            <a:r>
              <a:rPr lang="pt-PT" dirty="0" smtClean="0">
                <a:solidFill>
                  <a:schemeClr val="tx1"/>
                </a:solidFill>
                <a:sym typeface="Wingdings" panose="05000000000000000000" pitchFamily="2" charset="2"/>
              </a:rPr>
              <a:t> </a:t>
            </a:r>
            <a:r>
              <a:rPr lang="pt-PT" dirty="0" err="1">
                <a:solidFill>
                  <a:schemeClr val="tx1"/>
                </a:solidFill>
              </a:rPr>
              <a:t>Ft</a:t>
            </a:r>
            <a:r>
              <a:rPr lang="pt-PT" dirty="0">
                <a:solidFill>
                  <a:schemeClr val="tx1"/>
                </a:solidFill>
              </a:rPr>
              <a:t> + </a:t>
            </a:r>
            <a:r>
              <a:rPr lang="pt-PT" dirty="0" smtClean="0">
                <a:solidFill>
                  <a:schemeClr val="tx1"/>
                </a:solidFill>
              </a:rPr>
              <a:t>VNI</a:t>
            </a:r>
          </a:p>
          <a:p>
            <a:pPr algn="just"/>
            <a:endParaRPr lang="pt-PT" dirty="0" smtClean="0">
              <a:solidFill>
                <a:schemeClr val="tx1"/>
              </a:solidFill>
            </a:endParaRPr>
          </a:p>
          <a:p>
            <a:pPr algn="just"/>
            <a:r>
              <a:rPr lang="pt-PT" dirty="0" smtClean="0">
                <a:solidFill>
                  <a:schemeClr val="tx1"/>
                </a:solidFill>
              </a:rPr>
              <a:t>GE </a:t>
            </a:r>
            <a:r>
              <a:rPr lang="pt-PT" dirty="0" smtClean="0">
                <a:solidFill>
                  <a:schemeClr val="tx1"/>
                </a:solidFill>
                <a:sym typeface="Wingdings" panose="05000000000000000000" pitchFamily="2" charset="2"/>
              </a:rPr>
              <a:t> </a:t>
            </a:r>
            <a:r>
              <a:rPr lang="pt-PT" dirty="0" err="1">
                <a:solidFill>
                  <a:schemeClr val="tx1"/>
                </a:solidFill>
              </a:rPr>
              <a:t>Ft</a:t>
            </a:r>
            <a:r>
              <a:rPr lang="pt-PT" baseline="-25000" dirty="0" err="1">
                <a:solidFill>
                  <a:schemeClr val="tx1"/>
                </a:solidFill>
              </a:rPr>
              <a:t>VNI</a:t>
            </a:r>
            <a:r>
              <a:rPr lang="pt-PT" dirty="0">
                <a:solidFill>
                  <a:schemeClr val="tx1"/>
                </a:solidFill>
              </a:rPr>
              <a:t> + </a:t>
            </a:r>
            <a:r>
              <a:rPr lang="pt-PT" dirty="0" smtClean="0">
                <a:solidFill>
                  <a:schemeClr val="tx1"/>
                </a:solidFill>
              </a:rPr>
              <a:t>VNI</a:t>
            </a:r>
          </a:p>
          <a:p>
            <a:pPr algn="just"/>
            <a:endParaRPr lang="pt-PT" dirty="0" smtClean="0"/>
          </a:p>
          <a:p>
            <a:pPr algn="just"/>
            <a:r>
              <a:rPr lang="pt-PT" dirty="0" smtClean="0">
                <a:solidFill>
                  <a:schemeClr val="tx1"/>
                </a:solidFill>
              </a:rPr>
              <a:t>Intervenção da </a:t>
            </a:r>
            <a:r>
              <a:rPr lang="pt-PT" dirty="0" err="1" smtClean="0">
                <a:solidFill>
                  <a:schemeClr val="tx1"/>
                </a:solidFill>
              </a:rPr>
              <a:t>Ft</a:t>
            </a:r>
            <a:r>
              <a:rPr lang="pt-PT" dirty="0" smtClean="0">
                <a:solidFill>
                  <a:schemeClr val="tx1"/>
                </a:solidFill>
              </a:rPr>
              <a:t>:</a:t>
            </a:r>
          </a:p>
          <a:p>
            <a:pPr lvl="1" algn="just">
              <a:buFont typeface="Wingdings"/>
              <a:buChar char="à"/>
            </a:pPr>
            <a:r>
              <a:rPr lang="pt-PT" dirty="0" smtClean="0">
                <a:solidFill>
                  <a:schemeClr val="tx1"/>
                </a:solidFill>
                <a:sym typeface="Wingdings" panose="05000000000000000000" pitchFamily="2" charset="2"/>
              </a:rPr>
              <a:t>8 sessões (duração ≈ 1 mês)</a:t>
            </a:r>
          </a:p>
          <a:p>
            <a:pPr lvl="1" algn="just">
              <a:buFont typeface="Wingdings"/>
              <a:buChar char="à"/>
            </a:pPr>
            <a:r>
              <a:rPr lang="pt-PT" dirty="0" smtClean="0">
                <a:solidFill>
                  <a:schemeClr val="tx1"/>
                </a:solidFill>
                <a:sym typeface="Wingdings" panose="05000000000000000000" pitchFamily="2" charset="2"/>
              </a:rPr>
              <a:t>Sessões c/ duração de 45 min, 2x/semana</a:t>
            </a:r>
          </a:p>
          <a:p>
            <a:pPr lvl="1" algn="just">
              <a:buFont typeface="Wingdings"/>
              <a:buChar char="à"/>
            </a:pPr>
            <a:r>
              <a:rPr lang="pt-PT" i="1" dirty="0" err="1" smtClean="0">
                <a:solidFill>
                  <a:schemeClr val="tx1"/>
                </a:solidFill>
                <a:sym typeface="Wingdings" panose="05000000000000000000" pitchFamily="2" charset="2"/>
              </a:rPr>
              <a:t>Guideline</a:t>
            </a:r>
            <a:r>
              <a:rPr lang="pt-PT" i="1" dirty="0" smtClean="0">
                <a:solidFill>
                  <a:schemeClr val="tx1"/>
                </a:solidFill>
                <a:sym typeface="Wingdings" panose="05000000000000000000" pitchFamily="2" charset="2"/>
              </a:rPr>
              <a:t> </a:t>
            </a:r>
            <a:r>
              <a:rPr lang="pt-PT" dirty="0" smtClean="0">
                <a:solidFill>
                  <a:schemeClr val="tx1"/>
                </a:solidFill>
                <a:sym typeface="Wingdings" panose="05000000000000000000" pitchFamily="2" charset="2"/>
              </a:rPr>
              <a:t>de reabilitação de Lui e </a:t>
            </a:r>
            <a:r>
              <a:rPr lang="pt-PT" dirty="0" err="1" smtClean="0">
                <a:solidFill>
                  <a:schemeClr val="tx1"/>
                </a:solidFill>
                <a:sym typeface="Wingdings" panose="05000000000000000000" pitchFamily="2" charset="2"/>
              </a:rPr>
              <a:t>Byl</a:t>
            </a:r>
            <a:r>
              <a:rPr lang="pt-PT" dirty="0" smtClean="0">
                <a:solidFill>
                  <a:schemeClr val="tx1"/>
                </a:solidFill>
                <a:sym typeface="Wingdings" panose="05000000000000000000" pitchFamily="2" charset="2"/>
              </a:rPr>
              <a:t> (2009)</a:t>
            </a:r>
          </a:p>
          <a:p>
            <a:pPr lvl="1" algn="just">
              <a:buFont typeface="Wingdings"/>
              <a:buChar char="à"/>
            </a:pPr>
            <a:r>
              <a:rPr lang="pt-PT" dirty="0" smtClean="0">
                <a:solidFill>
                  <a:schemeClr val="tx1"/>
                </a:solidFill>
                <a:sym typeface="Wingdings" panose="05000000000000000000" pitchFamily="2" charset="2"/>
              </a:rPr>
              <a:t>Intensidade de exercício não deve exceder a intensidade moderada</a:t>
            </a:r>
          </a:p>
          <a:p>
            <a:pPr lvl="1" algn="just">
              <a:buFont typeface="Wingdings"/>
              <a:buChar char="à"/>
            </a:pPr>
            <a:r>
              <a:rPr lang="pt-PT" dirty="0" smtClean="0">
                <a:solidFill>
                  <a:schemeClr val="tx1"/>
                </a:solidFill>
                <a:sym typeface="Wingdings" panose="05000000000000000000" pitchFamily="2" charset="2"/>
              </a:rPr>
              <a:t>Durante cada sessão, será avaliado </a:t>
            </a:r>
            <a:r>
              <a:rPr lang="pt-PT" dirty="0" smtClean="0">
                <a:solidFill>
                  <a:schemeClr val="tx1"/>
                </a:solidFill>
              </a:rPr>
              <a:t>a </a:t>
            </a:r>
            <a:r>
              <a:rPr lang="pt-PT" dirty="0">
                <a:solidFill>
                  <a:schemeClr val="tx1"/>
                </a:solidFill>
              </a:rPr>
              <a:t>sensação de dispneia, </a:t>
            </a:r>
            <a:r>
              <a:rPr lang="pt-PT" dirty="0" smtClean="0">
                <a:solidFill>
                  <a:schemeClr val="tx1"/>
                </a:solidFill>
              </a:rPr>
              <a:t>a percepção de esforço</a:t>
            </a:r>
            <a:r>
              <a:rPr lang="pt-PT" dirty="0">
                <a:solidFill>
                  <a:schemeClr val="tx1"/>
                </a:solidFill>
              </a:rPr>
              <a:t>, </a:t>
            </a:r>
            <a:r>
              <a:rPr lang="pt-PT" dirty="0" smtClean="0">
                <a:solidFill>
                  <a:schemeClr val="tx1"/>
                </a:solidFill>
              </a:rPr>
              <a:t>a </a:t>
            </a:r>
            <a:r>
              <a:rPr lang="pt-PT" dirty="0">
                <a:solidFill>
                  <a:schemeClr val="tx1"/>
                </a:solidFill>
              </a:rPr>
              <a:t>SatO</a:t>
            </a:r>
            <a:r>
              <a:rPr lang="pt-PT" baseline="-25000" dirty="0">
                <a:solidFill>
                  <a:schemeClr val="tx1"/>
                </a:solidFill>
              </a:rPr>
              <a:t>2</a:t>
            </a:r>
            <a:r>
              <a:rPr lang="pt-PT" dirty="0">
                <a:solidFill>
                  <a:schemeClr val="tx1"/>
                </a:solidFill>
              </a:rPr>
              <a:t> e </a:t>
            </a:r>
            <a:r>
              <a:rPr lang="pt-PT" dirty="0" smtClean="0">
                <a:solidFill>
                  <a:schemeClr val="tx1"/>
                </a:solidFill>
              </a:rPr>
              <a:t>a FC</a:t>
            </a:r>
          </a:p>
          <a:p>
            <a:pPr lvl="1" algn="just">
              <a:buFont typeface="Wingdings"/>
              <a:buChar char="à"/>
            </a:pPr>
            <a:r>
              <a:rPr lang="pt-PT" dirty="0" smtClean="0">
                <a:solidFill>
                  <a:schemeClr val="tx1"/>
                </a:solidFill>
                <a:sym typeface="Wingdings" panose="05000000000000000000" pitchFamily="2" charset="2"/>
              </a:rPr>
              <a:t>Sessão interrompida quando </a:t>
            </a:r>
            <a:r>
              <a:rPr lang="pt-PT" dirty="0" smtClean="0">
                <a:solidFill>
                  <a:schemeClr val="tx1"/>
                </a:solidFill>
              </a:rPr>
              <a:t>SatO</a:t>
            </a:r>
            <a:r>
              <a:rPr lang="pt-PT" baseline="-25000" dirty="0" smtClean="0">
                <a:solidFill>
                  <a:schemeClr val="tx1"/>
                </a:solidFill>
              </a:rPr>
              <a:t>2 </a:t>
            </a:r>
            <a:r>
              <a:rPr lang="pt-PT" dirty="0" smtClean="0">
                <a:solidFill>
                  <a:schemeClr val="tx1"/>
                </a:solidFill>
              </a:rPr>
              <a:t>&lt;90% </a:t>
            </a:r>
          </a:p>
          <a:p>
            <a:pPr lvl="1" algn="just">
              <a:buFont typeface="Wingdings"/>
              <a:buChar char="à"/>
            </a:pPr>
            <a:r>
              <a:rPr lang="pt-PT" dirty="0" smtClean="0">
                <a:solidFill>
                  <a:schemeClr val="tx1"/>
                </a:solidFill>
              </a:rPr>
              <a:t>No GE, os valores de IPAP e EPAP serão definidos de acordo com Protocolo da VNI </a:t>
            </a:r>
            <a:r>
              <a:rPr lang="pt-PT" dirty="0">
                <a:solidFill>
                  <a:schemeClr val="tx1"/>
                </a:solidFill>
              </a:rPr>
              <a:t>(Melo </a:t>
            </a:r>
            <a:r>
              <a:rPr lang="pt-PT" i="1" dirty="0" err="1">
                <a:solidFill>
                  <a:schemeClr val="tx1"/>
                </a:solidFill>
              </a:rPr>
              <a:t>et</a:t>
            </a:r>
            <a:r>
              <a:rPr lang="pt-PT" i="1" dirty="0">
                <a:solidFill>
                  <a:schemeClr val="tx1"/>
                </a:solidFill>
              </a:rPr>
              <a:t> al</a:t>
            </a:r>
            <a:r>
              <a:rPr lang="pt-PT" dirty="0">
                <a:solidFill>
                  <a:schemeClr val="tx1"/>
                </a:solidFill>
              </a:rPr>
              <a:t>, 1999; </a:t>
            </a:r>
            <a:r>
              <a:rPr lang="pt-PT" dirty="0" err="1">
                <a:solidFill>
                  <a:schemeClr val="tx1"/>
                </a:solidFill>
              </a:rPr>
              <a:t>Van’t</a:t>
            </a:r>
            <a:r>
              <a:rPr lang="pt-PT" dirty="0">
                <a:solidFill>
                  <a:schemeClr val="tx1"/>
                </a:solidFill>
              </a:rPr>
              <a:t> </a:t>
            </a:r>
            <a:r>
              <a:rPr lang="pt-PT" i="1" dirty="0" err="1">
                <a:solidFill>
                  <a:schemeClr val="tx1"/>
                </a:solidFill>
              </a:rPr>
              <a:t>et</a:t>
            </a:r>
            <a:r>
              <a:rPr lang="pt-PT" i="1" dirty="0">
                <a:solidFill>
                  <a:schemeClr val="tx1"/>
                </a:solidFill>
              </a:rPr>
              <a:t> </a:t>
            </a:r>
            <a:r>
              <a:rPr lang="pt-PT" dirty="0">
                <a:solidFill>
                  <a:schemeClr val="tx1"/>
                </a:solidFill>
              </a:rPr>
              <a:t>al., 2004; </a:t>
            </a:r>
            <a:r>
              <a:rPr lang="pt-PT" dirty="0" err="1">
                <a:solidFill>
                  <a:schemeClr val="tx1"/>
                </a:solidFill>
              </a:rPr>
              <a:t>Barakat</a:t>
            </a:r>
            <a:r>
              <a:rPr lang="pt-PT" dirty="0">
                <a:solidFill>
                  <a:schemeClr val="tx1"/>
                </a:solidFill>
              </a:rPr>
              <a:t> </a:t>
            </a:r>
            <a:r>
              <a:rPr lang="pt-PT" i="1" dirty="0" err="1">
                <a:solidFill>
                  <a:schemeClr val="tx1"/>
                </a:solidFill>
              </a:rPr>
              <a:t>et</a:t>
            </a:r>
            <a:r>
              <a:rPr lang="pt-PT" i="1" dirty="0">
                <a:solidFill>
                  <a:schemeClr val="tx1"/>
                </a:solidFill>
              </a:rPr>
              <a:t> </a:t>
            </a:r>
            <a:r>
              <a:rPr lang="pt-PT" dirty="0">
                <a:solidFill>
                  <a:schemeClr val="tx1"/>
                </a:solidFill>
              </a:rPr>
              <a:t>al., 2007; Toledo </a:t>
            </a:r>
            <a:r>
              <a:rPr lang="pt-PT" i="1" dirty="0" err="1">
                <a:solidFill>
                  <a:schemeClr val="tx1"/>
                </a:solidFill>
              </a:rPr>
              <a:t>et</a:t>
            </a:r>
            <a:r>
              <a:rPr lang="pt-PT" i="1" dirty="0">
                <a:solidFill>
                  <a:schemeClr val="tx1"/>
                </a:solidFill>
              </a:rPr>
              <a:t> </a:t>
            </a:r>
            <a:r>
              <a:rPr lang="pt-PT" dirty="0">
                <a:solidFill>
                  <a:schemeClr val="tx1"/>
                </a:solidFill>
              </a:rPr>
              <a:t>al., 2007)</a:t>
            </a:r>
          </a:p>
        </p:txBody>
      </p:sp>
      <p:sp>
        <p:nvSpPr>
          <p:cNvPr id="4" name="Marcador de Posição do Número do Diapositivo 3"/>
          <p:cNvSpPr>
            <a:spLocks noGrp="1"/>
          </p:cNvSpPr>
          <p:nvPr>
            <p:ph type="sldNum" sz="quarter" idx="12"/>
          </p:nvPr>
        </p:nvSpPr>
        <p:spPr>
          <a:xfrm>
            <a:off x="7668344" y="6309320"/>
            <a:ext cx="762000" cy="365125"/>
          </a:xfrm>
        </p:spPr>
        <p:txBody>
          <a:bodyPr/>
          <a:lstStyle/>
          <a:p>
            <a:fld id="{BAB1A6CE-44EA-46C0-B6F1-5D907428B2E2}" type="slidenum">
              <a:rPr lang="pt-PT" smtClean="0"/>
              <a:t>24</a:t>
            </a:fld>
            <a:endParaRPr lang="pt-PT"/>
          </a:p>
        </p:txBody>
      </p:sp>
      <p:sp>
        <p:nvSpPr>
          <p:cNvPr id="14" name="Rectângulo arredondado 13">
            <a:hlinkClick r:id="rId3" action="ppaction://hlinksldjump"/>
          </p:cNvPr>
          <p:cNvSpPr/>
          <p:nvPr/>
        </p:nvSpPr>
        <p:spPr>
          <a:xfrm>
            <a:off x="827584" y="700402"/>
            <a:ext cx="5112568" cy="4963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de intervenção</a:t>
            </a:r>
            <a:endParaRPr lang="pt-PT" sz="2800" dirty="0">
              <a:latin typeface="+mj-lt"/>
            </a:endParaRPr>
          </a:p>
        </p:txBody>
      </p:sp>
    </p:spTree>
    <p:extLst>
      <p:ext uri="{BB962C8B-B14F-4D97-AF65-F5344CB8AC3E}">
        <p14:creationId xmlns:p14="http://schemas.microsoft.com/office/powerpoint/2010/main" val="1956143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iskidreviewsbooks.files.wordpress.com/2014/10/eyesp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887536"/>
            <a:ext cx="1347763" cy="155222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e Conteúdo 2"/>
          <p:cNvSpPr>
            <a:spLocks noGrp="1"/>
          </p:cNvSpPr>
          <p:nvPr>
            <p:ph idx="1"/>
          </p:nvPr>
        </p:nvSpPr>
        <p:spPr>
          <a:xfrm>
            <a:off x="539552" y="1844824"/>
            <a:ext cx="8784976" cy="2086000"/>
          </a:xfrm>
        </p:spPr>
        <p:txBody>
          <a:bodyPr numCol="2">
            <a:noAutofit/>
          </a:bodyPr>
          <a:lstStyle/>
          <a:p>
            <a:r>
              <a:rPr lang="pt-PT" sz="1800" dirty="0" smtClean="0">
                <a:solidFill>
                  <a:schemeClr val="tx1"/>
                </a:solidFill>
              </a:rPr>
              <a:t>Na 4ª e 8ª sessão de </a:t>
            </a:r>
            <a:r>
              <a:rPr lang="pt-PT" sz="1800" dirty="0" err="1" smtClean="0">
                <a:solidFill>
                  <a:schemeClr val="tx1"/>
                </a:solidFill>
              </a:rPr>
              <a:t>Ft</a:t>
            </a:r>
            <a:r>
              <a:rPr lang="pt-PT" sz="1800" dirty="0" smtClean="0">
                <a:solidFill>
                  <a:schemeClr val="tx1"/>
                </a:solidFill>
              </a:rPr>
              <a:t> serão reavaliados:</a:t>
            </a:r>
          </a:p>
          <a:p>
            <a:pPr marL="0" indent="0">
              <a:buNone/>
            </a:pPr>
            <a:endParaRPr lang="pt-PT" sz="1600" dirty="0" smtClean="0">
              <a:solidFill>
                <a:schemeClr val="tx1"/>
              </a:solidFill>
            </a:endParaRPr>
          </a:p>
          <a:p>
            <a:pPr marL="320040" lvl="1" indent="0">
              <a:buNone/>
            </a:pPr>
            <a:r>
              <a:rPr lang="pt-PT" sz="1600" dirty="0" smtClean="0">
                <a:solidFill>
                  <a:schemeClr val="accent1"/>
                </a:solidFill>
                <a:sym typeface="Wingdings" panose="05000000000000000000" pitchFamily="2" charset="2"/>
              </a:rPr>
              <a:t></a:t>
            </a:r>
            <a:r>
              <a:rPr lang="pt-PT" sz="1600" dirty="0" smtClean="0">
                <a:solidFill>
                  <a:schemeClr val="tx1"/>
                </a:solidFill>
                <a:sym typeface="Wingdings" panose="05000000000000000000" pitchFamily="2" charset="2"/>
              </a:rPr>
              <a:t>S</a:t>
            </a:r>
            <a:r>
              <a:rPr lang="pt-PT" sz="1600" dirty="0" smtClean="0">
                <a:solidFill>
                  <a:schemeClr val="tx1"/>
                </a:solidFill>
              </a:rPr>
              <a:t>ensação de dispneia</a:t>
            </a:r>
          </a:p>
          <a:p>
            <a:pPr marL="320040" lvl="1" indent="0">
              <a:buNone/>
            </a:pPr>
            <a:endParaRPr lang="pt-PT" sz="1600" dirty="0" smtClean="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Percepção de esforço</a:t>
            </a:r>
          </a:p>
          <a:p>
            <a:pPr marL="320040" lvl="1" indent="0">
              <a:buNone/>
            </a:pPr>
            <a:endParaRPr lang="pt-PT" sz="1600" dirty="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SatO</a:t>
            </a:r>
            <a:r>
              <a:rPr lang="pt-PT" sz="1600" baseline="-25000" dirty="0" smtClean="0">
                <a:solidFill>
                  <a:schemeClr val="tx1"/>
                </a:solidFill>
              </a:rPr>
              <a:t>2</a:t>
            </a:r>
          </a:p>
          <a:p>
            <a:pPr lvl="1">
              <a:buFont typeface="Wingdings"/>
              <a:buChar char="à"/>
            </a:pPr>
            <a:endParaRPr lang="pt-PT" sz="1600" dirty="0" smtClean="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 FC </a:t>
            </a:r>
          </a:p>
          <a:p>
            <a:pPr lvl="1">
              <a:buFont typeface="Wingdings"/>
              <a:buChar char="à"/>
            </a:pPr>
            <a:endParaRPr lang="pt-PT" sz="1600" dirty="0">
              <a:solidFill>
                <a:schemeClr val="tx1"/>
              </a:solidFill>
            </a:endParaRPr>
          </a:p>
          <a:p>
            <a:pPr lvl="1">
              <a:buFont typeface="Wingdings"/>
              <a:buChar char="à"/>
            </a:pPr>
            <a:endParaRPr lang="pt-PT" sz="1600" dirty="0" smtClean="0">
              <a:solidFill>
                <a:schemeClr val="tx1"/>
              </a:solidFill>
            </a:endParaRPr>
          </a:p>
          <a:p>
            <a:pPr lvl="1">
              <a:buFont typeface="Wingdings"/>
              <a:buChar char="à"/>
            </a:pPr>
            <a:endParaRPr lang="pt-PT" sz="1600" dirty="0" smtClean="0">
              <a:solidFill>
                <a:schemeClr val="tx1"/>
              </a:solidFill>
            </a:endParaRPr>
          </a:p>
          <a:p>
            <a:pPr lvl="1">
              <a:buFont typeface="Wingdings"/>
              <a:buChar char="à"/>
            </a:pPr>
            <a:endParaRPr lang="pt-PT" sz="1600" dirty="0" smtClean="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PIM</a:t>
            </a:r>
          </a:p>
          <a:p>
            <a:pPr lvl="1">
              <a:buFont typeface="Wingdings"/>
              <a:buChar char="à"/>
            </a:pPr>
            <a:endParaRPr lang="pt-PT" sz="1600" dirty="0" smtClean="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PEM</a:t>
            </a:r>
          </a:p>
          <a:p>
            <a:pPr lvl="1">
              <a:buFont typeface="Wingdings"/>
              <a:buChar char="à"/>
            </a:pPr>
            <a:endParaRPr lang="pt-PT" sz="1600" dirty="0" smtClean="0">
              <a:solidFill>
                <a:schemeClr val="tx1"/>
              </a:solidFill>
            </a:endParaRPr>
          </a:p>
          <a:p>
            <a:pPr marL="320040" lvl="1" indent="0">
              <a:buNone/>
            </a:pPr>
            <a:r>
              <a:rPr lang="pt-PT" sz="1600" dirty="0" smtClean="0">
                <a:solidFill>
                  <a:srgbClr val="AD0101"/>
                </a:solidFill>
                <a:sym typeface="Wingdings" panose="05000000000000000000" pitchFamily="2" charset="2"/>
              </a:rPr>
              <a:t></a:t>
            </a:r>
            <a:r>
              <a:rPr lang="pt-PT" sz="1600" dirty="0" smtClean="0">
                <a:solidFill>
                  <a:schemeClr val="tx1"/>
                </a:solidFill>
              </a:rPr>
              <a:t>SNIF</a:t>
            </a:r>
          </a:p>
          <a:p>
            <a:pPr lvl="1">
              <a:buFont typeface="Wingdings"/>
              <a:buChar char="à"/>
            </a:pPr>
            <a:endParaRPr lang="pt-PT" sz="1600" dirty="0">
              <a:solidFill>
                <a:schemeClr val="tx1"/>
              </a:solidFill>
            </a:endParaRPr>
          </a:p>
        </p:txBody>
      </p:sp>
      <p:sp>
        <p:nvSpPr>
          <p:cNvPr id="4" name="Marcador de Posição do Número do Diapositivo 3"/>
          <p:cNvSpPr>
            <a:spLocks noGrp="1"/>
          </p:cNvSpPr>
          <p:nvPr>
            <p:ph type="sldNum" sz="quarter" idx="12"/>
          </p:nvPr>
        </p:nvSpPr>
        <p:spPr>
          <a:xfrm>
            <a:off x="7668344" y="6237312"/>
            <a:ext cx="762000" cy="365125"/>
          </a:xfrm>
        </p:spPr>
        <p:txBody>
          <a:bodyPr/>
          <a:lstStyle/>
          <a:p>
            <a:fld id="{BAB1A6CE-44EA-46C0-B6F1-5D907428B2E2}" type="slidenum">
              <a:rPr lang="pt-PT" smtClean="0"/>
              <a:t>25</a:t>
            </a:fld>
            <a:endParaRPr lang="pt-PT" dirty="0"/>
          </a:p>
        </p:txBody>
      </p:sp>
      <p:sp>
        <p:nvSpPr>
          <p:cNvPr id="5" name="Rectângulo arredondado 4">
            <a:hlinkClick r:id="rId4" action="ppaction://hlinksldjump"/>
          </p:cNvPr>
          <p:cNvSpPr/>
          <p:nvPr/>
        </p:nvSpPr>
        <p:spPr>
          <a:xfrm>
            <a:off x="827584" y="628395"/>
            <a:ext cx="6480720" cy="49634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de reavaliação intermédia e fase final</a:t>
            </a:r>
            <a:endParaRPr lang="pt-PT" sz="2800" dirty="0">
              <a:latin typeface="+mj-lt"/>
            </a:endParaRPr>
          </a:p>
        </p:txBody>
      </p:sp>
      <p:sp>
        <p:nvSpPr>
          <p:cNvPr id="6" name="Chaveta à direita 5"/>
          <p:cNvSpPr/>
          <p:nvPr/>
        </p:nvSpPr>
        <p:spPr>
          <a:xfrm>
            <a:off x="2872609" y="2151624"/>
            <a:ext cx="444978" cy="1779200"/>
          </a:xfrm>
          <a:prstGeom prst="rightBrace">
            <a:avLst>
              <a:gd name="adj1" fmla="val 8333"/>
              <a:gd name="adj2" fmla="val 507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7" name="Rectângulo 6"/>
          <p:cNvSpPr/>
          <p:nvPr/>
        </p:nvSpPr>
        <p:spPr>
          <a:xfrm>
            <a:off x="3409092" y="2276138"/>
            <a:ext cx="1158220"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sz="1600" dirty="0" smtClean="0"/>
              <a:t>Valores registados </a:t>
            </a:r>
            <a:r>
              <a:rPr lang="pt-PT" sz="1600" dirty="0"/>
              <a:t>na F</a:t>
            </a:r>
            <a:r>
              <a:rPr lang="pt-PT" sz="1600" dirty="0" smtClean="0"/>
              <a:t>icha </a:t>
            </a:r>
            <a:r>
              <a:rPr lang="pt-PT" sz="1600" dirty="0"/>
              <a:t>de </a:t>
            </a:r>
            <a:r>
              <a:rPr lang="pt-PT" sz="1600" dirty="0" smtClean="0"/>
              <a:t>Registo da </a:t>
            </a:r>
            <a:r>
              <a:rPr lang="pt-PT" sz="1600" dirty="0" err="1" smtClean="0"/>
              <a:t>Ft</a:t>
            </a:r>
            <a:endParaRPr lang="pt-PT" sz="1600" dirty="0"/>
          </a:p>
        </p:txBody>
      </p:sp>
      <p:sp>
        <p:nvSpPr>
          <p:cNvPr id="8" name="Rectângulo 7"/>
          <p:cNvSpPr/>
          <p:nvPr/>
        </p:nvSpPr>
        <p:spPr>
          <a:xfrm>
            <a:off x="6228184" y="2383859"/>
            <a:ext cx="192165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PT" sz="1600" dirty="0" smtClean="0"/>
              <a:t>Valores registados </a:t>
            </a:r>
            <a:r>
              <a:rPr lang="pt-PT" sz="1600" dirty="0"/>
              <a:t>na F</a:t>
            </a:r>
            <a:r>
              <a:rPr lang="pt-PT" sz="1600" dirty="0" smtClean="0"/>
              <a:t>icha </a:t>
            </a:r>
            <a:r>
              <a:rPr lang="pt-PT" sz="1600" dirty="0"/>
              <a:t>de </a:t>
            </a:r>
            <a:r>
              <a:rPr lang="pt-PT" sz="1600" dirty="0" smtClean="0"/>
              <a:t>Caracterização do Utente</a:t>
            </a:r>
            <a:endParaRPr lang="pt-PT" sz="1600" dirty="0"/>
          </a:p>
        </p:txBody>
      </p:sp>
      <p:sp>
        <p:nvSpPr>
          <p:cNvPr id="9" name="Chaveta à direita 8"/>
          <p:cNvSpPr/>
          <p:nvPr/>
        </p:nvSpPr>
        <p:spPr>
          <a:xfrm>
            <a:off x="5856188" y="2276136"/>
            <a:ext cx="288032" cy="1477329"/>
          </a:xfrm>
          <a:prstGeom prst="rightBrace">
            <a:avLst>
              <a:gd name="adj1" fmla="val 8333"/>
              <a:gd name="adj2" fmla="val 507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pic>
        <p:nvPicPr>
          <p:cNvPr id="9218" name="Picture 2" descr="G:\Imagens PP\paper_pen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508187"/>
            <a:ext cx="1389162" cy="13996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ângulo arredondado 10">
            <a:hlinkClick r:id="rId4" action="ppaction://hlinksldjump"/>
          </p:cNvPr>
          <p:cNvSpPr/>
          <p:nvPr/>
        </p:nvSpPr>
        <p:spPr>
          <a:xfrm>
            <a:off x="827584" y="4300803"/>
            <a:ext cx="6480720" cy="49634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Fase de recolha e tratamento de dados </a:t>
            </a:r>
            <a:endParaRPr lang="pt-PT" sz="2800" dirty="0">
              <a:latin typeface="+mj-lt"/>
            </a:endParaRPr>
          </a:p>
        </p:txBody>
      </p:sp>
      <p:sp>
        <p:nvSpPr>
          <p:cNvPr id="12" name="Marcador de Posição de Conteúdo 2"/>
          <p:cNvSpPr txBox="1">
            <a:spLocks/>
          </p:cNvSpPr>
          <p:nvPr/>
        </p:nvSpPr>
        <p:spPr>
          <a:xfrm>
            <a:off x="539552" y="5013176"/>
            <a:ext cx="8157914" cy="864096"/>
          </a:xfrm>
          <a:prstGeom prst="rect">
            <a:avLst/>
          </a:prstGeom>
        </p:spPr>
        <p:txBody>
          <a:bodyPr vert="horz" lIns="91440" tIns="45720" rIns="91440" bIns="45720" numCol="1"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pt-PT" sz="1800" dirty="0">
                <a:solidFill>
                  <a:schemeClr val="tx1"/>
                </a:solidFill>
              </a:rPr>
              <a:t>A recolha de dados será feita durante um ano, sendo que os dados serão organizados tendo em vista a sua análise.</a:t>
            </a:r>
            <a:endParaRPr lang="pt-PT" sz="1800" dirty="0" smtClean="0">
              <a:solidFill>
                <a:schemeClr val="tx1"/>
              </a:solidFill>
            </a:endParaRPr>
          </a:p>
        </p:txBody>
      </p:sp>
    </p:spTree>
    <p:extLst>
      <p:ext uri="{BB962C8B-B14F-4D97-AF65-F5344CB8AC3E}">
        <p14:creationId xmlns:p14="http://schemas.microsoft.com/office/powerpoint/2010/main" val="3760063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12576" y="1415008"/>
            <a:ext cx="7759824" cy="4534272"/>
          </a:xfrm>
        </p:spPr>
        <p:txBody>
          <a:bodyPr>
            <a:normAutofit fontScale="92500" lnSpcReduction="10000"/>
          </a:bodyPr>
          <a:lstStyle/>
          <a:p>
            <a:pPr algn="just"/>
            <a:r>
              <a:rPr lang="pt-PT" dirty="0" smtClean="0">
                <a:solidFill>
                  <a:schemeClr val="tx1"/>
                </a:solidFill>
              </a:rPr>
              <a:t>Descrever as características da amostra:</a:t>
            </a:r>
          </a:p>
          <a:p>
            <a:pPr lvl="1" algn="just">
              <a:buFont typeface="Wingdings"/>
              <a:buChar char="à"/>
            </a:pPr>
            <a:r>
              <a:rPr lang="pt-PT" dirty="0" smtClean="0">
                <a:solidFill>
                  <a:schemeClr val="tx1"/>
                </a:solidFill>
                <a:sym typeface="Wingdings" panose="05000000000000000000" pitchFamily="2" charset="2"/>
              </a:rPr>
              <a:t>Estatística descritiva</a:t>
            </a:r>
          </a:p>
          <a:p>
            <a:pPr lvl="2" algn="just">
              <a:buFont typeface="Wingdings"/>
              <a:buChar char="à"/>
            </a:pPr>
            <a:r>
              <a:rPr lang="pt-PT" dirty="0" smtClean="0">
                <a:solidFill>
                  <a:schemeClr val="tx1"/>
                </a:solidFill>
                <a:sym typeface="Wingdings" panose="05000000000000000000" pitchFamily="2" charset="2"/>
              </a:rPr>
              <a:t>Distribuição de frequência quanto à idade e género do participante;</a:t>
            </a:r>
          </a:p>
          <a:p>
            <a:pPr marL="628650" lvl="2" indent="-271463" algn="just">
              <a:buFont typeface="Wingdings"/>
              <a:buChar char="à"/>
            </a:pPr>
            <a:r>
              <a:rPr lang="pt-PT" sz="2200" dirty="0" smtClean="0">
                <a:solidFill>
                  <a:schemeClr val="tx1"/>
                </a:solidFill>
                <a:sym typeface="Wingdings" panose="05000000000000000000" pitchFamily="2" charset="2"/>
              </a:rPr>
              <a:t>Medidas de tendência central e medidas de dispersão:</a:t>
            </a:r>
          </a:p>
          <a:p>
            <a:pPr marL="902970" lvl="3" indent="-271463" algn="just">
              <a:buFont typeface="Wingdings"/>
              <a:buChar char="à"/>
            </a:pPr>
            <a:r>
              <a:rPr lang="pt-PT" dirty="0" smtClean="0">
                <a:solidFill>
                  <a:schemeClr val="tx1"/>
                </a:solidFill>
                <a:sym typeface="Wingdings" panose="05000000000000000000" pitchFamily="2" charset="2"/>
              </a:rPr>
              <a:t>Médias e desvios padrão </a:t>
            </a:r>
            <a:r>
              <a:rPr lang="pt-PT" dirty="0">
                <a:solidFill>
                  <a:schemeClr val="tx1"/>
                </a:solidFill>
              </a:rPr>
              <a:t>da SNIF, da PIM, da PEM, da FC e da SatO</a:t>
            </a:r>
            <a:r>
              <a:rPr lang="pt-PT" baseline="-25000" dirty="0">
                <a:solidFill>
                  <a:schemeClr val="tx1"/>
                </a:solidFill>
              </a:rPr>
              <a:t>2</a:t>
            </a:r>
            <a:r>
              <a:rPr lang="pt-PT" dirty="0">
                <a:solidFill>
                  <a:schemeClr val="tx1"/>
                </a:solidFill>
              </a:rPr>
              <a:t> referentes a todas as avaliações realizadas nos GC e </a:t>
            </a:r>
            <a:r>
              <a:rPr lang="pt-PT" dirty="0" smtClean="0">
                <a:solidFill>
                  <a:schemeClr val="tx1"/>
                </a:solidFill>
              </a:rPr>
              <a:t>GE;</a:t>
            </a:r>
          </a:p>
          <a:p>
            <a:pPr marL="271463" lvl="3" indent="-271463" algn="just">
              <a:tabLst>
                <a:tab pos="271463" algn="l"/>
              </a:tabLst>
            </a:pPr>
            <a:r>
              <a:rPr lang="pt-PT" sz="2400" dirty="0" smtClean="0">
                <a:solidFill>
                  <a:schemeClr val="tx1"/>
                </a:solidFill>
              </a:rPr>
              <a:t>Análise de variância múltipla (MANOVA) </a:t>
            </a:r>
            <a:r>
              <a:rPr lang="pt-PT" sz="2400" dirty="0">
                <a:solidFill>
                  <a:schemeClr val="tx1"/>
                </a:solidFill>
              </a:rPr>
              <a:t>para determinar a diferença entre as médias obtidas de cada subgrupo quanto à sensação de dispneia, percepção de esforço, FC e </a:t>
            </a:r>
            <a:r>
              <a:rPr lang="pt-PT" sz="2400" dirty="0" smtClean="0">
                <a:solidFill>
                  <a:schemeClr val="tx1"/>
                </a:solidFill>
              </a:rPr>
              <a:t>SatO</a:t>
            </a:r>
            <a:r>
              <a:rPr lang="pt-PT" sz="2400" baseline="-25000" dirty="0" smtClean="0">
                <a:solidFill>
                  <a:schemeClr val="tx1"/>
                </a:solidFill>
              </a:rPr>
              <a:t>2</a:t>
            </a:r>
            <a:r>
              <a:rPr lang="pt-PT" sz="2400" dirty="0" smtClean="0">
                <a:solidFill>
                  <a:schemeClr val="tx1"/>
                </a:solidFill>
              </a:rPr>
              <a:t>;</a:t>
            </a:r>
          </a:p>
          <a:p>
            <a:pPr marL="271463" lvl="3" indent="-271463" algn="just">
              <a:tabLst>
                <a:tab pos="271463" algn="l"/>
              </a:tabLst>
            </a:pPr>
            <a:r>
              <a:rPr lang="pt-PT" sz="2400" dirty="0">
                <a:solidFill>
                  <a:schemeClr val="tx1"/>
                </a:solidFill>
              </a:rPr>
              <a:t>A</a:t>
            </a:r>
            <a:r>
              <a:rPr lang="pt-PT" sz="2400" dirty="0" smtClean="0">
                <a:solidFill>
                  <a:schemeClr val="tx1"/>
                </a:solidFill>
              </a:rPr>
              <a:t> </a:t>
            </a:r>
            <a:r>
              <a:rPr lang="pt-PT" sz="2400" dirty="0">
                <a:solidFill>
                  <a:schemeClr val="tx1"/>
                </a:solidFill>
              </a:rPr>
              <a:t>correlação </a:t>
            </a:r>
            <a:r>
              <a:rPr lang="pt-PT" sz="2400" i="1" dirty="0">
                <a:solidFill>
                  <a:schemeClr val="tx1"/>
                </a:solidFill>
              </a:rPr>
              <a:t>r</a:t>
            </a:r>
            <a:r>
              <a:rPr lang="pt-PT" sz="2400" dirty="0">
                <a:solidFill>
                  <a:schemeClr val="tx1"/>
                </a:solidFill>
              </a:rPr>
              <a:t> de </a:t>
            </a:r>
            <a:r>
              <a:rPr lang="pt-PT" sz="2400" dirty="0" smtClean="0">
                <a:solidFill>
                  <a:schemeClr val="tx1"/>
                </a:solidFill>
              </a:rPr>
              <a:t>Pearson:</a:t>
            </a:r>
          </a:p>
          <a:p>
            <a:pPr marL="228600" lvl="4" indent="0" algn="just">
              <a:buNone/>
              <a:tabLst>
                <a:tab pos="271463" algn="l"/>
              </a:tabLst>
            </a:pPr>
            <a:r>
              <a:rPr lang="pt-PT" sz="2400" dirty="0" smtClean="0">
                <a:solidFill>
                  <a:schemeClr val="accent1"/>
                </a:solidFill>
                <a:sym typeface="Wingdings" panose="05000000000000000000" pitchFamily="2" charset="2"/>
              </a:rPr>
              <a:t>	</a:t>
            </a:r>
            <a:r>
              <a:rPr lang="pt-PT" sz="2200" dirty="0" smtClean="0">
                <a:solidFill>
                  <a:schemeClr val="accent1"/>
                </a:solidFill>
                <a:sym typeface="Wingdings" panose="05000000000000000000" pitchFamily="2" charset="2"/>
              </a:rPr>
              <a:t></a:t>
            </a:r>
            <a:r>
              <a:rPr lang="pt-PT" sz="2200" dirty="0">
                <a:solidFill>
                  <a:schemeClr val="tx1"/>
                </a:solidFill>
                <a:sym typeface="Wingdings" panose="05000000000000000000" pitchFamily="2" charset="2"/>
              </a:rPr>
              <a:t>R</a:t>
            </a:r>
            <a:r>
              <a:rPr lang="pt-PT" sz="2200" dirty="0" smtClean="0">
                <a:solidFill>
                  <a:schemeClr val="tx1"/>
                </a:solidFill>
              </a:rPr>
              <a:t>elação </a:t>
            </a:r>
            <a:r>
              <a:rPr lang="pt-PT" sz="2200" dirty="0">
                <a:solidFill>
                  <a:schemeClr val="tx1"/>
                </a:solidFill>
              </a:rPr>
              <a:t>entre o tipo/intensidade da intervenção da Fisioterapia com a sensação de dispneia e a percepção de </a:t>
            </a:r>
            <a:r>
              <a:rPr lang="pt-PT" sz="2200" dirty="0" smtClean="0">
                <a:solidFill>
                  <a:schemeClr val="tx1"/>
                </a:solidFill>
              </a:rPr>
              <a:t>esforço;</a:t>
            </a:r>
          </a:p>
          <a:p>
            <a:pPr marL="228600" lvl="4" indent="0" algn="just">
              <a:buNone/>
              <a:tabLst>
                <a:tab pos="271463" algn="l"/>
              </a:tabLst>
            </a:pPr>
            <a:r>
              <a:rPr lang="pt-PT" sz="2200" dirty="0" smtClean="0">
                <a:solidFill>
                  <a:schemeClr val="accent1"/>
                </a:solidFill>
                <a:sym typeface="Wingdings" panose="05000000000000000000" pitchFamily="2" charset="2"/>
              </a:rPr>
              <a:t>	</a:t>
            </a:r>
            <a:r>
              <a:rPr lang="pt-PT" sz="2200" dirty="0">
                <a:solidFill>
                  <a:schemeClr val="tx1"/>
                </a:solidFill>
                <a:sym typeface="Wingdings" panose="05000000000000000000" pitchFamily="2" charset="2"/>
              </a:rPr>
              <a:t>R</a:t>
            </a:r>
            <a:r>
              <a:rPr lang="pt-PT" sz="2200" dirty="0" smtClean="0">
                <a:solidFill>
                  <a:schemeClr val="tx1"/>
                </a:solidFill>
              </a:rPr>
              <a:t>elação </a:t>
            </a:r>
            <a:r>
              <a:rPr lang="pt-PT" sz="2200" dirty="0">
                <a:solidFill>
                  <a:schemeClr val="tx1"/>
                </a:solidFill>
              </a:rPr>
              <a:t>existente entre a sensação de dispneia e a percepção de esforço com os diferentes </a:t>
            </a:r>
            <a:r>
              <a:rPr lang="pt-PT" sz="2200" dirty="0" smtClean="0">
                <a:solidFill>
                  <a:schemeClr val="tx1"/>
                </a:solidFill>
              </a:rPr>
              <a:t>SNIF.</a:t>
            </a:r>
            <a:endParaRPr lang="pt-PT" dirty="0">
              <a:solidFill>
                <a:schemeClr val="tx1"/>
              </a:solidFill>
            </a:endParaRPr>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26</a:t>
            </a:fld>
            <a:endParaRPr lang="pt-PT"/>
          </a:p>
        </p:txBody>
      </p:sp>
      <p:sp>
        <p:nvSpPr>
          <p:cNvPr id="5" name="Rectângulo arredondado 4"/>
          <p:cNvSpPr/>
          <p:nvPr/>
        </p:nvSpPr>
        <p:spPr>
          <a:xfrm>
            <a:off x="827584" y="700402"/>
            <a:ext cx="6480720" cy="496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mj-lt"/>
              </a:rPr>
              <a:t>Plano de tratamento de dados</a:t>
            </a:r>
            <a:endParaRPr lang="pt-PT" sz="2800" dirty="0">
              <a:latin typeface="+mj-lt"/>
            </a:endParaRPr>
          </a:p>
        </p:txBody>
      </p:sp>
      <p:pic>
        <p:nvPicPr>
          <p:cNvPr id="8194" name="Picture 2" descr="G:\Imagens PP\metodologia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0"/>
            <a:ext cx="240026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02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magens PP\onlin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5064"/>
            <a:ext cx="2571750" cy="317182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251520" y="3284984"/>
            <a:ext cx="8712968" cy="947936"/>
          </a:xfrm>
        </p:spPr>
        <p:txBody>
          <a:bodyPr/>
          <a:lstStyle/>
          <a:p>
            <a:r>
              <a:rPr lang="pt-PT" sz="5400" dirty="0" smtClean="0"/>
              <a:t>Reflexões finais e conclusões</a:t>
            </a:r>
            <a:endParaRPr lang="pt-PT" sz="5400" dirty="0"/>
          </a:p>
        </p:txBody>
      </p:sp>
      <p:sp>
        <p:nvSpPr>
          <p:cNvPr id="4" name="Marcador de Posição do Número do Diapositivo 3"/>
          <p:cNvSpPr>
            <a:spLocks noGrp="1"/>
          </p:cNvSpPr>
          <p:nvPr>
            <p:ph type="sldNum" sz="quarter" idx="12"/>
          </p:nvPr>
        </p:nvSpPr>
        <p:spPr>
          <a:xfrm>
            <a:off x="7668344" y="6309320"/>
            <a:ext cx="762000" cy="365125"/>
          </a:xfrm>
        </p:spPr>
        <p:txBody>
          <a:bodyPr/>
          <a:lstStyle/>
          <a:p>
            <a:fld id="{BAB1A6CE-44EA-46C0-B6F1-5D907428B2E2}" type="slidenum">
              <a:rPr lang="pt-PT" smtClean="0"/>
              <a:t>27</a:t>
            </a:fld>
            <a:endParaRPr lang="pt-PT" dirty="0"/>
          </a:p>
        </p:txBody>
      </p:sp>
    </p:spTree>
    <p:extLst>
      <p:ext uri="{BB962C8B-B14F-4D97-AF65-F5344CB8AC3E}">
        <p14:creationId xmlns:p14="http://schemas.microsoft.com/office/powerpoint/2010/main" val="2376632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28440" y="1196752"/>
            <a:ext cx="7543800" cy="4824536"/>
          </a:xfrm>
        </p:spPr>
        <p:txBody>
          <a:bodyPr>
            <a:noAutofit/>
          </a:bodyPr>
          <a:lstStyle/>
          <a:p>
            <a:pPr algn="just"/>
            <a:r>
              <a:rPr lang="pt-PT" sz="1600" dirty="0" smtClean="0">
                <a:solidFill>
                  <a:schemeClr val="tx1"/>
                </a:solidFill>
              </a:rPr>
              <a:t>Apesar da intervenção </a:t>
            </a:r>
            <a:r>
              <a:rPr lang="pt-PT" sz="1600" dirty="0">
                <a:solidFill>
                  <a:schemeClr val="tx1"/>
                </a:solidFill>
              </a:rPr>
              <a:t>da Fisioterapia </a:t>
            </a:r>
            <a:r>
              <a:rPr lang="pt-PT" sz="1600" dirty="0" smtClean="0">
                <a:solidFill>
                  <a:schemeClr val="tx1"/>
                </a:solidFill>
              </a:rPr>
              <a:t>ter como referência </a:t>
            </a:r>
            <a:r>
              <a:rPr lang="pt-PT" sz="1600" dirty="0">
                <a:solidFill>
                  <a:schemeClr val="tx1"/>
                </a:solidFill>
              </a:rPr>
              <a:t>a</a:t>
            </a:r>
            <a:r>
              <a:rPr lang="pt-PT" sz="1600" i="1" dirty="0">
                <a:solidFill>
                  <a:schemeClr val="tx1"/>
                </a:solidFill>
              </a:rPr>
              <a:t> </a:t>
            </a:r>
            <a:r>
              <a:rPr lang="pt-PT" sz="1600" i="1" dirty="0" err="1">
                <a:solidFill>
                  <a:schemeClr val="tx1"/>
                </a:solidFill>
              </a:rPr>
              <a:t>guideline</a:t>
            </a:r>
            <a:r>
              <a:rPr lang="pt-PT" sz="1600" dirty="0">
                <a:solidFill>
                  <a:schemeClr val="tx1"/>
                </a:solidFill>
              </a:rPr>
              <a:t> de reabilitação definida para cada uma das fases da </a:t>
            </a:r>
            <a:r>
              <a:rPr lang="pt-PT" sz="1600" dirty="0" smtClean="0">
                <a:solidFill>
                  <a:schemeClr val="tx1"/>
                </a:solidFill>
              </a:rPr>
              <a:t>ELA, é </a:t>
            </a:r>
            <a:r>
              <a:rPr lang="pt-PT" sz="1600" dirty="0" err="1" smtClean="0">
                <a:solidFill>
                  <a:schemeClr val="tx1"/>
                </a:solidFill>
              </a:rPr>
              <a:t>dificil</a:t>
            </a:r>
            <a:r>
              <a:rPr lang="pt-PT" sz="1600" dirty="0" smtClean="0">
                <a:solidFill>
                  <a:schemeClr val="tx1"/>
                </a:solidFill>
              </a:rPr>
              <a:t> de controlar a intervenção do fisioterapeuta uma </a:t>
            </a:r>
            <a:r>
              <a:rPr lang="pt-PT" sz="1600" dirty="0">
                <a:solidFill>
                  <a:schemeClr val="tx1"/>
                </a:solidFill>
              </a:rPr>
              <a:t>vez que </a:t>
            </a:r>
            <a:r>
              <a:rPr lang="pt-PT" sz="1600" dirty="0" smtClean="0">
                <a:solidFill>
                  <a:schemeClr val="tx1"/>
                </a:solidFill>
              </a:rPr>
              <a:t>esta </a:t>
            </a:r>
            <a:r>
              <a:rPr lang="pt-PT" sz="1600" dirty="0">
                <a:solidFill>
                  <a:schemeClr val="tx1"/>
                </a:solidFill>
              </a:rPr>
              <a:t>varia de utente para utente e, no mesmo utente, de sessão para sessão</a:t>
            </a:r>
            <a:r>
              <a:rPr lang="pt-PT" sz="1600" dirty="0" smtClean="0">
                <a:solidFill>
                  <a:schemeClr val="tx1"/>
                </a:solidFill>
              </a:rPr>
              <a:t>;</a:t>
            </a:r>
          </a:p>
          <a:p>
            <a:pPr algn="just"/>
            <a:endParaRPr lang="pt-PT" sz="1600" dirty="0">
              <a:solidFill>
                <a:schemeClr val="tx1"/>
              </a:solidFill>
            </a:endParaRPr>
          </a:p>
          <a:p>
            <a:pPr algn="just"/>
            <a:r>
              <a:rPr lang="pt-PT" sz="1600" dirty="0">
                <a:solidFill>
                  <a:schemeClr val="tx1"/>
                </a:solidFill>
              </a:rPr>
              <a:t>Outros factores que podem condicionar a intervenção do Fisioterapeuta e os possíveis resultados obtidos neste estudo são os valores de IPAP e EPAP que o fisioterapeuta seleccionará, ainda que tenha por base o Protocolo da VNI, pretende-se que estes valores sejam ajustados de acordo também com a necessidade e o conforto do utente</a:t>
            </a:r>
            <a:r>
              <a:rPr lang="pt-PT" sz="1600" dirty="0" smtClean="0">
                <a:solidFill>
                  <a:schemeClr val="tx1"/>
                </a:solidFill>
              </a:rPr>
              <a:t>;</a:t>
            </a:r>
          </a:p>
          <a:p>
            <a:pPr algn="just"/>
            <a:endParaRPr lang="pt-PT" sz="1600" dirty="0" smtClean="0">
              <a:solidFill>
                <a:schemeClr val="tx1"/>
              </a:solidFill>
            </a:endParaRPr>
          </a:p>
          <a:p>
            <a:pPr algn="just"/>
            <a:r>
              <a:rPr lang="pt-PT" sz="1600" dirty="0">
                <a:solidFill>
                  <a:schemeClr val="tx1"/>
                </a:solidFill>
              </a:rPr>
              <a:t>Outro factor que é difícil de controlar é a experiência do fisioterapeuta, uma vez que não existem critérios para determinar o quão experiente é este profissional, presumindo-se que para além dos anos de prática clínica, os seus conhecimentos quanto à Fisioterapia Respiratória e condições neurológicas sejam importantes</a:t>
            </a:r>
            <a:r>
              <a:rPr lang="pt-PT" sz="1600" dirty="0" smtClean="0">
                <a:solidFill>
                  <a:schemeClr val="tx1"/>
                </a:solidFill>
              </a:rPr>
              <a:t>;</a:t>
            </a:r>
          </a:p>
          <a:p>
            <a:pPr algn="just"/>
            <a:endParaRPr lang="pt-PT" sz="1600" dirty="0" smtClean="0">
              <a:solidFill>
                <a:schemeClr val="tx1"/>
              </a:solidFill>
            </a:endParaRPr>
          </a:p>
          <a:p>
            <a:pPr algn="just"/>
            <a:r>
              <a:rPr lang="pt-PT" sz="1600" dirty="0">
                <a:solidFill>
                  <a:schemeClr val="tx1"/>
                </a:solidFill>
              </a:rPr>
              <a:t>Para além disso, pensa-se que o número reduzido da amostra poderá impedir </a:t>
            </a:r>
            <a:r>
              <a:rPr lang="pt-PT" sz="1600" dirty="0" smtClean="0">
                <a:solidFill>
                  <a:schemeClr val="tx1"/>
                </a:solidFill>
              </a:rPr>
              <a:t>a </a:t>
            </a:r>
            <a:r>
              <a:rPr lang="pt-PT" sz="1600" dirty="0">
                <a:solidFill>
                  <a:schemeClr val="tx1"/>
                </a:solidFill>
              </a:rPr>
              <a:t>generalização dos possíveis resultados obtidos para população com </a:t>
            </a:r>
            <a:r>
              <a:rPr lang="pt-PT" sz="1600" dirty="0" smtClean="0">
                <a:solidFill>
                  <a:schemeClr val="tx1"/>
                </a:solidFill>
              </a:rPr>
              <a:t>ELA.</a:t>
            </a:r>
            <a:endParaRPr lang="pt-PT" sz="1600" dirty="0">
              <a:solidFill>
                <a:schemeClr val="tx1"/>
              </a:solidFill>
            </a:endParaRPr>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28</a:t>
            </a:fld>
            <a:endParaRPr lang="pt-PT" dirty="0"/>
          </a:p>
        </p:txBody>
      </p:sp>
      <p:sp>
        <p:nvSpPr>
          <p:cNvPr id="5" name="Rectângulo arredondado 4"/>
          <p:cNvSpPr/>
          <p:nvPr/>
        </p:nvSpPr>
        <p:spPr>
          <a:xfrm>
            <a:off x="755576" y="548680"/>
            <a:ext cx="3096344"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latin typeface="+mj-lt"/>
              </a:rPr>
              <a:t>Limitações do estudo</a:t>
            </a:r>
            <a:endParaRPr lang="pt-PT" sz="2000" dirty="0">
              <a:latin typeface="+mj-lt"/>
            </a:endParaRPr>
          </a:p>
        </p:txBody>
      </p:sp>
    </p:spTree>
    <p:extLst>
      <p:ext uri="{BB962C8B-B14F-4D97-AF65-F5344CB8AC3E}">
        <p14:creationId xmlns:p14="http://schemas.microsoft.com/office/powerpoint/2010/main" val="594454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95536" y="901824"/>
            <a:ext cx="8208912" cy="5263480"/>
          </a:xfrm>
        </p:spPr>
        <p:txBody>
          <a:bodyPr>
            <a:normAutofit fontScale="92500" lnSpcReduction="20000"/>
          </a:bodyPr>
          <a:lstStyle/>
          <a:p>
            <a:pPr algn="just"/>
            <a:r>
              <a:rPr lang="pt-PT" dirty="0">
                <a:solidFill>
                  <a:schemeClr val="tx1"/>
                </a:solidFill>
              </a:rPr>
              <a:t>C</a:t>
            </a:r>
            <a:r>
              <a:rPr lang="pt-PT" dirty="0" smtClean="0">
                <a:solidFill>
                  <a:schemeClr val="tx1"/>
                </a:solidFill>
              </a:rPr>
              <a:t>onsidera-se </a:t>
            </a:r>
            <a:r>
              <a:rPr lang="pt-PT" dirty="0">
                <a:solidFill>
                  <a:schemeClr val="tx1"/>
                </a:solidFill>
              </a:rPr>
              <a:t>que os fisioterapeutas também devem investir na área da investigação nomeadamente quanto à definição de exercícios adequados para a sua intervenção em utentes com </a:t>
            </a:r>
            <a:r>
              <a:rPr lang="pt-PT" dirty="0" smtClean="0">
                <a:solidFill>
                  <a:schemeClr val="tx1"/>
                </a:solidFill>
              </a:rPr>
              <a:t>ELA;</a:t>
            </a:r>
          </a:p>
          <a:p>
            <a:pPr algn="just"/>
            <a:endParaRPr lang="pt-PT" dirty="0" smtClean="0">
              <a:solidFill>
                <a:schemeClr val="tx1"/>
              </a:solidFill>
            </a:endParaRPr>
          </a:p>
          <a:p>
            <a:pPr algn="just"/>
            <a:r>
              <a:rPr lang="pt-PT" dirty="0" smtClean="0">
                <a:solidFill>
                  <a:schemeClr val="tx1"/>
                </a:solidFill>
              </a:rPr>
              <a:t>Compreendendo </a:t>
            </a:r>
            <a:r>
              <a:rPr lang="pt-PT" dirty="0">
                <a:solidFill>
                  <a:schemeClr val="tx1"/>
                </a:solidFill>
              </a:rPr>
              <a:t>o funcionamento da VNI, o seu potencial uso e as suas limitações, é importante que o fisioterapeuta que trabalha com utentes com insuficiência respiratória crónica desenvolva aptidões para associar esta terapia à sua </a:t>
            </a:r>
            <a:r>
              <a:rPr lang="pt-PT" dirty="0" smtClean="0">
                <a:solidFill>
                  <a:schemeClr val="tx1"/>
                </a:solidFill>
              </a:rPr>
              <a:t>intervenção;</a:t>
            </a:r>
          </a:p>
          <a:p>
            <a:pPr algn="just"/>
            <a:endParaRPr lang="pt-PT" dirty="0" smtClean="0">
              <a:solidFill>
                <a:schemeClr val="tx1"/>
              </a:solidFill>
            </a:endParaRPr>
          </a:p>
          <a:p>
            <a:pPr algn="just"/>
            <a:r>
              <a:rPr lang="pt-PT" dirty="0" smtClean="0">
                <a:solidFill>
                  <a:schemeClr val="tx1"/>
                </a:solidFill>
              </a:rPr>
              <a:t>Considera-se que este </a:t>
            </a:r>
            <a:r>
              <a:rPr lang="pt-PT" dirty="0">
                <a:solidFill>
                  <a:schemeClr val="tx1"/>
                </a:solidFill>
              </a:rPr>
              <a:t>projecto para além de contribuir para a prática clínica do fisioterapeuta também poderá ser benéfico para os utentes com </a:t>
            </a:r>
            <a:r>
              <a:rPr lang="pt-PT" dirty="0" smtClean="0">
                <a:solidFill>
                  <a:schemeClr val="tx1"/>
                </a:solidFill>
              </a:rPr>
              <a:t>ELA;</a:t>
            </a:r>
          </a:p>
          <a:p>
            <a:pPr algn="just"/>
            <a:endParaRPr lang="pt-PT" dirty="0" smtClean="0">
              <a:solidFill>
                <a:schemeClr val="tx1"/>
              </a:solidFill>
            </a:endParaRPr>
          </a:p>
          <a:p>
            <a:pPr algn="just"/>
            <a:r>
              <a:rPr lang="pt-PT" dirty="0" smtClean="0">
                <a:solidFill>
                  <a:schemeClr val="tx1"/>
                </a:solidFill>
              </a:rPr>
              <a:t>Caso </a:t>
            </a:r>
            <a:r>
              <a:rPr lang="pt-PT" dirty="0">
                <a:solidFill>
                  <a:schemeClr val="tx1"/>
                </a:solidFill>
              </a:rPr>
              <a:t>o que se pretende estudar, se verifique, sugere-se também a realização de um estudo em paralelo sobre a apreciação do fisioterapeuta quanto à utilização de VNI durante a sua intervenção</a:t>
            </a:r>
            <a:r>
              <a:rPr lang="pt-PT" dirty="0" smtClean="0">
                <a:solidFill>
                  <a:schemeClr val="tx1"/>
                </a:solidFill>
              </a:rPr>
              <a:t>.</a:t>
            </a:r>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29</a:t>
            </a:fld>
            <a:endParaRPr lang="pt-PT" dirty="0"/>
          </a:p>
        </p:txBody>
      </p:sp>
      <p:sp>
        <p:nvSpPr>
          <p:cNvPr id="5" name="Rectângulo arredondado 4"/>
          <p:cNvSpPr/>
          <p:nvPr/>
        </p:nvSpPr>
        <p:spPr>
          <a:xfrm>
            <a:off x="755576" y="476672"/>
            <a:ext cx="3096344"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mj-lt"/>
              </a:rPr>
              <a:t>Conclusões</a:t>
            </a:r>
            <a:endParaRPr lang="pt-PT" sz="2400" dirty="0">
              <a:latin typeface="+mj-lt"/>
            </a:endParaRPr>
          </a:p>
        </p:txBody>
      </p:sp>
    </p:spTree>
    <p:extLst>
      <p:ext uri="{BB962C8B-B14F-4D97-AF65-F5344CB8AC3E}">
        <p14:creationId xmlns:p14="http://schemas.microsoft.com/office/powerpoint/2010/main" val="2278855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magens PP\3d Zoo Zoo reading 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479"/>
          <a:stretch/>
        </p:blipFill>
        <p:spPr bwMode="auto">
          <a:xfrm>
            <a:off x="2483768" y="3789040"/>
            <a:ext cx="4201983" cy="224600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844624" y="2492896"/>
            <a:ext cx="7543800" cy="1676400"/>
          </a:xfrm>
        </p:spPr>
        <p:txBody>
          <a:bodyPr/>
          <a:lstStyle/>
          <a:p>
            <a:r>
              <a:rPr lang="pt-PT" dirty="0" smtClean="0"/>
              <a:t>Enquadramento teórico</a:t>
            </a:r>
            <a:endParaRPr lang="pt-PT" dirty="0"/>
          </a:p>
        </p:txBody>
      </p:sp>
      <p:sp>
        <p:nvSpPr>
          <p:cNvPr id="3" name="Marcador de Posição do Número do Diapositivo 2"/>
          <p:cNvSpPr>
            <a:spLocks noGrp="1"/>
          </p:cNvSpPr>
          <p:nvPr>
            <p:ph type="sldNum" sz="quarter" idx="12"/>
          </p:nvPr>
        </p:nvSpPr>
        <p:spPr>
          <a:xfrm>
            <a:off x="7620000" y="6304235"/>
            <a:ext cx="762000" cy="365125"/>
          </a:xfrm>
        </p:spPr>
        <p:txBody>
          <a:bodyPr/>
          <a:lstStyle/>
          <a:p>
            <a:fld id="{BAB1A6CE-44EA-46C0-B6F1-5D907428B2E2}" type="slidenum">
              <a:rPr lang="pt-PT" smtClean="0"/>
              <a:t>3</a:t>
            </a:fld>
            <a:endParaRPr lang="pt-PT"/>
          </a:p>
        </p:txBody>
      </p:sp>
    </p:spTree>
    <p:extLst>
      <p:ext uri="{BB962C8B-B14F-4D97-AF65-F5344CB8AC3E}">
        <p14:creationId xmlns:p14="http://schemas.microsoft.com/office/powerpoint/2010/main" val="2132950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755576" y="2276872"/>
            <a:ext cx="7704856" cy="1524000"/>
          </a:xfrm>
        </p:spPr>
        <p:txBody>
          <a:bodyPr/>
          <a:lstStyle/>
          <a:p>
            <a:r>
              <a:rPr lang="pt-PT" sz="5000" dirty="0" smtClean="0"/>
              <a:t>Referências Bibliográficas</a:t>
            </a:r>
            <a:endParaRPr lang="pt-PT" sz="5000" dirty="0"/>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30</a:t>
            </a:fld>
            <a:endParaRPr lang="pt-PT"/>
          </a:p>
        </p:txBody>
      </p:sp>
      <p:pic>
        <p:nvPicPr>
          <p:cNvPr id="13315" name="Picture 3" descr="G:\Imagens PP\Image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717032"/>
            <a:ext cx="2304256" cy="327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88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62000" y="404664"/>
            <a:ext cx="7543800" cy="5832648"/>
          </a:xfrm>
        </p:spPr>
        <p:txBody>
          <a:bodyPr>
            <a:normAutofit fontScale="40000" lnSpcReduction="20000"/>
          </a:bodyPr>
          <a:lstStyle/>
          <a:p>
            <a:pPr algn="just"/>
            <a:r>
              <a:rPr lang="en-US" dirty="0" err="1">
                <a:solidFill>
                  <a:schemeClr val="tx1"/>
                </a:solidFill>
              </a:rPr>
              <a:t>Aboussouan</a:t>
            </a:r>
            <a:r>
              <a:rPr lang="en-US" dirty="0">
                <a:solidFill>
                  <a:schemeClr val="tx1"/>
                </a:solidFill>
              </a:rPr>
              <a:t>, L. (2009). Mechanisms of exercise limitation and pulmonary </a:t>
            </a:r>
            <a:r>
              <a:rPr lang="en-US" dirty="0" err="1">
                <a:solidFill>
                  <a:schemeClr val="tx1"/>
                </a:solidFill>
              </a:rPr>
              <a:t>rehabilition</a:t>
            </a:r>
            <a:r>
              <a:rPr lang="en-US" dirty="0">
                <a:solidFill>
                  <a:schemeClr val="tx1"/>
                </a:solidFill>
              </a:rPr>
              <a:t> or patients with neuromuscular disease. </a:t>
            </a:r>
            <a:r>
              <a:rPr lang="en-US" i="1" dirty="0">
                <a:solidFill>
                  <a:schemeClr val="tx1"/>
                </a:solidFill>
              </a:rPr>
              <a:t>Chronic Respiratory Disease</a:t>
            </a:r>
            <a:r>
              <a:rPr lang="en-US" dirty="0">
                <a:solidFill>
                  <a:schemeClr val="tx1"/>
                </a:solidFill>
              </a:rPr>
              <a:t> , 231-249.</a:t>
            </a:r>
            <a:endParaRPr lang="pt-PT" dirty="0">
              <a:solidFill>
                <a:schemeClr val="tx1"/>
              </a:solidFill>
            </a:endParaRPr>
          </a:p>
          <a:p>
            <a:pPr algn="just"/>
            <a:r>
              <a:rPr lang="en-US" dirty="0" err="1">
                <a:solidFill>
                  <a:schemeClr val="tx1"/>
                </a:solidFill>
              </a:rPr>
              <a:t>Aboussouan</a:t>
            </a:r>
            <a:r>
              <a:rPr lang="en-US" dirty="0">
                <a:solidFill>
                  <a:schemeClr val="tx1"/>
                </a:solidFill>
              </a:rPr>
              <a:t>, L. S., Khan, S. U., Banerjee, M., </a:t>
            </a:r>
            <a:r>
              <a:rPr lang="en-US" dirty="0" err="1">
                <a:solidFill>
                  <a:schemeClr val="tx1"/>
                </a:solidFill>
              </a:rPr>
              <a:t>Arroliga</a:t>
            </a:r>
            <a:r>
              <a:rPr lang="en-US" dirty="0">
                <a:solidFill>
                  <a:schemeClr val="tx1"/>
                </a:solidFill>
              </a:rPr>
              <a:t>, A. e </a:t>
            </a:r>
            <a:r>
              <a:rPr lang="en-US" dirty="0" err="1">
                <a:solidFill>
                  <a:schemeClr val="tx1"/>
                </a:solidFill>
              </a:rPr>
              <a:t>Mitsumoto</a:t>
            </a:r>
            <a:r>
              <a:rPr lang="en-US" dirty="0">
                <a:solidFill>
                  <a:schemeClr val="tx1"/>
                </a:solidFill>
              </a:rPr>
              <a:t>, H. (2001). Objective measures of the efficacy of noninvasive positive-pressure ventilation in amyotrophic lateral sclerosis. </a:t>
            </a:r>
            <a:r>
              <a:rPr lang="en-US" i="1" dirty="0">
                <a:solidFill>
                  <a:schemeClr val="tx1"/>
                </a:solidFill>
              </a:rPr>
              <a:t>Muscle &amp; Nerve</a:t>
            </a:r>
            <a:r>
              <a:rPr lang="en-US" dirty="0">
                <a:solidFill>
                  <a:schemeClr val="tx1"/>
                </a:solidFill>
              </a:rPr>
              <a:t> , 403-409.</a:t>
            </a:r>
            <a:endParaRPr lang="pt-PT" dirty="0">
              <a:solidFill>
                <a:schemeClr val="tx1"/>
              </a:solidFill>
            </a:endParaRPr>
          </a:p>
          <a:p>
            <a:pPr algn="just"/>
            <a:r>
              <a:rPr lang="en-US" dirty="0">
                <a:solidFill>
                  <a:schemeClr val="tx1"/>
                </a:solidFill>
              </a:rPr>
              <a:t>American Thoracic Society. (1999). Dyspnea - mechanisms, assessment, and management: a consensus statement. </a:t>
            </a:r>
            <a:r>
              <a:rPr lang="pt-PT" i="1" dirty="0" err="1">
                <a:solidFill>
                  <a:schemeClr val="tx1"/>
                </a:solidFill>
              </a:rPr>
              <a:t>American</a:t>
            </a:r>
            <a:r>
              <a:rPr lang="pt-PT" i="1" dirty="0">
                <a:solidFill>
                  <a:schemeClr val="tx1"/>
                </a:solidFill>
              </a:rPr>
              <a:t> </a:t>
            </a:r>
            <a:r>
              <a:rPr lang="pt-PT" i="1" dirty="0" err="1">
                <a:solidFill>
                  <a:schemeClr val="tx1"/>
                </a:solidFill>
              </a:rPr>
              <a:t>Journal</a:t>
            </a:r>
            <a:r>
              <a:rPr lang="pt-PT" i="1" dirty="0">
                <a:solidFill>
                  <a:schemeClr val="tx1"/>
                </a:solidFill>
              </a:rPr>
              <a:t> </a:t>
            </a:r>
            <a:r>
              <a:rPr lang="pt-PT" i="1" dirty="0" err="1">
                <a:solidFill>
                  <a:schemeClr val="tx1"/>
                </a:solidFill>
              </a:rPr>
              <a:t>of</a:t>
            </a:r>
            <a:r>
              <a:rPr lang="pt-PT" i="1" dirty="0">
                <a:solidFill>
                  <a:schemeClr val="tx1"/>
                </a:solidFill>
              </a:rPr>
              <a:t> </a:t>
            </a:r>
            <a:r>
              <a:rPr lang="pt-PT" i="1" dirty="0" err="1">
                <a:solidFill>
                  <a:schemeClr val="tx1"/>
                </a:solidFill>
              </a:rPr>
              <a:t>Respiratory</a:t>
            </a:r>
            <a:r>
              <a:rPr lang="pt-PT" i="1" dirty="0">
                <a:solidFill>
                  <a:schemeClr val="tx1"/>
                </a:solidFill>
              </a:rPr>
              <a:t> </a:t>
            </a:r>
            <a:r>
              <a:rPr lang="pt-PT" i="1" dirty="0" err="1">
                <a:solidFill>
                  <a:schemeClr val="tx1"/>
                </a:solidFill>
              </a:rPr>
              <a:t>and</a:t>
            </a:r>
            <a:r>
              <a:rPr lang="pt-PT" i="1" dirty="0">
                <a:solidFill>
                  <a:schemeClr val="tx1"/>
                </a:solidFill>
              </a:rPr>
              <a:t> </a:t>
            </a:r>
            <a:r>
              <a:rPr lang="pt-PT" i="1" dirty="0" err="1">
                <a:solidFill>
                  <a:schemeClr val="tx1"/>
                </a:solidFill>
              </a:rPr>
              <a:t>Critical</a:t>
            </a:r>
            <a:r>
              <a:rPr lang="pt-PT" i="1" dirty="0">
                <a:solidFill>
                  <a:schemeClr val="tx1"/>
                </a:solidFill>
              </a:rPr>
              <a:t> </a:t>
            </a:r>
            <a:r>
              <a:rPr lang="pt-PT" i="1" dirty="0" err="1">
                <a:solidFill>
                  <a:schemeClr val="tx1"/>
                </a:solidFill>
              </a:rPr>
              <a:t>Care</a:t>
            </a:r>
            <a:r>
              <a:rPr lang="pt-PT" i="1" dirty="0">
                <a:solidFill>
                  <a:schemeClr val="tx1"/>
                </a:solidFill>
              </a:rPr>
              <a:t> Medicine</a:t>
            </a:r>
            <a:r>
              <a:rPr lang="pt-PT" dirty="0">
                <a:solidFill>
                  <a:schemeClr val="tx1"/>
                </a:solidFill>
              </a:rPr>
              <a:t>, 312-340</a:t>
            </a:r>
            <a:r>
              <a:rPr lang="pt-PT" dirty="0" smtClean="0">
                <a:solidFill>
                  <a:schemeClr val="tx1"/>
                </a:solidFill>
              </a:rPr>
              <a:t>.</a:t>
            </a:r>
          </a:p>
          <a:p>
            <a:pPr algn="just"/>
            <a:r>
              <a:rPr lang="en-US" dirty="0">
                <a:solidFill>
                  <a:schemeClr val="tx1"/>
                </a:solidFill>
              </a:rPr>
              <a:t>Andersen, P. M., Abrahams, S., </a:t>
            </a:r>
            <a:r>
              <a:rPr lang="en-US" dirty="0" err="1">
                <a:solidFill>
                  <a:schemeClr val="tx1"/>
                </a:solidFill>
              </a:rPr>
              <a:t>Borasio</a:t>
            </a:r>
            <a:r>
              <a:rPr lang="en-US" dirty="0">
                <a:solidFill>
                  <a:schemeClr val="tx1"/>
                </a:solidFill>
              </a:rPr>
              <a:t>, G. D., </a:t>
            </a:r>
            <a:r>
              <a:rPr lang="en-US" dirty="0" err="1">
                <a:solidFill>
                  <a:schemeClr val="tx1"/>
                </a:solidFill>
              </a:rPr>
              <a:t>Carvalho</a:t>
            </a:r>
            <a:r>
              <a:rPr lang="en-US" dirty="0">
                <a:solidFill>
                  <a:schemeClr val="tx1"/>
                </a:solidFill>
              </a:rPr>
              <a:t>, M. d., </a:t>
            </a:r>
            <a:r>
              <a:rPr lang="en-US" dirty="0" err="1">
                <a:solidFill>
                  <a:schemeClr val="tx1"/>
                </a:solidFill>
              </a:rPr>
              <a:t>Chio</a:t>
            </a:r>
            <a:r>
              <a:rPr lang="en-US" dirty="0">
                <a:solidFill>
                  <a:schemeClr val="tx1"/>
                </a:solidFill>
              </a:rPr>
              <a:t>, A., </a:t>
            </a:r>
            <a:r>
              <a:rPr lang="en-US" dirty="0" err="1">
                <a:solidFill>
                  <a:schemeClr val="tx1"/>
                </a:solidFill>
              </a:rPr>
              <a:t>Damme</a:t>
            </a:r>
            <a:r>
              <a:rPr lang="en-US" dirty="0">
                <a:solidFill>
                  <a:schemeClr val="tx1"/>
                </a:solidFill>
              </a:rPr>
              <a:t>, P. V., </a:t>
            </a:r>
            <a:r>
              <a:rPr lang="en-US" dirty="0" err="1">
                <a:solidFill>
                  <a:schemeClr val="tx1"/>
                </a:solidFill>
              </a:rPr>
              <a:t>Hardiam</a:t>
            </a:r>
            <a:r>
              <a:rPr lang="en-US" dirty="0">
                <a:solidFill>
                  <a:schemeClr val="tx1"/>
                </a:solidFill>
              </a:rPr>
              <a:t>, O., </a:t>
            </a:r>
            <a:r>
              <a:rPr lang="en-US" dirty="0" err="1">
                <a:solidFill>
                  <a:schemeClr val="tx1"/>
                </a:solidFill>
              </a:rPr>
              <a:t>Kollewe</a:t>
            </a:r>
            <a:r>
              <a:rPr lang="en-US" dirty="0">
                <a:solidFill>
                  <a:schemeClr val="tx1"/>
                </a:solidFill>
              </a:rPr>
              <a:t>, K., Morrison, K. E., Petri, S., </a:t>
            </a:r>
            <a:r>
              <a:rPr lang="en-US" dirty="0" err="1">
                <a:solidFill>
                  <a:schemeClr val="tx1"/>
                </a:solidFill>
              </a:rPr>
              <a:t>Pradat</a:t>
            </a:r>
            <a:r>
              <a:rPr lang="en-US" dirty="0">
                <a:solidFill>
                  <a:schemeClr val="tx1"/>
                </a:solidFill>
              </a:rPr>
              <a:t>, P-F., </a:t>
            </a:r>
            <a:r>
              <a:rPr lang="en-US" dirty="0" err="1">
                <a:solidFill>
                  <a:schemeClr val="tx1"/>
                </a:solidFill>
              </a:rPr>
              <a:t>Silani</a:t>
            </a:r>
            <a:r>
              <a:rPr lang="en-US" dirty="0">
                <a:solidFill>
                  <a:schemeClr val="tx1"/>
                </a:solidFill>
              </a:rPr>
              <a:t>, V., </a:t>
            </a:r>
            <a:r>
              <a:rPr lang="en-US" dirty="0" err="1">
                <a:solidFill>
                  <a:schemeClr val="tx1"/>
                </a:solidFill>
              </a:rPr>
              <a:t>Tomik</a:t>
            </a:r>
            <a:r>
              <a:rPr lang="en-US" dirty="0">
                <a:solidFill>
                  <a:schemeClr val="tx1"/>
                </a:solidFill>
              </a:rPr>
              <a:t>, B., </a:t>
            </a:r>
            <a:r>
              <a:rPr lang="en-US" dirty="0" err="1">
                <a:solidFill>
                  <a:schemeClr val="tx1"/>
                </a:solidFill>
              </a:rPr>
              <a:t>Wasner</a:t>
            </a:r>
            <a:r>
              <a:rPr lang="en-US" dirty="0">
                <a:solidFill>
                  <a:schemeClr val="tx1"/>
                </a:solidFill>
              </a:rPr>
              <a:t>, M. e Weber, M. (2012). EFNS guidelines on the clinical management of amyotrophic lateral sclerosis (MALS) - revised report of an EFNS task force. </a:t>
            </a:r>
            <a:r>
              <a:rPr lang="en-US" i="1" dirty="0">
                <a:solidFill>
                  <a:schemeClr val="tx1"/>
                </a:solidFill>
              </a:rPr>
              <a:t>European Journal of Neurology</a:t>
            </a:r>
            <a:r>
              <a:rPr lang="en-US" dirty="0">
                <a:solidFill>
                  <a:schemeClr val="tx1"/>
                </a:solidFill>
              </a:rPr>
              <a:t> , 360-375</a:t>
            </a:r>
            <a:r>
              <a:rPr lang="en-US" dirty="0" smtClean="0">
                <a:solidFill>
                  <a:schemeClr val="tx1"/>
                </a:solidFill>
              </a:rPr>
              <a:t>.</a:t>
            </a:r>
            <a:endParaRPr lang="pt-PT" dirty="0">
              <a:solidFill>
                <a:schemeClr val="tx1"/>
              </a:solidFill>
            </a:endParaRPr>
          </a:p>
          <a:p>
            <a:pPr algn="just"/>
            <a:r>
              <a:rPr lang="en-US" dirty="0">
                <a:solidFill>
                  <a:schemeClr val="tx1"/>
                </a:solidFill>
              </a:rPr>
              <a:t>Bach, J. R. (2002). Prolongation of Life by Noninvasive Respiratory Aids. </a:t>
            </a:r>
            <a:r>
              <a:rPr lang="en-US" i="1" dirty="0">
                <a:solidFill>
                  <a:schemeClr val="tx1"/>
                </a:solidFill>
              </a:rPr>
              <a:t>Chest</a:t>
            </a:r>
            <a:r>
              <a:rPr lang="en-US" dirty="0">
                <a:solidFill>
                  <a:schemeClr val="tx1"/>
                </a:solidFill>
              </a:rPr>
              <a:t> , 92-98</a:t>
            </a:r>
            <a:r>
              <a:rPr lang="en-US" dirty="0" smtClean="0">
                <a:solidFill>
                  <a:schemeClr val="tx1"/>
                </a:solidFill>
              </a:rPr>
              <a:t>.</a:t>
            </a:r>
          </a:p>
          <a:p>
            <a:pPr algn="just"/>
            <a:r>
              <a:rPr lang="pt-PT" dirty="0" err="1">
                <a:solidFill>
                  <a:schemeClr val="tx1"/>
                </a:solidFill>
              </a:rPr>
              <a:t>Barakat</a:t>
            </a:r>
            <a:r>
              <a:rPr lang="pt-PT" dirty="0">
                <a:solidFill>
                  <a:schemeClr val="tx1"/>
                </a:solidFill>
              </a:rPr>
              <a:t>, S., Michele, G., </a:t>
            </a:r>
            <a:r>
              <a:rPr lang="pt-PT" dirty="0" err="1">
                <a:solidFill>
                  <a:schemeClr val="tx1"/>
                </a:solidFill>
              </a:rPr>
              <a:t>Nesme</a:t>
            </a:r>
            <a:r>
              <a:rPr lang="pt-PT" dirty="0">
                <a:solidFill>
                  <a:schemeClr val="tx1"/>
                </a:solidFill>
              </a:rPr>
              <a:t>, P., Nicole, V. e Guy, A. (2007). </a:t>
            </a:r>
            <a:r>
              <a:rPr lang="en-US" dirty="0">
                <a:solidFill>
                  <a:schemeClr val="tx1"/>
                </a:solidFill>
              </a:rPr>
              <a:t>Effect of noninvasive </a:t>
            </a:r>
            <a:r>
              <a:rPr lang="en-US" dirty="0" err="1">
                <a:solidFill>
                  <a:schemeClr val="tx1"/>
                </a:solidFill>
              </a:rPr>
              <a:t>ventilatory</a:t>
            </a:r>
            <a:r>
              <a:rPr lang="en-US" dirty="0">
                <a:solidFill>
                  <a:schemeClr val="tx1"/>
                </a:solidFill>
              </a:rPr>
              <a:t> support during exercise of a program in pulmonary </a:t>
            </a:r>
            <a:r>
              <a:rPr lang="en-US" dirty="0" err="1">
                <a:solidFill>
                  <a:schemeClr val="tx1"/>
                </a:solidFill>
              </a:rPr>
              <a:t>rehabilition</a:t>
            </a:r>
            <a:r>
              <a:rPr lang="en-US" dirty="0">
                <a:solidFill>
                  <a:schemeClr val="tx1"/>
                </a:solidFill>
              </a:rPr>
              <a:t> in patients with COPD. </a:t>
            </a:r>
            <a:r>
              <a:rPr lang="en-US" i="1" dirty="0" err="1">
                <a:solidFill>
                  <a:schemeClr val="tx1"/>
                </a:solidFill>
              </a:rPr>
              <a:t>Internation</a:t>
            </a:r>
            <a:r>
              <a:rPr lang="en-US" i="1" dirty="0">
                <a:solidFill>
                  <a:schemeClr val="tx1"/>
                </a:solidFill>
              </a:rPr>
              <a:t> Journal of COPD</a:t>
            </a:r>
            <a:r>
              <a:rPr lang="en-US" dirty="0">
                <a:solidFill>
                  <a:schemeClr val="tx1"/>
                </a:solidFill>
              </a:rPr>
              <a:t> , 585-591</a:t>
            </a:r>
            <a:r>
              <a:rPr lang="en-US" dirty="0" smtClean="0">
                <a:solidFill>
                  <a:schemeClr val="tx1"/>
                </a:solidFill>
              </a:rPr>
              <a:t>.</a:t>
            </a:r>
          </a:p>
          <a:p>
            <a:pPr algn="just"/>
            <a:r>
              <a:rPr lang="en-US" dirty="0">
                <a:solidFill>
                  <a:schemeClr val="tx1"/>
                </a:solidFill>
              </a:rPr>
              <a:t>Bello-Haas, V. D., </a:t>
            </a:r>
            <a:r>
              <a:rPr lang="en-US" dirty="0" err="1">
                <a:solidFill>
                  <a:schemeClr val="tx1"/>
                </a:solidFill>
              </a:rPr>
              <a:t>Kloos</a:t>
            </a:r>
            <a:r>
              <a:rPr lang="en-US" dirty="0">
                <a:solidFill>
                  <a:schemeClr val="tx1"/>
                </a:solidFill>
              </a:rPr>
              <a:t>, A. D. e </a:t>
            </a:r>
            <a:r>
              <a:rPr lang="en-US" dirty="0" err="1">
                <a:solidFill>
                  <a:schemeClr val="tx1"/>
                </a:solidFill>
              </a:rPr>
              <a:t>Mitsumoto</a:t>
            </a:r>
            <a:r>
              <a:rPr lang="en-US" dirty="0">
                <a:solidFill>
                  <a:schemeClr val="tx1"/>
                </a:solidFill>
              </a:rPr>
              <a:t>, H. (1998). Physical therapy for a patient through six stages of amyotrophic lateral sclerosis. </a:t>
            </a:r>
            <a:r>
              <a:rPr lang="en-US" i="1" dirty="0">
                <a:solidFill>
                  <a:schemeClr val="tx1"/>
                </a:solidFill>
              </a:rPr>
              <a:t>Physical Therapy </a:t>
            </a:r>
            <a:r>
              <a:rPr lang="en-US" dirty="0">
                <a:solidFill>
                  <a:schemeClr val="tx1"/>
                </a:solidFill>
              </a:rPr>
              <a:t>, 1312-1324.</a:t>
            </a:r>
            <a:endParaRPr lang="pt-PT" dirty="0">
              <a:solidFill>
                <a:schemeClr val="tx1"/>
              </a:solidFill>
            </a:endParaRPr>
          </a:p>
          <a:p>
            <a:pPr algn="just"/>
            <a:r>
              <a:rPr lang="en-US" dirty="0" err="1" smtClean="0">
                <a:solidFill>
                  <a:schemeClr val="tx1"/>
                </a:solidFill>
              </a:rPr>
              <a:t>Benditt</a:t>
            </a:r>
            <a:r>
              <a:rPr lang="en-US" dirty="0">
                <a:solidFill>
                  <a:schemeClr val="tx1"/>
                </a:solidFill>
              </a:rPr>
              <a:t>, J. O. (2002). Respiratory complications of amyotrophic </a:t>
            </a:r>
            <a:r>
              <a:rPr lang="en-US" dirty="0" err="1">
                <a:solidFill>
                  <a:schemeClr val="tx1"/>
                </a:solidFill>
              </a:rPr>
              <a:t>çateral</a:t>
            </a:r>
            <a:r>
              <a:rPr lang="en-US" dirty="0">
                <a:solidFill>
                  <a:schemeClr val="tx1"/>
                </a:solidFill>
              </a:rPr>
              <a:t> sclerosis . </a:t>
            </a:r>
            <a:r>
              <a:rPr lang="en-US" i="1" dirty="0">
                <a:solidFill>
                  <a:schemeClr val="tx1"/>
                </a:solidFill>
              </a:rPr>
              <a:t>Seminars in Respiratory and Critical Care Medicine</a:t>
            </a:r>
            <a:r>
              <a:rPr lang="en-US" dirty="0">
                <a:solidFill>
                  <a:schemeClr val="tx1"/>
                </a:solidFill>
              </a:rPr>
              <a:t> , 239-247.</a:t>
            </a:r>
            <a:endParaRPr lang="pt-PT" dirty="0">
              <a:solidFill>
                <a:schemeClr val="tx1"/>
              </a:solidFill>
            </a:endParaRPr>
          </a:p>
          <a:p>
            <a:pPr algn="just"/>
            <a:r>
              <a:rPr lang="en-US" dirty="0" err="1">
                <a:solidFill>
                  <a:schemeClr val="tx1"/>
                </a:solidFill>
              </a:rPr>
              <a:t>Bensimon</a:t>
            </a:r>
            <a:r>
              <a:rPr lang="en-US" dirty="0">
                <a:solidFill>
                  <a:schemeClr val="tx1"/>
                </a:solidFill>
              </a:rPr>
              <a:t>, G., </a:t>
            </a:r>
            <a:r>
              <a:rPr lang="en-US" dirty="0" err="1">
                <a:solidFill>
                  <a:schemeClr val="tx1"/>
                </a:solidFill>
              </a:rPr>
              <a:t>Lacomblez</a:t>
            </a:r>
            <a:r>
              <a:rPr lang="en-US" dirty="0">
                <a:solidFill>
                  <a:schemeClr val="tx1"/>
                </a:solidFill>
              </a:rPr>
              <a:t>, L. e </a:t>
            </a:r>
            <a:r>
              <a:rPr lang="en-US" dirty="0" err="1">
                <a:solidFill>
                  <a:schemeClr val="tx1"/>
                </a:solidFill>
              </a:rPr>
              <a:t>Meininger</a:t>
            </a:r>
            <a:r>
              <a:rPr lang="en-US" dirty="0">
                <a:solidFill>
                  <a:schemeClr val="tx1"/>
                </a:solidFill>
              </a:rPr>
              <a:t>, V., (1994). A controlled trial of </a:t>
            </a:r>
            <a:r>
              <a:rPr lang="en-US" dirty="0" err="1">
                <a:solidFill>
                  <a:schemeClr val="tx1"/>
                </a:solidFill>
              </a:rPr>
              <a:t>riluzole</a:t>
            </a:r>
            <a:r>
              <a:rPr lang="en-US" dirty="0">
                <a:solidFill>
                  <a:schemeClr val="tx1"/>
                </a:solidFill>
              </a:rPr>
              <a:t> in amyotrophic lateral sclerosis. </a:t>
            </a:r>
            <a:r>
              <a:rPr lang="en-US" i="1" dirty="0">
                <a:solidFill>
                  <a:schemeClr val="tx1"/>
                </a:solidFill>
              </a:rPr>
              <a:t>The New England Journal of Medicine</a:t>
            </a:r>
            <a:r>
              <a:rPr lang="en-US" dirty="0">
                <a:solidFill>
                  <a:schemeClr val="tx1"/>
                </a:solidFill>
              </a:rPr>
              <a:t> , 585-591</a:t>
            </a:r>
            <a:r>
              <a:rPr lang="en-US" dirty="0" smtClean="0">
                <a:solidFill>
                  <a:schemeClr val="tx1"/>
                </a:solidFill>
              </a:rPr>
              <a:t>.</a:t>
            </a:r>
          </a:p>
          <a:p>
            <a:pPr algn="just"/>
            <a:r>
              <a:rPr lang="en-US" dirty="0">
                <a:solidFill>
                  <a:schemeClr val="tx1"/>
                </a:solidFill>
              </a:rPr>
              <a:t>Borg, G. (1982). </a:t>
            </a:r>
            <a:r>
              <a:rPr lang="en-US" i="1" dirty="0">
                <a:solidFill>
                  <a:schemeClr val="tx1"/>
                </a:solidFill>
              </a:rPr>
              <a:t>Physical Performance and Perceived Exertion.</a:t>
            </a:r>
            <a:r>
              <a:rPr lang="en-US" dirty="0">
                <a:solidFill>
                  <a:schemeClr val="tx1"/>
                </a:solidFill>
              </a:rPr>
              <a:t> </a:t>
            </a:r>
            <a:r>
              <a:rPr lang="en-US" dirty="0" err="1">
                <a:solidFill>
                  <a:schemeClr val="tx1"/>
                </a:solidFill>
              </a:rPr>
              <a:t>Copenhaga</a:t>
            </a:r>
            <a:r>
              <a:rPr lang="en-US" dirty="0">
                <a:solidFill>
                  <a:schemeClr val="tx1"/>
                </a:solidFill>
              </a:rPr>
              <a:t>: Lund.</a:t>
            </a:r>
            <a:endParaRPr lang="pt-PT" dirty="0">
              <a:solidFill>
                <a:schemeClr val="tx1"/>
              </a:solidFill>
            </a:endParaRPr>
          </a:p>
          <a:p>
            <a:pPr algn="just"/>
            <a:r>
              <a:rPr lang="en-US" dirty="0">
                <a:solidFill>
                  <a:schemeClr val="tx1"/>
                </a:solidFill>
              </a:rPr>
              <a:t>Bourke, S. C., Tomlinson, M., Williams, T. L., Bullock, R. E., Shaw, P. J., &amp; Gibson, G. J. (2006). Abstract Effects of non-invasive ventilation on survival and quality of life in patients with amyotrophic lateral sclerosis: a randomized controlled trial . </a:t>
            </a:r>
            <a:r>
              <a:rPr lang="en-US" i="1" dirty="0">
                <a:solidFill>
                  <a:schemeClr val="tx1"/>
                </a:solidFill>
              </a:rPr>
              <a:t>The Lancet Neurology</a:t>
            </a:r>
            <a:r>
              <a:rPr lang="en-US" dirty="0">
                <a:solidFill>
                  <a:schemeClr val="tx1"/>
                </a:solidFill>
              </a:rPr>
              <a:t> , 140-147.</a:t>
            </a:r>
            <a:endParaRPr lang="pt-PT" dirty="0">
              <a:solidFill>
                <a:schemeClr val="tx1"/>
              </a:solidFill>
            </a:endParaRPr>
          </a:p>
          <a:p>
            <a:pPr algn="just"/>
            <a:r>
              <a:rPr lang="en-US" dirty="0">
                <a:solidFill>
                  <a:schemeClr val="tx1"/>
                </a:solidFill>
              </a:rPr>
              <a:t>Brooks, B. R., Miller, R. G., Swash, M. e </a:t>
            </a:r>
            <a:r>
              <a:rPr lang="en-US" dirty="0" err="1">
                <a:solidFill>
                  <a:schemeClr val="tx1"/>
                </a:solidFill>
              </a:rPr>
              <a:t>Munsat</a:t>
            </a:r>
            <a:r>
              <a:rPr lang="en-US" dirty="0">
                <a:solidFill>
                  <a:schemeClr val="tx1"/>
                </a:solidFill>
              </a:rPr>
              <a:t>, T. L. (2000). El </a:t>
            </a:r>
            <a:r>
              <a:rPr lang="en-US" dirty="0" err="1">
                <a:solidFill>
                  <a:schemeClr val="tx1"/>
                </a:solidFill>
              </a:rPr>
              <a:t>escorial</a:t>
            </a:r>
            <a:r>
              <a:rPr lang="en-US" dirty="0">
                <a:solidFill>
                  <a:schemeClr val="tx1"/>
                </a:solidFill>
              </a:rPr>
              <a:t> revisited: revised criteria for the diagnosis of amyotrophic lateral sclerosis. </a:t>
            </a:r>
            <a:r>
              <a:rPr lang="en-US" i="1" dirty="0">
                <a:solidFill>
                  <a:schemeClr val="tx1"/>
                </a:solidFill>
              </a:rPr>
              <a:t>Amyotrophic Lateral Sclerosis and Other Motor </a:t>
            </a:r>
            <a:r>
              <a:rPr lang="en-US" i="1" dirty="0" err="1">
                <a:solidFill>
                  <a:schemeClr val="tx1"/>
                </a:solidFill>
              </a:rPr>
              <a:t>Neurone</a:t>
            </a:r>
            <a:r>
              <a:rPr lang="en-US" i="1" dirty="0">
                <a:solidFill>
                  <a:schemeClr val="tx1"/>
                </a:solidFill>
              </a:rPr>
              <a:t> Disorders</a:t>
            </a:r>
            <a:r>
              <a:rPr lang="en-US" dirty="0">
                <a:solidFill>
                  <a:schemeClr val="tx1"/>
                </a:solidFill>
              </a:rPr>
              <a:t> , 293-299.</a:t>
            </a:r>
            <a:endParaRPr lang="pt-PT" dirty="0">
              <a:solidFill>
                <a:schemeClr val="tx1"/>
              </a:solidFill>
            </a:endParaRPr>
          </a:p>
          <a:p>
            <a:pPr algn="just"/>
            <a:r>
              <a:rPr lang="en-US" dirty="0">
                <a:solidFill>
                  <a:schemeClr val="tx1"/>
                </a:solidFill>
              </a:rPr>
              <a:t>Chad, D. A. (2002). </a:t>
            </a:r>
            <a:r>
              <a:rPr lang="en-US" dirty="0" err="1">
                <a:solidFill>
                  <a:schemeClr val="tx1"/>
                </a:solidFill>
              </a:rPr>
              <a:t>Electrodiagnostic</a:t>
            </a:r>
            <a:r>
              <a:rPr lang="en-US" dirty="0">
                <a:solidFill>
                  <a:schemeClr val="tx1"/>
                </a:solidFill>
              </a:rPr>
              <a:t> approach to the patient with suspected motor neuron disease. </a:t>
            </a:r>
            <a:r>
              <a:rPr lang="en-US" i="1" dirty="0">
                <a:solidFill>
                  <a:schemeClr val="tx1"/>
                </a:solidFill>
              </a:rPr>
              <a:t>Neurologic Clinics Of North America</a:t>
            </a:r>
            <a:r>
              <a:rPr lang="en-US" dirty="0">
                <a:solidFill>
                  <a:schemeClr val="tx1"/>
                </a:solidFill>
              </a:rPr>
              <a:t> , 527-555.</a:t>
            </a:r>
            <a:endParaRPr lang="pt-PT" dirty="0">
              <a:solidFill>
                <a:schemeClr val="tx1"/>
              </a:solidFill>
            </a:endParaRPr>
          </a:p>
          <a:p>
            <a:pPr algn="just"/>
            <a:r>
              <a:rPr lang="en-US" dirty="0">
                <a:solidFill>
                  <a:schemeClr val="tx1"/>
                </a:solidFill>
              </a:rPr>
              <a:t>Corner, E., e </a:t>
            </a:r>
            <a:r>
              <a:rPr lang="en-US" dirty="0" err="1">
                <a:solidFill>
                  <a:schemeClr val="tx1"/>
                </a:solidFill>
              </a:rPr>
              <a:t>Garrod</a:t>
            </a:r>
            <a:r>
              <a:rPr lang="en-US" dirty="0">
                <a:solidFill>
                  <a:schemeClr val="tx1"/>
                </a:solidFill>
              </a:rPr>
              <a:t>, R. (2010). Does the addition of non-invasive ventilation during </a:t>
            </a:r>
            <a:r>
              <a:rPr lang="en-US" dirty="0" err="1">
                <a:solidFill>
                  <a:schemeClr val="tx1"/>
                </a:solidFill>
              </a:rPr>
              <a:t>pumonary</a:t>
            </a:r>
            <a:r>
              <a:rPr lang="en-US" dirty="0">
                <a:solidFill>
                  <a:schemeClr val="tx1"/>
                </a:solidFill>
              </a:rPr>
              <a:t> rehabilitation in patients with chronic obstructive pulmonary disease augment patient outcome in exercise tolerance?. </a:t>
            </a:r>
            <a:r>
              <a:rPr lang="en-US" i="1" dirty="0">
                <a:solidFill>
                  <a:schemeClr val="tx1"/>
                </a:solidFill>
              </a:rPr>
              <a:t>Physiotherapy Research International</a:t>
            </a:r>
            <a:r>
              <a:rPr lang="en-US" dirty="0">
                <a:solidFill>
                  <a:schemeClr val="tx1"/>
                </a:solidFill>
              </a:rPr>
              <a:t> , 5-15.</a:t>
            </a:r>
            <a:endParaRPr lang="pt-PT" dirty="0">
              <a:solidFill>
                <a:schemeClr val="tx1"/>
              </a:solidFill>
            </a:endParaRPr>
          </a:p>
          <a:p>
            <a:pPr algn="just"/>
            <a:r>
              <a:rPr lang="en-US" dirty="0">
                <a:solidFill>
                  <a:schemeClr val="tx1"/>
                </a:solidFill>
              </a:rPr>
              <a:t>Cup, E. H., </a:t>
            </a:r>
            <a:r>
              <a:rPr lang="en-US" dirty="0" err="1">
                <a:solidFill>
                  <a:schemeClr val="tx1"/>
                </a:solidFill>
              </a:rPr>
              <a:t>Pieterse</a:t>
            </a:r>
            <a:r>
              <a:rPr lang="en-US" dirty="0">
                <a:solidFill>
                  <a:schemeClr val="tx1"/>
                </a:solidFill>
              </a:rPr>
              <a:t>, A. J., </a:t>
            </a:r>
            <a:r>
              <a:rPr lang="en-US" dirty="0" err="1">
                <a:solidFill>
                  <a:schemeClr val="tx1"/>
                </a:solidFill>
              </a:rPr>
              <a:t>Broek-Pastoor</a:t>
            </a:r>
            <a:r>
              <a:rPr lang="en-US" dirty="0">
                <a:solidFill>
                  <a:schemeClr val="tx1"/>
                </a:solidFill>
              </a:rPr>
              <a:t>, J. M., </a:t>
            </a:r>
            <a:r>
              <a:rPr lang="en-US" dirty="0" err="1">
                <a:solidFill>
                  <a:schemeClr val="tx1"/>
                </a:solidFill>
              </a:rPr>
              <a:t>Munneke</a:t>
            </a:r>
            <a:r>
              <a:rPr lang="en-US" dirty="0">
                <a:solidFill>
                  <a:schemeClr val="tx1"/>
                </a:solidFill>
              </a:rPr>
              <a:t>, M., </a:t>
            </a:r>
            <a:r>
              <a:rPr lang="en-US" dirty="0" err="1">
                <a:solidFill>
                  <a:schemeClr val="tx1"/>
                </a:solidFill>
              </a:rPr>
              <a:t>Engelen</a:t>
            </a:r>
            <a:r>
              <a:rPr lang="en-US" dirty="0">
                <a:solidFill>
                  <a:schemeClr val="tx1"/>
                </a:solidFill>
              </a:rPr>
              <a:t>, B. V., Hendricks, H. T., Wilt, G. V. D. e  </a:t>
            </a:r>
            <a:r>
              <a:rPr lang="en-US" dirty="0" err="1">
                <a:solidFill>
                  <a:schemeClr val="tx1"/>
                </a:solidFill>
              </a:rPr>
              <a:t>Oostendorp</a:t>
            </a:r>
            <a:r>
              <a:rPr lang="en-US" dirty="0">
                <a:solidFill>
                  <a:schemeClr val="tx1"/>
                </a:solidFill>
              </a:rPr>
              <a:t>, Rob. A. (2007). Exercise therapy and other types of physical therapy for patients with neuromuscular diseases: a systematic review. </a:t>
            </a:r>
            <a:r>
              <a:rPr lang="en-US" i="1" dirty="0">
                <a:solidFill>
                  <a:schemeClr val="tx1"/>
                </a:solidFill>
              </a:rPr>
              <a:t>Archives of Physical Medicine and Rehabilitation</a:t>
            </a:r>
            <a:r>
              <a:rPr lang="en-US" dirty="0">
                <a:solidFill>
                  <a:schemeClr val="tx1"/>
                </a:solidFill>
              </a:rPr>
              <a:t> , 1452-1464</a:t>
            </a:r>
            <a:r>
              <a:rPr lang="en-US" dirty="0" smtClean="0">
                <a:solidFill>
                  <a:schemeClr val="tx1"/>
                </a:solidFill>
              </a:rPr>
              <a:t>.</a:t>
            </a:r>
            <a:r>
              <a:rPr lang="en-US" dirty="0">
                <a:solidFill>
                  <a:schemeClr val="tx1"/>
                </a:solidFill>
              </a:rPr>
              <a:t> </a:t>
            </a:r>
            <a:r>
              <a:rPr lang="en-US" dirty="0" err="1">
                <a:solidFill>
                  <a:schemeClr val="tx1"/>
                </a:solidFill>
              </a:rPr>
              <a:t>Drory</a:t>
            </a:r>
            <a:r>
              <a:rPr lang="en-US" dirty="0">
                <a:solidFill>
                  <a:schemeClr val="tx1"/>
                </a:solidFill>
              </a:rPr>
              <a:t>, V. E., </a:t>
            </a:r>
            <a:r>
              <a:rPr lang="en-US" dirty="0" err="1">
                <a:solidFill>
                  <a:schemeClr val="tx1"/>
                </a:solidFill>
              </a:rPr>
              <a:t>Goltsman</a:t>
            </a:r>
            <a:r>
              <a:rPr lang="en-US" dirty="0">
                <a:solidFill>
                  <a:schemeClr val="tx1"/>
                </a:solidFill>
              </a:rPr>
              <a:t>, E., </a:t>
            </a:r>
            <a:r>
              <a:rPr lang="en-US" dirty="0" err="1">
                <a:solidFill>
                  <a:schemeClr val="tx1"/>
                </a:solidFill>
              </a:rPr>
              <a:t>Reznik</a:t>
            </a:r>
            <a:r>
              <a:rPr lang="en-US" dirty="0">
                <a:solidFill>
                  <a:schemeClr val="tx1"/>
                </a:solidFill>
              </a:rPr>
              <a:t>, J. G., </a:t>
            </a:r>
            <a:r>
              <a:rPr lang="en-US" dirty="0" err="1">
                <a:solidFill>
                  <a:schemeClr val="tx1"/>
                </a:solidFill>
              </a:rPr>
              <a:t>Mosek</a:t>
            </a:r>
            <a:r>
              <a:rPr lang="en-US" dirty="0">
                <a:solidFill>
                  <a:schemeClr val="tx1"/>
                </a:solidFill>
              </a:rPr>
              <a:t>, A. e </a:t>
            </a:r>
            <a:r>
              <a:rPr lang="en-US" dirty="0" err="1">
                <a:solidFill>
                  <a:schemeClr val="tx1"/>
                </a:solidFill>
              </a:rPr>
              <a:t>Korczyn</a:t>
            </a:r>
            <a:r>
              <a:rPr lang="en-US" dirty="0">
                <a:solidFill>
                  <a:schemeClr val="tx1"/>
                </a:solidFill>
              </a:rPr>
              <a:t>, A. (2001). The value of muscle exercise in patients with amyotrophic lateral sclerosis. </a:t>
            </a:r>
            <a:r>
              <a:rPr lang="pt-PT" i="1" dirty="0" err="1">
                <a:solidFill>
                  <a:schemeClr val="tx1"/>
                </a:solidFill>
              </a:rPr>
              <a:t>Journal</a:t>
            </a:r>
            <a:r>
              <a:rPr lang="pt-PT" i="1" dirty="0">
                <a:solidFill>
                  <a:schemeClr val="tx1"/>
                </a:solidFill>
              </a:rPr>
              <a:t> </a:t>
            </a:r>
            <a:r>
              <a:rPr lang="pt-PT" i="1" dirty="0" err="1">
                <a:solidFill>
                  <a:schemeClr val="tx1"/>
                </a:solidFill>
              </a:rPr>
              <a:t>of</a:t>
            </a:r>
            <a:r>
              <a:rPr lang="pt-PT" i="1" dirty="0">
                <a:solidFill>
                  <a:schemeClr val="tx1"/>
                </a:solidFill>
              </a:rPr>
              <a:t> </a:t>
            </a:r>
            <a:r>
              <a:rPr lang="pt-PT" i="1" dirty="0" err="1">
                <a:solidFill>
                  <a:schemeClr val="tx1"/>
                </a:solidFill>
              </a:rPr>
              <a:t>the</a:t>
            </a:r>
            <a:r>
              <a:rPr lang="pt-PT" i="1" dirty="0">
                <a:solidFill>
                  <a:schemeClr val="tx1"/>
                </a:solidFill>
              </a:rPr>
              <a:t> </a:t>
            </a:r>
            <a:r>
              <a:rPr lang="pt-PT" i="1" dirty="0" err="1">
                <a:solidFill>
                  <a:schemeClr val="tx1"/>
                </a:solidFill>
              </a:rPr>
              <a:t>Neurological</a:t>
            </a:r>
            <a:r>
              <a:rPr lang="pt-PT" i="1" dirty="0">
                <a:solidFill>
                  <a:schemeClr val="tx1"/>
                </a:solidFill>
              </a:rPr>
              <a:t> </a:t>
            </a:r>
            <a:r>
              <a:rPr lang="pt-PT" i="1" dirty="0" err="1">
                <a:solidFill>
                  <a:schemeClr val="tx1"/>
                </a:solidFill>
              </a:rPr>
              <a:t>Sciences</a:t>
            </a:r>
            <a:r>
              <a:rPr lang="pt-PT" dirty="0">
                <a:solidFill>
                  <a:schemeClr val="tx1"/>
                </a:solidFill>
              </a:rPr>
              <a:t> , 133-137.</a:t>
            </a:r>
          </a:p>
          <a:p>
            <a:pPr algn="just"/>
            <a:r>
              <a:rPr lang="pt-PT" dirty="0">
                <a:solidFill>
                  <a:schemeClr val="tx1"/>
                </a:solidFill>
              </a:rPr>
              <a:t>Ferreira, S., Nogueira, C., Conde, S. e Taveira, N. (2009). Ventilação não invasiva. </a:t>
            </a:r>
            <a:r>
              <a:rPr lang="pt-PT" i="1" dirty="0">
                <a:solidFill>
                  <a:schemeClr val="tx1"/>
                </a:solidFill>
              </a:rPr>
              <a:t>Revista Portuguesa de Pneumologia</a:t>
            </a:r>
            <a:r>
              <a:rPr lang="pt-PT" dirty="0">
                <a:solidFill>
                  <a:schemeClr val="tx1"/>
                </a:solidFill>
              </a:rPr>
              <a:t> , pp. 655-667.</a:t>
            </a:r>
          </a:p>
          <a:p>
            <a:pPr algn="just"/>
            <a:r>
              <a:rPr lang="en-US" dirty="0" err="1">
                <a:solidFill>
                  <a:schemeClr val="tx1"/>
                </a:solidFill>
              </a:rPr>
              <a:t>Forsgren</a:t>
            </a:r>
            <a:r>
              <a:rPr lang="en-US" dirty="0">
                <a:solidFill>
                  <a:schemeClr val="tx1"/>
                </a:solidFill>
              </a:rPr>
              <a:t>, L., Almay, B. e Wall, S. (1983). Abstract Epidemiology of motor neuron disease in northern Sweden. </a:t>
            </a:r>
            <a:r>
              <a:rPr lang="pt-PT" i="1" dirty="0">
                <a:solidFill>
                  <a:schemeClr val="tx1"/>
                </a:solidFill>
              </a:rPr>
              <a:t>Acta </a:t>
            </a:r>
            <a:r>
              <a:rPr lang="pt-PT" i="1" dirty="0" err="1">
                <a:solidFill>
                  <a:schemeClr val="tx1"/>
                </a:solidFill>
              </a:rPr>
              <a:t>Neurologica</a:t>
            </a:r>
            <a:r>
              <a:rPr lang="pt-PT" i="1" dirty="0">
                <a:solidFill>
                  <a:schemeClr val="tx1"/>
                </a:solidFill>
              </a:rPr>
              <a:t> </a:t>
            </a:r>
            <a:r>
              <a:rPr lang="pt-PT" i="1" dirty="0" err="1">
                <a:solidFill>
                  <a:schemeClr val="tx1"/>
                </a:solidFill>
              </a:rPr>
              <a:t>Scandinavica</a:t>
            </a:r>
            <a:r>
              <a:rPr lang="pt-PT" dirty="0">
                <a:solidFill>
                  <a:schemeClr val="tx1"/>
                </a:solidFill>
              </a:rPr>
              <a:t> , 20-29.</a:t>
            </a:r>
          </a:p>
          <a:p>
            <a:r>
              <a:rPr lang="pt-PT" dirty="0" err="1">
                <a:solidFill>
                  <a:schemeClr val="tx1"/>
                </a:solidFill>
              </a:rPr>
              <a:t>Fortin</a:t>
            </a:r>
            <a:r>
              <a:rPr lang="pt-PT" dirty="0">
                <a:solidFill>
                  <a:schemeClr val="tx1"/>
                </a:solidFill>
              </a:rPr>
              <a:t>, M.-F. (2009). </a:t>
            </a:r>
            <a:r>
              <a:rPr lang="pt-PT" i="1" dirty="0">
                <a:solidFill>
                  <a:schemeClr val="tx1"/>
                </a:solidFill>
              </a:rPr>
              <a:t>Fundamentos e Etapas do Processo de Investigação.</a:t>
            </a:r>
            <a:r>
              <a:rPr lang="pt-PT" dirty="0">
                <a:solidFill>
                  <a:schemeClr val="tx1"/>
                </a:solidFill>
              </a:rPr>
              <a:t> Loures: LUSODIDACTA.</a:t>
            </a:r>
          </a:p>
          <a:p>
            <a:r>
              <a:rPr lang="pt-PT" dirty="0">
                <a:solidFill>
                  <a:schemeClr val="tx1"/>
                </a:solidFill>
              </a:rPr>
              <a:t>Francis, K., Bach, J. R. e </a:t>
            </a:r>
            <a:r>
              <a:rPr lang="pt-PT" dirty="0" err="1">
                <a:solidFill>
                  <a:schemeClr val="tx1"/>
                </a:solidFill>
              </a:rPr>
              <a:t>DeLisa</a:t>
            </a:r>
            <a:r>
              <a:rPr lang="pt-PT" dirty="0">
                <a:solidFill>
                  <a:schemeClr val="tx1"/>
                </a:solidFill>
              </a:rPr>
              <a:t>, J. (1999). </a:t>
            </a:r>
            <a:r>
              <a:rPr lang="en-US" dirty="0">
                <a:solidFill>
                  <a:schemeClr val="tx1"/>
                </a:solidFill>
              </a:rPr>
              <a:t>Evaluation and rehabilitation of patients with adult motor neuron disease. </a:t>
            </a:r>
            <a:r>
              <a:rPr lang="en-US" i="1" dirty="0">
                <a:solidFill>
                  <a:schemeClr val="tx1"/>
                </a:solidFill>
              </a:rPr>
              <a:t>Archives of Physical Medicine and Rehabilitation</a:t>
            </a:r>
            <a:r>
              <a:rPr lang="en-US" dirty="0">
                <a:solidFill>
                  <a:schemeClr val="tx1"/>
                </a:solidFill>
              </a:rPr>
              <a:t>, 951-963. </a:t>
            </a:r>
          </a:p>
        </p:txBody>
      </p:sp>
      <p:sp>
        <p:nvSpPr>
          <p:cNvPr id="4" name="Marcador de Posição do Número do Diapositivo 3"/>
          <p:cNvSpPr>
            <a:spLocks noGrp="1"/>
          </p:cNvSpPr>
          <p:nvPr>
            <p:ph type="sldNum" sz="quarter" idx="12"/>
          </p:nvPr>
        </p:nvSpPr>
        <p:spPr>
          <a:xfrm>
            <a:off x="7524328" y="6309320"/>
            <a:ext cx="762000" cy="365125"/>
          </a:xfrm>
        </p:spPr>
        <p:txBody>
          <a:bodyPr/>
          <a:lstStyle/>
          <a:p>
            <a:fld id="{BAB1A6CE-44EA-46C0-B6F1-5D907428B2E2}" type="slidenum">
              <a:rPr lang="pt-PT" smtClean="0"/>
              <a:t>31</a:t>
            </a:fld>
            <a:endParaRPr lang="pt-PT"/>
          </a:p>
        </p:txBody>
      </p:sp>
    </p:spTree>
    <p:extLst>
      <p:ext uri="{BB962C8B-B14F-4D97-AF65-F5344CB8AC3E}">
        <p14:creationId xmlns:p14="http://schemas.microsoft.com/office/powerpoint/2010/main" val="2993599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62000" y="404664"/>
            <a:ext cx="7543800" cy="5760640"/>
          </a:xfrm>
        </p:spPr>
        <p:txBody>
          <a:bodyPr>
            <a:noAutofit/>
          </a:bodyPr>
          <a:lstStyle/>
          <a:p>
            <a:pPr algn="just"/>
            <a:r>
              <a:rPr lang="en-US" sz="700" dirty="0" err="1" smtClean="0">
                <a:solidFill>
                  <a:schemeClr val="tx1"/>
                </a:solidFill>
              </a:rPr>
              <a:t>Gruis</a:t>
            </a:r>
            <a:r>
              <a:rPr lang="en-US" sz="700" dirty="0">
                <a:solidFill>
                  <a:schemeClr val="tx1"/>
                </a:solidFill>
              </a:rPr>
              <a:t>, K. L., Brown, D. L., </a:t>
            </a:r>
            <a:r>
              <a:rPr lang="en-US" sz="700" dirty="0" err="1">
                <a:solidFill>
                  <a:schemeClr val="tx1"/>
                </a:solidFill>
              </a:rPr>
              <a:t>Schoennemann</a:t>
            </a:r>
            <a:r>
              <a:rPr lang="en-US" sz="700" dirty="0">
                <a:solidFill>
                  <a:schemeClr val="tx1"/>
                </a:solidFill>
              </a:rPr>
              <a:t>, A., </a:t>
            </a:r>
            <a:r>
              <a:rPr lang="en-US" sz="700" dirty="0" err="1">
                <a:solidFill>
                  <a:schemeClr val="tx1"/>
                </a:solidFill>
              </a:rPr>
              <a:t>Zebarah</a:t>
            </a:r>
            <a:r>
              <a:rPr lang="en-US" sz="700" dirty="0">
                <a:solidFill>
                  <a:schemeClr val="tx1"/>
                </a:solidFill>
              </a:rPr>
              <a:t>, V. A. e Feldman, E. L. (2005). Predictors of noninvasive ventilation tolerance in patients with amyotrophic lateral sclerosis. </a:t>
            </a:r>
            <a:r>
              <a:rPr lang="en-US" sz="700" i="1" dirty="0">
                <a:solidFill>
                  <a:schemeClr val="tx1"/>
                </a:solidFill>
              </a:rPr>
              <a:t>Muscle &amp; </a:t>
            </a:r>
            <a:r>
              <a:rPr lang="en-US" sz="700" i="1" dirty="0" err="1">
                <a:solidFill>
                  <a:schemeClr val="tx1"/>
                </a:solidFill>
              </a:rPr>
              <a:t>Neve</a:t>
            </a:r>
            <a:r>
              <a:rPr lang="en-US" sz="700" dirty="0">
                <a:solidFill>
                  <a:schemeClr val="tx1"/>
                </a:solidFill>
              </a:rPr>
              <a:t> , 808-811.</a:t>
            </a:r>
            <a:endParaRPr lang="pt-PT" sz="700" dirty="0">
              <a:solidFill>
                <a:schemeClr val="tx1"/>
              </a:solidFill>
            </a:endParaRPr>
          </a:p>
          <a:p>
            <a:pPr algn="just"/>
            <a:r>
              <a:rPr lang="en-US" sz="700" dirty="0">
                <a:solidFill>
                  <a:schemeClr val="tx1"/>
                </a:solidFill>
              </a:rPr>
              <a:t>Howard, R. S. e </a:t>
            </a:r>
            <a:r>
              <a:rPr lang="en-US" sz="700" dirty="0" err="1">
                <a:solidFill>
                  <a:schemeClr val="tx1"/>
                </a:solidFill>
              </a:rPr>
              <a:t>Orrell</a:t>
            </a:r>
            <a:r>
              <a:rPr lang="en-US" sz="700" dirty="0">
                <a:solidFill>
                  <a:schemeClr val="tx1"/>
                </a:solidFill>
              </a:rPr>
              <a:t>, R. W. (2002). Management of motor </a:t>
            </a:r>
            <a:r>
              <a:rPr lang="en-US" sz="700" dirty="0" err="1">
                <a:solidFill>
                  <a:schemeClr val="tx1"/>
                </a:solidFill>
              </a:rPr>
              <a:t>neurone</a:t>
            </a:r>
            <a:r>
              <a:rPr lang="en-US" sz="700" dirty="0">
                <a:solidFill>
                  <a:schemeClr val="tx1"/>
                </a:solidFill>
              </a:rPr>
              <a:t> disease. </a:t>
            </a:r>
            <a:r>
              <a:rPr lang="en-US" sz="700" i="1" dirty="0">
                <a:solidFill>
                  <a:schemeClr val="tx1"/>
                </a:solidFill>
              </a:rPr>
              <a:t>Postgraduate Medical Journal</a:t>
            </a:r>
            <a:r>
              <a:rPr lang="en-US" sz="700" dirty="0">
                <a:solidFill>
                  <a:schemeClr val="tx1"/>
                </a:solidFill>
              </a:rPr>
              <a:t> , 736-741.</a:t>
            </a:r>
            <a:endParaRPr lang="pt-PT" sz="700" dirty="0">
              <a:solidFill>
                <a:schemeClr val="tx1"/>
              </a:solidFill>
            </a:endParaRPr>
          </a:p>
          <a:p>
            <a:pPr algn="just"/>
            <a:r>
              <a:rPr lang="en-US" sz="700" dirty="0">
                <a:solidFill>
                  <a:schemeClr val="tx1"/>
                </a:solidFill>
              </a:rPr>
              <a:t>Just, N., </a:t>
            </a:r>
            <a:r>
              <a:rPr lang="en-US" sz="700" dirty="0" err="1">
                <a:solidFill>
                  <a:schemeClr val="tx1"/>
                </a:solidFill>
              </a:rPr>
              <a:t>Bautin</a:t>
            </a:r>
            <a:r>
              <a:rPr lang="en-US" sz="700" dirty="0">
                <a:solidFill>
                  <a:schemeClr val="tx1"/>
                </a:solidFill>
              </a:rPr>
              <a:t>, N., </a:t>
            </a:r>
            <a:r>
              <a:rPr lang="en-US" sz="700" dirty="0" err="1">
                <a:solidFill>
                  <a:schemeClr val="tx1"/>
                </a:solidFill>
              </a:rPr>
              <a:t>Danel-Brunaud</a:t>
            </a:r>
            <a:r>
              <a:rPr lang="en-US" sz="700" dirty="0">
                <a:solidFill>
                  <a:schemeClr val="tx1"/>
                </a:solidFill>
              </a:rPr>
              <a:t>, V., </a:t>
            </a:r>
            <a:r>
              <a:rPr lang="en-US" sz="700" dirty="0" err="1">
                <a:solidFill>
                  <a:schemeClr val="tx1"/>
                </a:solidFill>
              </a:rPr>
              <a:t>Debroucker</a:t>
            </a:r>
            <a:r>
              <a:rPr lang="en-US" sz="700" dirty="0">
                <a:solidFill>
                  <a:schemeClr val="tx1"/>
                </a:solidFill>
              </a:rPr>
              <a:t>, V., </a:t>
            </a:r>
            <a:r>
              <a:rPr lang="en-US" sz="700" dirty="0" err="1">
                <a:solidFill>
                  <a:schemeClr val="tx1"/>
                </a:solidFill>
              </a:rPr>
              <a:t>Matran</a:t>
            </a:r>
            <a:r>
              <a:rPr lang="en-US" sz="700" dirty="0">
                <a:solidFill>
                  <a:schemeClr val="tx1"/>
                </a:solidFill>
              </a:rPr>
              <a:t>, R. e Perez, T. (2010). The Borg </a:t>
            </a:r>
            <a:r>
              <a:rPr lang="en-US" sz="700" dirty="0" err="1">
                <a:solidFill>
                  <a:schemeClr val="tx1"/>
                </a:solidFill>
              </a:rPr>
              <a:t>dyspnoea</a:t>
            </a:r>
            <a:r>
              <a:rPr lang="en-US" sz="700" dirty="0">
                <a:solidFill>
                  <a:schemeClr val="tx1"/>
                </a:solidFill>
              </a:rPr>
              <a:t> score: a relevant clinical marker of inspiratory muscle weakness in amyotrophic lateral sclerosis. </a:t>
            </a:r>
            <a:r>
              <a:rPr lang="en-US" sz="700" i="1" dirty="0">
                <a:solidFill>
                  <a:schemeClr val="tx1"/>
                </a:solidFill>
              </a:rPr>
              <a:t>European Respiratory Journal</a:t>
            </a:r>
            <a:r>
              <a:rPr lang="en-US" sz="700" dirty="0">
                <a:solidFill>
                  <a:schemeClr val="tx1"/>
                </a:solidFill>
              </a:rPr>
              <a:t> , 353-360.</a:t>
            </a:r>
            <a:endParaRPr lang="pt-PT" sz="700" dirty="0">
              <a:solidFill>
                <a:schemeClr val="tx1"/>
              </a:solidFill>
            </a:endParaRPr>
          </a:p>
          <a:p>
            <a:pPr algn="just"/>
            <a:r>
              <a:rPr lang="en-US" sz="700" dirty="0" err="1">
                <a:solidFill>
                  <a:schemeClr val="tx1"/>
                </a:solidFill>
              </a:rPr>
              <a:t>Keilty</a:t>
            </a:r>
            <a:r>
              <a:rPr lang="en-US" sz="700" dirty="0">
                <a:solidFill>
                  <a:schemeClr val="tx1"/>
                </a:solidFill>
              </a:rPr>
              <a:t>, S. E., Ponte, J., Fleming, T. A. e </a:t>
            </a:r>
            <a:r>
              <a:rPr lang="en-US" sz="700" dirty="0" err="1">
                <a:solidFill>
                  <a:schemeClr val="tx1"/>
                </a:solidFill>
              </a:rPr>
              <a:t>Moxham</a:t>
            </a:r>
            <a:r>
              <a:rPr lang="en-US" sz="700" dirty="0">
                <a:solidFill>
                  <a:schemeClr val="tx1"/>
                </a:solidFill>
              </a:rPr>
              <a:t>, J. (1994). Effect of inspiratory pressure </a:t>
            </a:r>
            <a:r>
              <a:rPr lang="en-US" sz="700" dirty="0" err="1">
                <a:solidFill>
                  <a:schemeClr val="tx1"/>
                </a:solidFill>
              </a:rPr>
              <a:t>suport</a:t>
            </a:r>
            <a:r>
              <a:rPr lang="en-US" sz="700" dirty="0">
                <a:solidFill>
                  <a:schemeClr val="tx1"/>
                </a:solidFill>
              </a:rPr>
              <a:t> on exercise tolerance and breathlessness in patients with severe stable chronic obstructive pulmonary disease. </a:t>
            </a:r>
            <a:r>
              <a:rPr lang="en-US" sz="700" i="1" dirty="0">
                <a:solidFill>
                  <a:schemeClr val="tx1"/>
                </a:solidFill>
              </a:rPr>
              <a:t>Thorax</a:t>
            </a:r>
            <a:r>
              <a:rPr lang="en-US" sz="700" dirty="0">
                <a:solidFill>
                  <a:schemeClr val="tx1"/>
                </a:solidFill>
              </a:rPr>
              <a:t> , 990-994</a:t>
            </a:r>
            <a:r>
              <a:rPr lang="en-US" sz="700" dirty="0" smtClean="0">
                <a:solidFill>
                  <a:schemeClr val="tx1"/>
                </a:solidFill>
              </a:rPr>
              <a:t>.</a:t>
            </a:r>
            <a:r>
              <a:rPr lang="en-US" sz="700" dirty="0">
                <a:solidFill>
                  <a:schemeClr val="tx1"/>
                </a:solidFill>
              </a:rPr>
              <a:t> </a:t>
            </a:r>
            <a:endParaRPr lang="en-US" sz="700" dirty="0" smtClean="0">
              <a:solidFill>
                <a:schemeClr val="tx1"/>
              </a:solidFill>
            </a:endParaRPr>
          </a:p>
          <a:p>
            <a:pPr algn="just"/>
            <a:r>
              <a:rPr lang="en-US" sz="700" dirty="0" smtClean="0">
                <a:solidFill>
                  <a:schemeClr val="tx1"/>
                </a:solidFill>
              </a:rPr>
              <a:t>Kendrick</a:t>
            </a:r>
            <a:r>
              <a:rPr lang="en-US" sz="700" dirty="0">
                <a:solidFill>
                  <a:schemeClr val="tx1"/>
                </a:solidFill>
              </a:rPr>
              <a:t>, K. R., </a:t>
            </a:r>
            <a:r>
              <a:rPr lang="en-US" sz="700" dirty="0" err="1">
                <a:solidFill>
                  <a:schemeClr val="tx1"/>
                </a:solidFill>
              </a:rPr>
              <a:t>Baxi</a:t>
            </a:r>
            <a:r>
              <a:rPr lang="en-US" sz="700" dirty="0">
                <a:solidFill>
                  <a:schemeClr val="tx1"/>
                </a:solidFill>
              </a:rPr>
              <a:t>, S. C. e Smith, R. M. (2000). Usefulness of modified 0-10 Borg scale in assessing the degree of dyspnea in patients with COPD and asthma. </a:t>
            </a:r>
            <a:r>
              <a:rPr lang="en-US" sz="700" i="1" dirty="0">
                <a:solidFill>
                  <a:schemeClr val="tx1"/>
                </a:solidFill>
              </a:rPr>
              <a:t>Journal of Emergency Nursing</a:t>
            </a:r>
            <a:r>
              <a:rPr lang="en-US" sz="700" dirty="0">
                <a:solidFill>
                  <a:schemeClr val="tx1"/>
                </a:solidFill>
              </a:rPr>
              <a:t> , 216-222.</a:t>
            </a:r>
            <a:endParaRPr lang="pt-PT" sz="700" dirty="0">
              <a:solidFill>
                <a:schemeClr val="tx1"/>
              </a:solidFill>
            </a:endParaRPr>
          </a:p>
          <a:p>
            <a:pPr algn="just"/>
            <a:r>
              <a:rPr lang="en-US" sz="700" dirty="0" err="1">
                <a:solidFill>
                  <a:schemeClr val="tx1"/>
                </a:solidFill>
              </a:rPr>
              <a:t>Kleopa</a:t>
            </a:r>
            <a:r>
              <a:rPr lang="en-US" sz="700" dirty="0">
                <a:solidFill>
                  <a:schemeClr val="tx1"/>
                </a:solidFill>
              </a:rPr>
              <a:t>, K. A., Sherman, M., Neal, B., Romano, G. J. e Heiman-Patterson, T. (1999). </a:t>
            </a:r>
            <a:r>
              <a:rPr lang="en-US" sz="700" dirty="0" err="1">
                <a:solidFill>
                  <a:schemeClr val="tx1"/>
                </a:solidFill>
              </a:rPr>
              <a:t>Bipap</a:t>
            </a:r>
            <a:r>
              <a:rPr lang="en-US" sz="700" dirty="0">
                <a:solidFill>
                  <a:schemeClr val="tx1"/>
                </a:solidFill>
              </a:rPr>
              <a:t> improves survival and rate of pulmonary function decline in patients with ALS. </a:t>
            </a:r>
            <a:r>
              <a:rPr lang="en-US" sz="700" i="1" dirty="0">
                <a:solidFill>
                  <a:schemeClr val="tx1"/>
                </a:solidFill>
              </a:rPr>
              <a:t>Journal of the Neurological Sciences</a:t>
            </a:r>
            <a:r>
              <a:rPr lang="en-US" sz="700" dirty="0">
                <a:solidFill>
                  <a:schemeClr val="tx1"/>
                </a:solidFill>
              </a:rPr>
              <a:t> , 82-88.</a:t>
            </a:r>
            <a:endParaRPr lang="pt-PT" sz="700" dirty="0">
              <a:solidFill>
                <a:schemeClr val="tx1"/>
              </a:solidFill>
            </a:endParaRPr>
          </a:p>
          <a:p>
            <a:pPr algn="just"/>
            <a:r>
              <a:rPr lang="en-US" sz="700" dirty="0" err="1">
                <a:solidFill>
                  <a:schemeClr val="tx1"/>
                </a:solidFill>
              </a:rPr>
              <a:t>Lechtzin</a:t>
            </a:r>
            <a:r>
              <a:rPr lang="en-US" sz="700" dirty="0">
                <a:solidFill>
                  <a:schemeClr val="tx1"/>
                </a:solidFill>
              </a:rPr>
              <a:t>, N., Scott, Y., </a:t>
            </a:r>
            <a:r>
              <a:rPr lang="en-US" sz="700" dirty="0" err="1">
                <a:solidFill>
                  <a:schemeClr val="tx1"/>
                </a:solidFill>
              </a:rPr>
              <a:t>Busse</a:t>
            </a:r>
            <a:r>
              <a:rPr lang="en-US" sz="700" dirty="0">
                <a:solidFill>
                  <a:schemeClr val="tx1"/>
                </a:solidFill>
              </a:rPr>
              <a:t>, A. M., Clawson, L. L., Kimball, R. e Wiener, C. M. (2007). Early use of non-invasive ventilation prolongs survival in subjects with ALS. </a:t>
            </a:r>
            <a:r>
              <a:rPr lang="en-US" sz="700" i="1" dirty="0">
                <a:solidFill>
                  <a:schemeClr val="tx1"/>
                </a:solidFill>
              </a:rPr>
              <a:t>Amyotrophic Lateral Sclerosis </a:t>
            </a:r>
            <a:r>
              <a:rPr lang="en-US" sz="700" dirty="0">
                <a:solidFill>
                  <a:schemeClr val="tx1"/>
                </a:solidFill>
              </a:rPr>
              <a:t>, 185-188.</a:t>
            </a:r>
            <a:endParaRPr lang="pt-PT" sz="700" dirty="0">
              <a:solidFill>
                <a:schemeClr val="tx1"/>
              </a:solidFill>
            </a:endParaRPr>
          </a:p>
          <a:p>
            <a:pPr algn="just"/>
            <a:r>
              <a:rPr lang="en-US" sz="700" dirty="0">
                <a:solidFill>
                  <a:schemeClr val="tx1"/>
                </a:solidFill>
              </a:rPr>
              <a:t>Leigh, P. N., Abrahams, S., Al-</a:t>
            </a:r>
            <a:r>
              <a:rPr lang="en-US" sz="700" dirty="0" err="1">
                <a:solidFill>
                  <a:schemeClr val="tx1"/>
                </a:solidFill>
              </a:rPr>
              <a:t>Chalabi</a:t>
            </a:r>
            <a:r>
              <a:rPr lang="en-US" sz="700" dirty="0">
                <a:solidFill>
                  <a:schemeClr val="tx1"/>
                </a:solidFill>
              </a:rPr>
              <a:t>, A., </a:t>
            </a:r>
            <a:r>
              <a:rPr lang="en-US" sz="700" dirty="0" err="1">
                <a:solidFill>
                  <a:schemeClr val="tx1"/>
                </a:solidFill>
              </a:rPr>
              <a:t>Ampong</a:t>
            </a:r>
            <a:r>
              <a:rPr lang="en-US" sz="700" dirty="0">
                <a:solidFill>
                  <a:schemeClr val="tx1"/>
                </a:solidFill>
              </a:rPr>
              <a:t>, M.-A., </a:t>
            </a:r>
            <a:r>
              <a:rPr lang="en-US" sz="700" dirty="0" err="1">
                <a:solidFill>
                  <a:schemeClr val="tx1"/>
                </a:solidFill>
              </a:rPr>
              <a:t>Golgstein</a:t>
            </a:r>
            <a:r>
              <a:rPr lang="en-US" sz="700" dirty="0">
                <a:solidFill>
                  <a:schemeClr val="tx1"/>
                </a:solidFill>
              </a:rPr>
              <a:t>, L. H., Johnson, J., </a:t>
            </a:r>
            <a:r>
              <a:rPr lang="en-US" sz="700" dirty="0" err="1">
                <a:solidFill>
                  <a:schemeClr val="tx1"/>
                </a:solidFill>
              </a:rPr>
              <a:t>Lyall</a:t>
            </a:r>
            <a:r>
              <a:rPr lang="en-US" sz="700" dirty="0">
                <a:solidFill>
                  <a:schemeClr val="tx1"/>
                </a:solidFill>
              </a:rPr>
              <a:t>, R., </a:t>
            </a:r>
            <a:r>
              <a:rPr lang="en-US" sz="700" dirty="0" err="1">
                <a:solidFill>
                  <a:schemeClr val="tx1"/>
                </a:solidFill>
              </a:rPr>
              <a:t>Moxham</a:t>
            </a:r>
            <a:r>
              <a:rPr lang="en-US" sz="700" dirty="0">
                <a:solidFill>
                  <a:schemeClr val="tx1"/>
                </a:solidFill>
              </a:rPr>
              <a:t>, J., </a:t>
            </a:r>
            <a:r>
              <a:rPr lang="en-US" sz="700" dirty="0" err="1">
                <a:solidFill>
                  <a:schemeClr val="tx1"/>
                </a:solidFill>
              </a:rPr>
              <a:t>Mustfa</a:t>
            </a:r>
            <a:r>
              <a:rPr lang="en-US" sz="700" dirty="0">
                <a:solidFill>
                  <a:schemeClr val="tx1"/>
                </a:solidFill>
              </a:rPr>
              <a:t>, N., Rio, A., Shaw, C. e Willey, E. (2003). The management of motor </a:t>
            </a:r>
            <a:r>
              <a:rPr lang="en-US" sz="700" dirty="0" err="1">
                <a:solidFill>
                  <a:schemeClr val="tx1"/>
                </a:solidFill>
              </a:rPr>
              <a:t>neurone</a:t>
            </a:r>
            <a:r>
              <a:rPr lang="en-US" sz="700" dirty="0">
                <a:solidFill>
                  <a:schemeClr val="tx1"/>
                </a:solidFill>
              </a:rPr>
              <a:t> disease. </a:t>
            </a:r>
            <a:r>
              <a:rPr lang="en-US" sz="700" i="1" dirty="0">
                <a:solidFill>
                  <a:schemeClr val="tx1"/>
                </a:solidFill>
              </a:rPr>
              <a:t>Journal of Neurology, Neurosurgery &amp; Psychiatry with </a:t>
            </a:r>
            <a:r>
              <a:rPr lang="en-US" sz="700" i="1" dirty="0" err="1">
                <a:solidFill>
                  <a:schemeClr val="tx1"/>
                </a:solidFill>
              </a:rPr>
              <a:t>Pratical</a:t>
            </a:r>
            <a:r>
              <a:rPr lang="en-US" sz="700" i="1" dirty="0">
                <a:solidFill>
                  <a:schemeClr val="tx1"/>
                </a:solidFill>
              </a:rPr>
              <a:t> Neurology</a:t>
            </a:r>
            <a:r>
              <a:rPr lang="en-US" sz="700" dirty="0">
                <a:solidFill>
                  <a:schemeClr val="tx1"/>
                </a:solidFill>
              </a:rPr>
              <a:t> , iv32-iv47.</a:t>
            </a:r>
            <a:endParaRPr lang="pt-PT" sz="700" dirty="0">
              <a:solidFill>
                <a:schemeClr val="tx1"/>
              </a:solidFill>
            </a:endParaRPr>
          </a:p>
          <a:p>
            <a:pPr algn="just"/>
            <a:r>
              <a:rPr lang="en-US" sz="700" dirty="0" err="1">
                <a:solidFill>
                  <a:schemeClr val="tx1"/>
                </a:solidFill>
              </a:rPr>
              <a:t>Lui</a:t>
            </a:r>
            <a:r>
              <a:rPr lang="en-US" sz="700" dirty="0">
                <a:solidFill>
                  <a:schemeClr val="tx1"/>
                </a:solidFill>
              </a:rPr>
              <a:t>, A. J., &amp; </a:t>
            </a:r>
            <a:r>
              <a:rPr lang="en-US" sz="700" dirty="0" err="1">
                <a:solidFill>
                  <a:schemeClr val="tx1"/>
                </a:solidFill>
              </a:rPr>
              <a:t>Byl</a:t>
            </a:r>
            <a:r>
              <a:rPr lang="en-US" sz="700" dirty="0">
                <a:solidFill>
                  <a:schemeClr val="tx1"/>
                </a:solidFill>
              </a:rPr>
              <a:t>, N. (2009). A systematic review of the effect of moderate intensity exercise on function and disease progression in amyotrophic lateral sclerosis. </a:t>
            </a:r>
            <a:r>
              <a:rPr lang="en-US" sz="700" i="1" dirty="0">
                <a:solidFill>
                  <a:schemeClr val="tx1"/>
                </a:solidFill>
              </a:rPr>
              <a:t>Journal of Neurologic Physical Therapy</a:t>
            </a:r>
            <a:r>
              <a:rPr lang="en-US" sz="700" dirty="0">
                <a:solidFill>
                  <a:schemeClr val="tx1"/>
                </a:solidFill>
              </a:rPr>
              <a:t> , 68-87.</a:t>
            </a:r>
            <a:endParaRPr lang="pt-PT" sz="700" dirty="0">
              <a:solidFill>
                <a:schemeClr val="tx1"/>
              </a:solidFill>
            </a:endParaRPr>
          </a:p>
          <a:p>
            <a:pPr algn="just"/>
            <a:r>
              <a:rPr lang="en-US" sz="700" dirty="0" err="1">
                <a:solidFill>
                  <a:schemeClr val="tx1"/>
                </a:solidFill>
              </a:rPr>
              <a:t>Lyall</a:t>
            </a:r>
            <a:r>
              <a:rPr lang="en-US" sz="700" dirty="0">
                <a:solidFill>
                  <a:schemeClr val="tx1"/>
                </a:solidFill>
              </a:rPr>
              <a:t>, R. A., Donaldson, N., </a:t>
            </a:r>
            <a:r>
              <a:rPr lang="en-US" sz="700" dirty="0" err="1">
                <a:solidFill>
                  <a:schemeClr val="tx1"/>
                </a:solidFill>
              </a:rPr>
              <a:t>Polkey</a:t>
            </a:r>
            <a:r>
              <a:rPr lang="en-US" sz="700" dirty="0">
                <a:solidFill>
                  <a:schemeClr val="tx1"/>
                </a:solidFill>
              </a:rPr>
              <a:t>, M. I., Leigh, P. N. e </a:t>
            </a:r>
            <a:r>
              <a:rPr lang="en-US" sz="700" dirty="0" err="1">
                <a:solidFill>
                  <a:schemeClr val="tx1"/>
                </a:solidFill>
              </a:rPr>
              <a:t>Moxham</a:t>
            </a:r>
            <a:r>
              <a:rPr lang="en-US" sz="700" dirty="0">
                <a:solidFill>
                  <a:schemeClr val="tx1"/>
                </a:solidFill>
              </a:rPr>
              <a:t>, J. (2001). Respiratory muscle strength and </a:t>
            </a:r>
            <a:r>
              <a:rPr lang="en-US" sz="700" dirty="0" err="1">
                <a:solidFill>
                  <a:schemeClr val="tx1"/>
                </a:solidFill>
              </a:rPr>
              <a:t>ventilatory</a:t>
            </a:r>
            <a:r>
              <a:rPr lang="en-US" sz="700" dirty="0">
                <a:solidFill>
                  <a:schemeClr val="tx1"/>
                </a:solidFill>
              </a:rPr>
              <a:t> failure in amyotrophic lateral sclerosis. </a:t>
            </a:r>
            <a:r>
              <a:rPr lang="en-US" sz="700" i="1" dirty="0">
                <a:solidFill>
                  <a:schemeClr val="tx1"/>
                </a:solidFill>
              </a:rPr>
              <a:t>Brain</a:t>
            </a:r>
            <a:r>
              <a:rPr lang="en-US" sz="700" dirty="0">
                <a:solidFill>
                  <a:schemeClr val="tx1"/>
                </a:solidFill>
              </a:rPr>
              <a:t> , 2000-2013.</a:t>
            </a:r>
            <a:endParaRPr lang="pt-PT" sz="700" dirty="0">
              <a:solidFill>
                <a:schemeClr val="tx1"/>
              </a:solidFill>
            </a:endParaRPr>
          </a:p>
          <a:p>
            <a:pPr algn="just"/>
            <a:r>
              <a:rPr lang="en-US" sz="700" dirty="0">
                <a:solidFill>
                  <a:schemeClr val="tx1"/>
                </a:solidFill>
              </a:rPr>
              <a:t>Maurer, M. H. (2012). Amyotrophic lateral sclerosis: an introduction to treatment and trials. In M. H. Maurer, </a:t>
            </a:r>
            <a:r>
              <a:rPr lang="en-US" sz="700" i="1" dirty="0">
                <a:solidFill>
                  <a:schemeClr val="tx1"/>
                </a:solidFill>
              </a:rPr>
              <a:t>Amyotrophic Lateral Sclerosis</a:t>
            </a:r>
            <a:r>
              <a:rPr lang="en-US" sz="700" dirty="0">
                <a:solidFill>
                  <a:schemeClr val="tx1"/>
                </a:solidFill>
              </a:rPr>
              <a:t> (pp. 3-4). </a:t>
            </a:r>
            <a:r>
              <a:rPr lang="en-US" sz="700" dirty="0" err="1">
                <a:solidFill>
                  <a:schemeClr val="tx1"/>
                </a:solidFill>
              </a:rPr>
              <a:t>Alemanha</a:t>
            </a:r>
            <a:r>
              <a:rPr lang="en-US" sz="700" dirty="0">
                <a:solidFill>
                  <a:schemeClr val="tx1"/>
                </a:solidFill>
              </a:rPr>
              <a:t>: INTECH.</a:t>
            </a:r>
            <a:endParaRPr lang="pt-PT" sz="700" dirty="0">
              <a:solidFill>
                <a:schemeClr val="tx1"/>
              </a:solidFill>
            </a:endParaRPr>
          </a:p>
          <a:p>
            <a:pPr algn="just"/>
            <a:r>
              <a:rPr lang="en-US" sz="700" dirty="0" smtClean="0">
                <a:solidFill>
                  <a:schemeClr val="tx1"/>
                </a:solidFill>
              </a:rPr>
              <a:t>Mehta</a:t>
            </a:r>
            <a:r>
              <a:rPr lang="en-US" sz="700" dirty="0">
                <a:solidFill>
                  <a:schemeClr val="tx1"/>
                </a:solidFill>
              </a:rPr>
              <a:t>, S. e Hill, N. S. (2001). Noninvasive ventilation. </a:t>
            </a:r>
            <a:r>
              <a:rPr lang="en-US" sz="700" i="1" dirty="0">
                <a:solidFill>
                  <a:schemeClr val="tx1"/>
                </a:solidFill>
              </a:rPr>
              <a:t>American Journal of Respiratory and Critical Care Medicine</a:t>
            </a:r>
            <a:r>
              <a:rPr lang="en-US" sz="700" dirty="0">
                <a:solidFill>
                  <a:schemeClr val="tx1"/>
                </a:solidFill>
              </a:rPr>
              <a:t> , 540-577.</a:t>
            </a:r>
            <a:endParaRPr lang="pt-PT" sz="700" dirty="0">
              <a:solidFill>
                <a:schemeClr val="tx1"/>
              </a:solidFill>
            </a:endParaRPr>
          </a:p>
          <a:p>
            <a:pPr algn="just"/>
            <a:r>
              <a:rPr lang="pt-PT" sz="700" dirty="0">
                <a:solidFill>
                  <a:schemeClr val="tx1"/>
                </a:solidFill>
              </a:rPr>
              <a:t>Melo, J., </a:t>
            </a:r>
            <a:r>
              <a:rPr lang="pt-PT" sz="700" dirty="0" err="1">
                <a:solidFill>
                  <a:schemeClr val="tx1"/>
                </a:solidFill>
              </a:rPr>
              <a:t>Homma</a:t>
            </a:r>
            <a:r>
              <a:rPr lang="pt-PT" sz="700" dirty="0">
                <a:solidFill>
                  <a:schemeClr val="tx1"/>
                </a:solidFill>
              </a:rPr>
              <a:t>, A., </a:t>
            </a:r>
            <a:r>
              <a:rPr lang="pt-PT" sz="700" dirty="0" err="1">
                <a:solidFill>
                  <a:schemeClr val="tx1"/>
                </a:solidFill>
              </a:rPr>
              <a:t>Iturriga</a:t>
            </a:r>
            <a:r>
              <a:rPr lang="pt-PT" sz="700" dirty="0">
                <a:solidFill>
                  <a:schemeClr val="tx1"/>
                </a:solidFill>
              </a:rPr>
              <a:t>, E., </a:t>
            </a:r>
            <a:r>
              <a:rPr lang="pt-PT" sz="700" dirty="0" err="1">
                <a:solidFill>
                  <a:schemeClr val="tx1"/>
                </a:solidFill>
              </a:rPr>
              <a:t>Frierson</a:t>
            </a:r>
            <a:r>
              <a:rPr lang="pt-PT" sz="700" dirty="0">
                <a:solidFill>
                  <a:schemeClr val="tx1"/>
                </a:solidFill>
              </a:rPr>
              <a:t>, L., Amato, A., </a:t>
            </a:r>
            <a:r>
              <a:rPr lang="pt-PT" sz="700" dirty="0" err="1">
                <a:solidFill>
                  <a:schemeClr val="tx1"/>
                </a:solidFill>
              </a:rPr>
              <a:t>Anzueto</a:t>
            </a:r>
            <a:r>
              <a:rPr lang="pt-PT" sz="700" dirty="0">
                <a:solidFill>
                  <a:schemeClr val="tx1"/>
                </a:solidFill>
              </a:rPr>
              <a:t>, A. e Jackson, C. (1999). </a:t>
            </a:r>
            <a:r>
              <a:rPr lang="en-US" sz="700" dirty="0">
                <a:solidFill>
                  <a:schemeClr val="tx1"/>
                </a:solidFill>
              </a:rPr>
              <a:t>Pulmonary evaluation and prevalence of non-invasive ventilation in patients with amyotrophic lateral sclerosis: a multicenter survey and proposal of pulmonary Protocol. </a:t>
            </a:r>
            <a:r>
              <a:rPr lang="en-US" sz="700" i="1" dirty="0">
                <a:solidFill>
                  <a:schemeClr val="tx1"/>
                </a:solidFill>
              </a:rPr>
              <a:t>Journal of Neurological Sciences</a:t>
            </a:r>
            <a:r>
              <a:rPr lang="en-US" sz="700" dirty="0">
                <a:solidFill>
                  <a:schemeClr val="tx1"/>
                </a:solidFill>
              </a:rPr>
              <a:t> , 114-117</a:t>
            </a:r>
            <a:r>
              <a:rPr lang="en-US" sz="700" dirty="0" smtClean="0">
                <a:solidFill>
                  <a:schemeClr val="tx1"/>
                </a:solidFill>
              </a:rPr>
              <a:t>.</a:t>
            </a:r>
            <a:r>
              <a:rPr lang="en-US" sz="700" dirty="0">
                <a:solidFill>
                  <a:schemeClr val="tx1"/>
                </a:solidFill>
              </a:rPr>
              <a:t> Mendoza, M., </a:t>
            </a:r>
            <a:r>
              <a:rPr lang="en-US" sz="700" dirty="0" err="1">
                <a:solidFill>
                  <a:schemeClr val="tx1"/>
                </a:solidFill>
              </a:rPr>
              <a:t>Gelinas</a:t>
            </a:r>
            <a:r>
              <a:rPr lang="en-US" sz="700" dirty="0">
                <a:solidFill>
                  <a:schemeClr val="tx1"/>
                </a:solidFill>
              </a:rPr>
              <a:t>, D. F., Moore, D. H. e Miller, R. G. (2007). A comparison of maximal inspiratory pressure and forced vital capacity as potential criteria for </a:t>
            </a:r>
            <a:r>
              <a:rPr lang="en-US" sz="700" dirty="0" err="1">
                <a:solidFill>
                  <a:schemeClr val="tx1"/>
                </a:solidFill>
              </a:rPr>
              <a:t>iniating</a:t>
            </a:r>
            <a:r>
              <a:rPr lang="en-US" sz="700" dirty="0">
                <a:solidFill>
                  <a:schemeClr val="tx1"/>
                </a:solidFill>
              </a:rPr>
              <a:t> non-invasive ventilation in amyotrophic lateral sclerosis. </a:t>
            </a:r>
            <a:r>
              <a:rPr lang="en-US" sz="700" i="1" dirty="0">
                <a:solidFill>
                  <a:schemeClr val="tx1"/>
                </a:solidFill>
              </a:rPr>
              <a:t>Amyotrophic Lateral Sclerosis</a:t>
            </a:r>
            <a:r>
              <a:rPr lang="en-US" sz="700" dirty="0">
                <a:solidFill>
                  <a:schemeClr val="tx1"/>
                </a:solidFill>
              </a:rPr>
              <a:t> , 106-111.</a:t>
            </a:r>
            <a:endParaRPr lang="pt-PT" sz="700" dirty="0">
              <a:solidFill>
                <a:schemeClr val="tx1"/>
              </a:solidFill>
            </a:endParaRPr>
          </a:p>
          <a:p>
            <a:pPr algn="just"/>
            <a:r>
              <a:rPr lang="en-US" sz="700" dirty="0">
                <a:solidFill>
                  <a:schemeClr val="tx1"/>
                </a:solidFill>
              </a:rPr>
              <a:t>Miller, R. G., Mitchell, J. D. e Moore, D. H. (2007). </a:t>
            </a:r>
            <a:r>
              <a:rPr lang="en-US" sz="700" dirty="0" err="1">
                <a:solidFill>
                  <a:schemeClr val="tx1"/>
                </a:solidFill>
              </a:rPr>
              <a:t>Riluzole</a:t>
            </a:r>
            <a:r>
              <a:rPr lang="en-US" sz="700" dirty="0">
                <a:solidFill>
                  <a:schemeClr val="tx1"/>
                </a:solidFill>
              </a:rPr>
              <a:t> for amyotrophic lateral sclerosis (ALS)/motor neuron disease (MND). </a:t>
            </a:r>
            <a:r>
              <a:rPr lang="en-US" sz="700" i="1" dirty="0">
                <a:solidFill>
                  <a:schemeClr val="tx1"/>
                </a:solidFill>
              </a:rPr>
              <a:t>Cochrane Database Systematic Review</a:t>
            </a:r>
            <a:r>
              <a:rPr lang="en-US" sz="700" dirty="0">
                <a:solidFill>
                  <a:schemeClr val="tx1"/>
                </a:solidFill>
              </a:rPr>
              <a:t> , CD001447.</a:t>
            </a:r>
            <a:endParaRPr lang="pt-PT" sz="700" dirty="0">
              <a:solidFill>
                <a:schemeClr val="tx1"/>
              </a:solidFill>
            </a:endParaRPr>
          </a:p>
          <a:p>
            <a:pPr algn="just"/>
            <a:r>
              <a:rPr lang="en-US" sz="700" dirty="0" err="1">
                <a:solidFill>
                  <a:schemeClr val="tx1"/>
                </a:solidFill>
              </a:rPr>
              <a:t>Nici</a:t>
            </a:r>
            <a:r>
              <a:rPr lang="en-US" sz="700" dirty="0">
                <a:solidFill>
                  <a:schemeClr val="tx1"/>
                </a:solidFill>
              </a:rPr>
              <a:t>, L., Donner, C., </a:t>
            </a:r>
            <a:r>
              <a:rPr lang="en-US" sz="700" dirty="0" err="1">
                <a:solidFill>
                  <a:schemeClr val="tx1"/>
                </a:solidFill>
              </a:rPr>
              <a:t>Wouters</a:t>
            </a:r>
            <a:r>
              <a:rPr lang="en-US" sz="700" dirty="0">
                <a:solidFill>
                  <a:schemeClr val="tx1"/>
                </a:solidFill>
              </a:rPr>
              <a:t>, E., </a:t>
            </a:r>
            <a:r>
              <a:rPr lang="en-US" sz="700" dirty="0" err="1">
                <a:solidFill>
                  <a:schemeClr val="tx1"/>
                </a:solidFill>
              </a:rPr>
              <a:t>Zuwallack</a:t>
            </a:r>
            <a:r>
              <a:rPr lang="en-US" sz="700" dirty="0">
                <a:solidFill>
                  <a:schemeClr val="tx1"/>
                </a:solidFill>
              </a:rPr>
              <a:t>, R., </a:t>
            </a:r>
            <a:r>
              <a:rPr lang="en-US" sz="700" dirty="0" err="1">
                <a:solidFill>
                  <a:schemeClr val="tx1"/>
                </a:solidFill>
              </a:rPr>
              <a:t>Ambrosino</a:t>
            </a:r>
            <a:r>
              <a:rPr lang="en-US" sz="700" dirty="0">
                <a:solidFill>
                  <a:schemeClr val="tx1"/>
                </a:solidFill>
              </a:rPr>
              <a:t>, N., </a:t>
            </a:r>
            <a:r>
              <a:rPr lang="en-US" sz="700" dirty="0" err="1">
                <a:solidFill>
                  <a:schemeClr val="tx1"/>
                </a:solidFill>
              </a:rPr>
              <a:t>Bourbeau</a:t>
            </a:r>
            <a:r>
              <a:rPr lang="en-US" sz="700" dirty="0">
                <a:solidFill>
                  <a:schemeClr val="tx1"/>
                </a:solidFill>
              </a:rPr>
              <a:t>, J., </a:t>
            </a:r>
            <a:r>
              <a:rPr lang="en-US" sz="700" dirty="0" err="1">
                <a:solidFill>
                  <a:schemeClr val="tx1"/>
                </a:solidFill>
              </a:rPr>
              <a:t>Carone</a:t>
            </a:r>
            <a:r>
              <a:rPr lang="en-US" sz="700" dirty="0">
                <a:solidFill>
                  <a:schemeClr val="tx1"/>
                </a:solidFill>
              </a:rPr>
              <a:t>, M., Celli, B., </a:t>
            </a:r>
            <a:r>
              <a:rPr lang="en-US" sz="700" dirty="0" err="1">
                <a:solidFill>
                  <a:schemeClr val="tx1"/>
                </a:solidFill>
              </a:rPr>
              <a:t>Engelen</a:t>
            </a:r>
            <a:r>
              <a:rPr lang="en-US" sz="700" dirty="0">
                <a:solidFill>
                  <a:schemeClr val="tx1"/>
                </a:solidFill>
              </a:rPr>
              <a:t>, M., </a:t>
            </a:r>
            <a:r>
              <a:rPr lang="en-US" sz="700" dirty="0" err="1">
                <a:solidFill>
                  <a:schemeClr val="tx1"/>
                </a:solidFill>
              </a:rPr>
              <a:t>Fahy</a:t>
            </a:r>
            <a:r>
              <a:rPr lang="en-US" sz="700" dirty="0">
                <a:solidFill>
                  <a:schemeClr val="tx1"/>
                </a:solidFill>
              </a:rPr>
              <a:t>, B., Garvey , C., Goldstein, R., </a:t>
            </a:r>
            <a:r>
              <a:rPr lang="en-US" sz="700" dirty="0" err="1">
                <a:solidFill>
                  <a:schemeClr val="tx1"/>
                </a:solidFill>
              </a:rPr>
              <a:t>Gosselink</a:t>
            </a:r>
            <a:r>
              <a:rPr lang="en-US" sz="700" dirty="0">
                <a:solidFill>
                  <a:schemeClr val="tx1"/>
                </a:solidFill>
              </a:rPr>
              <a:t>, R., </a:t>
            </a:r>
            <a:r>
              <a:rPr lang="en-US" sz="700" dirty="0" err="1">
                <a:solidFill>
                  <a:schemeClr val="tx1"/>
                </a:solidFill>
              </a:rPr>
              <a:t>Lareau</a:t>
            </a:r>
            <a:r>
              <a:rPr lang="en-US" sz="700" dirty="0">
                <a:solidFill>
                  <a:schemeClr val="tx1"/>
                </a:solidFill>
              </a:rPr>
              <a:t>, S., </a:t>
            </a:r>
            <a:r>
              <a:rPr lang="en-US" sz="700" dirty="0" err="1">
                <a:solidFill>
                  <a:schemeClr val="tx1"/>
                </a:solidFill>
              </a:rPr>
              <a:t>MacIntyre</a:t>
            </a:r>
            <a:r>
              <a:rPr lang="en-US" sz="700" dirty="0">
                <a:solidFill>
                  <a:schemeClr val="tx1"/>
                </a:solidFill>
              </a:rPr>
              <a:t>, N., </a:t>
            </a:r>
            <a:r>
              <a:rPr lang="en-US" sz="700" dirty="0" err="1">
                <a:solidFill>
                  <a:schemeClr val="tx1"/>
                </a:solidFill>
              </a:rPr>
              <a:t>Maltais</a:t>
            </a:r>
            <a:r>
              <a:rPr lang="en-US" sz="700" dirty="0">
                <a:solidFill>
                  <a:schemeClr val="tx1"/>
                </a:solidFill>
              </a:rPr>
              <a:t>, F., Morgan, M., O'Donnell, D., </a:t>
            </a:r>
            <a:r>
              <a:rPr lang="en-US" sz="700" dirty="0" err="1">
                <a:solidFill>
                  <a:schemeClr val="tx1"/>
                </a:solidFill>
              </a:rPr>
              <a:t>Prefault</a:t>
            </a:r>
            <a:r>
              <a:rPr lang="en-US" sz="700" dirty="0">
                <a:solidFill>
                  <a:schemeClr val="tx1"/>
                </a:solidFill>
              </a:rPr>
              <a:t>, C., Reardon, J., Rochester, C., </a:t>
            </a:r>
            <a:r>
              <a:rPr lang="en-US" sz="700" dirty="0" err="1">
                <a:solidFill>
                  <a:schemeClr val="tx1"/>
                </a:solidFill>
              </a:rPr>
              <a:t>Schols</a:t>
            </a:r>
            <a:r>
              <a:rPr lang="en-US" sz="700" dirty="0">
                <a:solidFill>
                  <a:schemeClr val="tx1"/>
                </a:solidFill>
              </a:rPr>
              <a:t>, A., Singh, S. e </a:t>
            </a:r>
            <a:r>
              <a:rPr lang="en-US" sz="700" dirty="0" err="1">
                <a:solidFill>
                  <a:schemeClr val="tx1"/>
                </a:solidFill>
              </a:rPr>
              <a:t>Troosters</a:t>
            </a:r>
            <a:r>
              <a:rPr lang="en-US" sz="700" dirty="0">
                <a:solidFill>
                  <a:schemeClr val="tx1"/>
                </a:solidFill>
              </a:rPr>
              <a:t>, T. (2006). American thoracic society/</a:t>
            </a:r>
            <a:r>
              <a:rPr lang="en-US" sz="700" dirty="0" err="1">
                <a:solidFill>
                  <a:schemeClr val="tx1"/>
                </a:solidFill>
              </a:rPr>
              <a:t>european</a:t>
            </a:r>
            <a:r>
              <a:rPr lang="en-US" sz="700" dirty="0">
                <a:solidFill>
                  <a:schemeClr val="tx1"/>
                </a:solidFill>
              </a:rPr>
              <a:t> respiratory society statement on pulmonary </a:t>
            </a:r>
            <a:r>
              <a:rPr lang="en-US" sz="700" dirty="0" err="1">
                <a:solidFill>
                  <a:schemeClr val="tx1"/>
                </a:solidFill>
              </a:rPr>
              <a:t>rehabilition</a:t>
            </a:r>
            <a:r>
              <a:rPr lang="en-US" sz="700" dirty="0">
                <a:solidFill>
                  <a:schemeClr val="tx1"/>
                </a:solidFill>
              </a:rPr>
              <a:t>. </a:t>
            </a:r>
            <a:r>
              <a:rPr lang="en-US" sz="700" i="1" dirty="0">
                <a:solidFill>
                  <a:schemeClr val="tx1"/>
                </a:solidFill>
              </a:rPr>
              <a:t>American Journal of Respiratory and Critical Care Medicine</a:t>
            </a:r>
            <a:r>
              <a:rPr lang="en-US" sz="700" dirty="0">
                <a:solidFill>
                  <a:schemeClr val="tx1"/>
                </a:solidFill>
              </a:rPr>
              <a:t>, 1390-1413.</a:t>
            </a:r>
            <a:endParaRPr lang="pt-PT" sz="700" dirty="0">
              <a:solidFill>
                <a:schemeClr val="tx1"/>
              </a:solidFill>
            </a:endParaRPr>
          </a:p>
          <a:p>
            <a:pPr algn="just"/>
            <a:r>
              <a:rPr lang="en-US" sz="700" dirty="0" smtClean="0">
                <a:solidFill>
                  <a:schemeClr val="tx1"/>
                </a:solidFill>
              </a:rPr>
              <a:t>Perrin</a:t>
            </a:r>
            <a:r>
              <a:rPr lang="en-US" sz="700" dirty="0">
                <a:solidFill>
                  <a:schemeClr val="tx1"/>
                </a:solidFill>
              </a:rPr>
              <a:t>, C., </a:t>
            </a:r>
            <a:r>
              <a:rPr lang="en-US" sz="700" dirty="0" err="1">
                <a:solidFill>
                  <a:schemeClr val="tx1"/>
                </a:solidFill>
              </a:rPr>
              <a:t>Unterborn</a:t>
            </a:r>
            <a:r>
              <a:rPr lang="en-US" sz="700" dirty="0">
                <a:solidFill>
                  <a:schemeClr val="tx1"/>
                </a:solidFill>
              </a:rPr>
              <a:t>, J. N., </a:t>
            </a:r>
            <a:r>
              <a:rPr lang="en-US" sz="700" dirty="0" err="1">
                <a:solidFill>
                  <a:schemeClr val="tx1"/>
                </a:solidFill>
              </a:rPr>
              <a:t>D'Ambrosio</a:t>
            </a:r>
            <a:r>
              <a:rPr lang="en-US" sz="700" dirty="0">
                <a:solidFill>
                  <a:schemeClr val="tx1"/>
                </a:solidFill>
              </a:rPr>
              <a:t>, C. e Hill, N. S. (2004). </a:t>
            </a:r>
            <a:r>
              <a:rPr lang="en-US" sz="700" dirty="0" err="1">
                <a:solidFill>
                  <a:schemeClr val="tx1"/>
                </a:solidFill>
              </a:rPr>
              <a:t>Pulmonay</a:t>
            </a:r>
            <a:r>
              <a:rPr lang="en-US" sz="700" dirty="0">
                <a:solidFill>
                  <a:schemeClr val="tx1"/>
                </a:solidFill>
              </a:rPr>
              <a:t> complications diseases of chronic neuromuscular diseases and their management. </a:t>
            </a:r>
            <a:r>
              <a:rPr lang="pt-PT" sz="700" i="1" dirty="0" err="1">
                <a:solidFill>
                  <a:schemeClr val="tx1"/>
                </a:solidFill>
              </a:rPr>
              <a:t>Muscle</a:t>
            </a:r>
            <a:r>
              <a:rPr lang="pt-PT" sz="700" i="1" dirty="0">
                <a:solidFill>
                  <a:schemeClr val="tx1"/>
                </a:solidFill>
              </a:rPr>
              <a:t> &amp; </a:t>
            </a:r>
            <a:r>
              <a:rPr lang="pt-PT" sz="700" i="1" dirty="0" err="1">
                <a:solidFill>
                  <a:schemeClr val="tx1"/>
                </a:solidFill>
              </a:rPr>
              <a:t>Nerve</a:t>
            </a:r>
            <a:r>
              <a:rPr lang="pt-PT" sz="700" dirty="0">
                <a:solidFill>
                  <a:schemeClr val="tx1"/>
                </a:solidFill>
              </a:rPr>
              <a:t> , 5-27.</a:t>
            </a:r>
          </a:p>
          <a:p>
            <a:pPr algn="just"/>
            <a:r>
              <a:rPr lang="pt-PT" sz="700" dirty="0">
                <a:solidFill>
                  <a:schemeClr val="tx1"/>
                </a:solidFill>
              </a:rPr>
              <a:t>Pinto, A. C., Alves, M., Nogueira, A., Evangelista, T., Carvalho, J., Coelho, A., de Carvalho, M. e  Sales-Luís, M. L. (1999). </a:t>
            </a:r>
            <a:r>
              <a:rPr lang="en-US" sz="700" dirty="0">
                <a:solidFill>
                  <a:schemeClr val="tx1"/>
                </a:solidFill>
              </a:rPr>
              <a:t>Can amyotrophic lateral sclerosis patients with respiratory </a:t>
            </a:r>
            <a:r>
              <a:rPr lang="en-US" sz="700" dirty="0" err="1">
                <a:solidFill>
                  <a:schemeClr val="tx1"/>
                </a:solidFill>
              </a:rPr>
              <a:t>insuffiency</a:t>
            </a:r>
            <a:r>
              <a:rPr lang="en-US" sz="700" dirty="0">
                <a:solidFill>
                  <a:schemeClr val="tx1"/>
                </a:solidFill>
              </a:rPr>
              <a:t> exercise? </a:t>
            </a:r>
            <a:r>
              <a:rPr lang="en-US" sz="700" i="1" dirty="0" err="1">
                <a:solidFill>
                  <a:schemeClr val="tx1"/>
                </a:solidFill>
              </a:rPr>
              <a:t>Journarl</a:t>
            </a:r>
            <a:r>
              <a:rPr lang="en-US" sz="700" i="1" dirty="0">
                <a:solidFill>
                  <a:schemeClr val="tx1"/>
                </a:solidFill>
              </a:rPr>
              <a:t> of the Neurological Sciences</a:t>
            </a:r>
            <a:r>
              <a:rPr lang="en-US" sz="700" dirty="0">
                <a:solidFill>
                  <a:schemeClr val="tx1"/>
                </a:solidFill>
              </a:rPr>
              <a:t> , 69-75.</a:t>
            </a:r>
            <a:endParaRPr lang="pt-PT" sz="700" dirty="0">
              <a:solidFill>
                <a:schemeClr val="tx1"/>
              </a:solidFill>
            </a:endParaRPr>
          </a:p>
          <a:p>
            <a:pPr algn="just"/>
            <a:r>
              <a:rPr lang="pt-PT" sz="700" dirty="0">
                <a:solidFill>
                  <a:schemeClr val="tx1"/>
                </a:solidFill>
              </a:rPr>
              <a:t>Pinto, S., </a:t>
            </a:r>
            <a:r>
              <a:rPr lang="pt-PT" sz="700" dirty="0" err="1">
                <a:solidFill>
                  <a:schemeClr val="tx1"/>
                </a:solidFill>
              </a:rPr>
              <a:t>Turkman</a:t>
            </a:r>
            <a:r>
              <a:rPr lang="pt-PT" sz="700" dirty="0">
                <a:solidFill>
                  <a:schemeClr val="tx1"/>
                </a:solidFill>
              </a:rPr>
              <a:t>, A., Pinto, A., </a:t>
            </a:r>
            <a:r>
              <a:rPr lang="pt-PT" sz="700" dirty="0" err="1">
                <a:solidFill>
                  <a:schemeClr val="tx1"/>
                </a:solidFill>
              </a:rPr>
              <a:t>Swash</a:t>
            </a:r>
            <a:r>
              <a:rPr lang="pt-PT" sz="700" dirty="0">
                <a:solidFill>
                  <a:schemeClr val="tx1"/>
                </a:solidFill>
              </a:rPr>
              <a:t>, M. e Carvalho, M. (2009). </a:t>
            </a:r>
            <a:r>
              <a:rPr lang="en-US" sz="700" dirty="0">
                <a:solidFill>
                  <a:schemeClr val="tx1"/>
                </a:solidFill>
              </a:rPr>
              <a:t>Predicting respiratory insufficiency in amyotrophic lateral sclerosis: The role of phrenic nerve studies. </a:t>
            </a:r>
            <a:r>
              <a:rPr lang="en-US" sz="700" i="1" dirty="0">
                <a:solidFill>
                  <a:schemeClr val="tx1"/>
                </a:solidFill>
              </a:rPr>
              <a:t>Clinical Neurophysiology</a:t>
            </a:r>
            <a:r>
              <a:rPr lang="en-US" sz="700" dirty="0">
                <a:solidFill>
                  <a:schemeClr val="tx1"/>
                </a:solidFill>
              </a:rPr>
              <a:t> , 941-946.</a:t>
            </a:r>
            <a:endParaRPr lang="pt-PT" sz="700" dirty="0">
              <a:solidFill>
                <a:schemeClr val="tx1"/>
              </a:solidFill>
            </a:endParaRPr>
          </a:p>
          <a:p>
            <a:pPr algn="just"/>
            <a:r>
              <a:rPr lang="pt-PT" sz="700" dirty="0" smtClean="0">
                <a:solidFill>
                  <a:schemeClr val="tx1"/>
                </a:solidFill>
              </a:rPr>
              <a:t>Rocha</a:t>
            </a:r>
            <a:r>
              <a:rPr lang="pt-PT" sz="700" dirty="0">
                <a:solidFill>
                  <a:schemeClr val="tx1"/>
                </a:solidFill>
              </a:rPr>
              <a:t>, J. A. e Miranda, M. J. (2007). Disfunção ventilatória na doença do neurónio motor - quando e como intervir? </a:t>
            </a:r>
            <a:r>
              <a:rPr lang="pt-PT" sz="700" i="1" dirty="0">
                <a:solidFill>
                  <a:schemeClr val="tx1"/>
                </a:solidFill>
              </a:rPr>
              <a:t>Acta Médica Portuguesa</a:t>
            </a:r>
            <a:r>
              <a:rPr lang="pt-PT" sz="700" dirty="0">
                <a:solidFill>
                  <a:schemeClr val="tx1"/>
                </a:solidFill>
              </a:rPr>
              <a:t> , pp. 157-165.</a:t>
            </a:r>
          </a:p>
          <a:p>
            <a:pPr algn="just"/>
            <a:r>
              <a:rPr lang="pt-PT" sz="700" dirty="0">
                <a:solidFill>
                  <a:schemeClr val="tx1"/>
                </a:solidFill>
              </a:rPr>
              <a:t>Santos, C., </a:t>
            </a:r>
            <a:r>
              <a:rPr lang="pt-PT" sz="700" dirty="0" err="1">
                <a:solidFill>
                  <a:schemeClr val="tx1"/>
                </a:solidFill>
              </a:rPr>
              <a:t>Braghiroli</a:t>
            </a:r>
            <a:r>
              <a:rPr lang="pt-PT" sz="700" dirty="0">
                <a:solidFill>
                  <a:schemeClr val="tx1"/>
                </a:solidFill>
              </a:rPr>
              <a:t>, A., </a:t>
            </a:r>
            <a:r>
              <a:rPr lang="pt-PT" sz="700" dirty="0" err="1">
                <a:solidFill>
                  <a:schemeClr val="tx1"/>
                </a:solidFill>
              </a:rPr>
              <a:t>Mazzini</a:t>
            </a:r>
            <a:r>
              <a:rPr lang="pt-PT" sz="700" dirty="0">
                <a:solidFill>
                  <a:schemeClr val="tx1"/>
                </a:solidFill>
              </a:rPr>
              <a:t>, L., </a:t>
            </a:r>
            <a:r>
              <a:rPr lang="pt-PT" sz="700" dirty="0" err="1">
                <a:solidFill>
                  <a:schemeClr val="tx1"/>
                </a:solidFill>
              </a:rPr>
              <a:t>Pratesi</a:t>
            </a:r>
            <a:r>
              <a:rPr lang="pt-PT" sz="700" dirty="0">
                <a:solidFill>
                  <a:schemeClr val="tx1"/>
                </a:solidFill>
              </a:rPr>
              <a:t>, R., Oliveira, L. V. e Mora, G. (2003). </a:t>
            </a:r>
            <a:r>
              <a:rPr lang="en-US" sz="700" dirty="0">
                <a:solidFill>
                  <a:schemeClr val="tx1"/>
                </a:solidFill>
              </a:rPr>
              <a:t>Sleep-related breathing disorders in amyotrophic lateral sclerosis. </a:t>
            </a:r>
            <a:r>
              <a:rPr lang="en-US" sz="700" i="1" dirty="0" err="1">
                <a:solidFill>
                  <a:schemeClr val="tx1"/>
                </a:solidFill>
              </a:rPr>
              <a:t>Monaldi</a:t>
            </a:r>
            <a:r>
              <a:rPr lang="en-US" sz="700" i="1" dirty="0">
                <a:solidFill>
                  <a:schemeClr val="tx1"/>
                </a:solidFill>
              </a:rPr>
              <a:t> Archives for Chest Disease</a:t>
            </a:r>
            <a:r>
              <a:rPr lang="en-US" sz="700" dirty="0">
                <a:solidFill>
                  <a:schemeClr val="tx1"/>
                </a:solidFill>
              </a:rPr>
              <a:t> , 160-165.</a:t>
            </a:r>
            <a:endParaRPr lang="pt-PT" sz="700" dirty="0">
              <a:solidFill>
                <a:schemeClr val="tx1"/>
              </a:solidFill>
            </a:endParaRPr>
          </a:p>
          <a:p>
            <a:pPr algn="just"/>
            <a:r>
              <a:rPr lang="en-US" sz="700" dirty="0" err="1">
                <a:solidFill>
                  <a:schemeClr val="tx1"/>
                </a:solidFill>
              </a:rPr>
              <a:t>Scherr</a:t>
            </a:r>
            <a:r>
              <a:rPr lang="en-US" sz="700" dirty="0">
                <a:solidFill>
                  <a:schemeClr val="tx1"/>
                </a:solidFill>
              </a:rPr>
              <a:t>, J., </a:t>
            </a:r>
            <a:r>
              <a:rPr lang="en-US" sz="700" dirty="0" err="1">
                <a:solidFill>
                  <a:schemeClr val="tx1"/>
                </a:solidFill>
              </a:rPr>
              <a:t>Wolfarth</a:t>
            </a:r>
            <a:r>
              <a:rPr lang="en-US" sz="700" dirty="0">
                <a:solidFill>
                  <a:schemeClr val="tx1"/>
                </a:solidFill>
              </a:rPr>
              <a:t>, B., </a:t>
            </a:r>
            <a:r>
              <a:rPr lang="en-US" sz="700" dirty="0" err="1">
                <a:solidFill>
                  <a:schemeClr val="tx1"/>
                </a:solidFill>
              </a:rPr>
              <a:t>Christle</a:t>
            </a:r>
            <a:r>
              <a:rPr lang="en-US" sz="700" dirty="0">
                <a:solidFill>
                  <a:schemeClr val="tx1"/>
                </a:solidFill>
              </a:rPr>
              <a:t>, J. W., </a:t>
            </a:r>
            <a:r>
              <a:rPr lang="en-US" sz="700" dirty="0" err="1">
                <a:solidFill>
                  <a:schemeClr val="tx1"/>
                </a:solidFill>
              </a:rPr>
              <a:t>Pressler</a:t>
            </a:r>
            <a:r>
              <a:rPr lang="en-US" sz="700" dirty="0">
                <a:solidFill>
                  <a:schemeClr val="tx1"/>
                </a:solidFill>
              </a:rPr>
              <a:t>, A., </a:t>
            </a:r>
            <a:r>
              <a:rPr lang="en-US" sz="700" dirty="0" err="1">
                <a:solidFill>
                  <a:schemeClr val="tx1"/>
                </a:solidFill>
              </a:rPr>
              <a:t>Wagenpfeil</a:t>
            </a:r>
            <a:r>
              <a:rPr lang="en-US" sz="700" dirty="0">
                <a:solidFill>
                  <a:schemeClr val="tx1"/>
                </a:solidFill>
              </a:rPr>
              <a:t>, S. e Halle, M. (2012). Associations between Borg's rating of perceived exertion and physiological measures of </a:t>
            </a:r>
            <a:r>
              <a:rPr lang="en-US" sz="700" dirty="0" err="1">
                <a:solidFill>
                  <a:schemeClr val="tx1"/>
                </a:solidFill>
              </a:rPr>
              <a:t>execise</a:t>
            </a:r>
            <a:r>
              <a:rPr lang="en-US" sz="700" dirty="0">
                <a:solidFill>
                  <a:schemeClr val="tx1"/>
                </a:solidFill>
              </a:rPr>
              <a:t> intensity. </a:t>
            </a:r>
            <a:r>
              <a:rPr lang="en-US" sz="700" i="1" dirty="0">
                <a:solidFill>
                  <a:schemeClr val="tx1"/>
                </a:solidFill>
              </a:rPr>
              <a:t>European Journal of Applied Physiology</a:t>
            </a:r>
            <a:r>
              <a:rPr lang="en-US" sz="700" dirty="0">
                <a:solidFill>
                  <a:schemeClr val="tx1"/>
                </a:solidFill>
              </a:rPr>
              <a:t> , 147-155.</a:t>
            </a:r>
            <a:endParaRPr lang="pt-PT" sz="700" dirty="0">
              <a:solidFill>
                <a:schemeClr val="tx1"/>
              </a:solidFill>
            </a:endParaRPr>
          </a:p>
          <a:p>
            <a:pPr algn="just"/>
            <a:r>
              <a:rPr lang="en-US" sz="700" dirty="0" err="1">
                <a:solidFill>
                  <a:schemeClr val="tx1"/>
                </a:solidFill>
              </a:rPr>
              <a:t>Tsuboi</a:t>
            </a:r>
            <a:r>
              <a:rPr lang="en-US" sz="700" dirty="0">
                <a:solidFill>
                  <a:schemeClr val="tx1"/>
                </a:solidFill>
              </a:rPr>
              <a:t>, T., </a:t>
            </a:r>
            <a:r>
              <a:rPr lang="en-US" sz="700" dirty="0" err="1">
                <a:solidFill>
                  <a:schemeClr val="tx1"/>
                </a:solidFill>
              </a:rPr>
              <a:t>Ohi</a:t>
            </a:r>
            <a:r>
              <a:rPr lang="en-US" sz="700" dirty="0">
                <a:solidFill>
                  <a:schemeClr val="tx1"/>
                </a:solidFill>
              </a:rPr>
              <a:t>, M., Chin, K., Hirata, H., Otsuka, N., Kita, H. e Juno, K. (1999). </a:t>
            </a:r>
            <a:r>
              <a:rPr lang="en-US" sz="700" dirty="0" err="1">
                <a:solidFill>
                  <a:schemeClr val="tx1"/>
                </a:solidFill>
              </a:rPr>
              <a:t>Ventilatory</a:t>
            </a:r>
            <a:r>
              <a:rPr lang="en-US" sz="700" dirty="0">
                <a:solidFill>
                  <a:schemeClr val="tx1"/>
                </a:solidFill>
              </a:rPr>
              <a:t> support during exercise in patients with pulmonary tuberculosis </a:t>
            </a:r>
            <a:r>
              <a:rPr lang="en-US" sz="700" dirty="0" err="1">
                <a:solidFill>
                  <a:schemeClr val="tx1"/>
                </a:solidFill>
              </a:rPr>
              <a:t>sequelae</a:t>
            </a:r>
            <a:r>
              <a:rPr lang="en-US" sz="700" dirty="0">
                <a:solidFill>
                  <a:schemeClr val="tx1"/>
                </a:solidFill>
              </a:rPr>
              <a:t>. </a:t>
            </a:r>
            <a:r>
              <a:rPr lang="en-US" sz="700" i="1" dirty="0">
                <a:solidFill>
                  <a:schemeClr val="tx1"/>
                </a:solidFill>
              </a:rPr>
              <a:t>Chest</a:t>
            </a:r>
            <a:r>
              <a:rPr lang="en-US" sz="700" dirty="0">
                <a:solidFill>
                  <a:schemeClr val="tx1"/>
                </a:solidFill>
              </a:rPr>
              <a:t> , 1000-1007.</a:t>
            </a:r>
            <a:endParaRPr lang="pt-PT" sz="700" dirty="0">
              <a:solidFill>
                <a:schemeClr val="tx1"/>
              </a:solidFill>
            </a:endParaRPr>
          </a:p>
          <a:p>
            <a:pPr algn="just"/>
            <a:r>
              <a:rPr lang="en-US" sz="700" dirty="0">
                <a:solidFill>
                  <a:schemeClr val="tx1"/>
                </a:solidFill>
              </a:rPr>
              <a:t>Utter, A. C., Kang, J. e Robertson, R. J. (2014). </a:t>
            </a:r>
            <a:r>
              <a:rPr lang="en-US" sz="700" i="1" dirty="0">
                <a:solidFill>
                  <a:schemeClr val="tx1"/>
                </a:solidFill>
              </a:rPr>
              <a:t>Perceived Exertion.</a:t>
            </a:r>
            <a:r>
              <a:rPr lang="en-US" sz="700" dirty="0">
                <a:solidFill>
                  <a:schemeClr val="tx1"/>
                </a:solidFill>
              </a:rPr>
              <a:t> </a:t>
            </a:r>
            <a:r>
              <a:rPr lang="en-US" sz="700" dirty="0" err="1">
                <a:solidFill>
                  <a:schemeClr val="tx1"/>
                </a:solidFill>
              </a:rPr>
              <a:t>Obtido</a:t>
            </a:r>
            <a:r>
              <a:rPr lang="en-US" sz="700" dirty="0">
                <a:solidFill>
                  <a:schemeClr val="tx1"/>
                </a:solidFill>
              </a:rPr>
              <a:t> </a:t>
            </a:r>
            <a:r>
              <a:rPr lang="en-US" sz="700" dirty="0" err="1">
                <a:solidFill>
                  <a:schemeClr val="tx1"/>
                </a:solidFill>
              </a:rPr>
              <a:t>em</a:t>
            </a:r>
            <a:r>
              <a:rPr lang="en-US" sz="700" dirty="0">
                <a:solidFill>
                  <a:schemeClr val="tx1"/>
                </a:solidFill>
              </a:rPr>
              <a:t> 2 de </a:t>
            </a:r>
            <a:r>
              <a:rPr lang="en-US" sz="700" dirty="0" err="1">
                <a:solidFill>
                  <a:schemeClr val="tx1"/>
                </a:solidFill>
              </a:rPr>
              <a:t>Julho</a:t>
            </a:r>
            <a:r>
              <a:rPr lang="en-US" sz="700" dirty="0">
                <a:solidFill>
                  <a:schemeClr val="tx1"/>
                </a:solidFill>
              </a:rPr>
              <a:t> de 2014, de American College of Sports Medicine: http://www.acsm.org/docs/current-comments/perceivedexertion.pdf</a:t>
            </a:r>
            <a:endParaRPr lang="pt-PT" sz="700" dirty="0">
              <a:solidFill>
                <a:schemeClr val="tx1"/>
              </a:solidFill>
            </a:endParaRPr>
          </a:p>
          <a:p>
            <a:pPr algn="just"/>
            <a:r>
              <a:rPr lang="en-US" sz="700" dirty="0" err="1">
                <a:solidFill>
                  <a:schemeClr val="tx1"/>
                </a:solidFill>
              </a:rPr>
              <a:t>Van't</a:t>
            </a:r>
            <a:r>
              <a:rPr lang="en-US" sz="700" dirty="0">
                <a:solidFill>
                  <a:schemeClr val="tx1"/>
                </a:solidFill>
              </a:rPr>
              <a:t> H., A., </a:t>
            </a:r>
            <a:r>
              <a:rPr lang="en-US" sz="700" dirty="0" err="1">
                <a:solidFill>
                  <a:schemeClr val="tx1"/>
                </a:solidFill>
              </a:rPr>
              <a:t>Gosselink</a:t>
            </a:r>
            <a:r>
              <a:rPr lang="en-US" sz="700" dirty="0">
                <a:solidFill>
                  <a:schemeClr val="tx1"/>
                </a:solidFill>
              </a:rPr>
              <a:t>, R., Hollander, P., </a:t>
            </a:r>
            <a:r>
              <a:rPr lang="en-US" sz="700" dirty="0" err="1">
                <a:solidFill>
                  <a:schemeClr val="tx1"/>
                </a:solidFill>
              </a:rPr>
              <a:t>Postmus</a:t>
            </a:r>
            <a:r>
              <a:rPr lang="en-US" sz="700" dirty="0">
                <a:solidFill>
                  <a:schemeClr val="tx1"/>
                </a:solidFill>
              </a:rPr>
              <a:t>, P. e </a:t>
            </a:r>
            <a:r>
              <a:rPr lang="en-US" sz="700" dirty="0" err="1">
                <a:solidFill>
                  <a:schemeClr val="tx1"/>
                </a:solidFill>
              </a:rPr>
              <a:t>Kwakkel</a:t>
            </a:r>
            <a:r>
              <a:rPr lang="en-US" sz="700" dirty="0">
                <a:solidFill>
                  <a:schemeClr val="tx1"/>
                </a:solidFill>
              </a:rPr>
              <a:t>, G. (2004). Acute effects of inspiratory pressure support during exercise in patients with COPD. </a:t>
            </a:r>
            <a:r>
              <a:rPr lang="en-US" sz="700" i="1" dirty="0">
                <a:solidFill>
                  <a:schemeClr val="tx1"/>
                </a:solidFill>
              </a:rPr>
              <a:t>European Respiratory Journal</a:t>
            </a:r>
            <a:r>
              <a:rPr lang="en-US" sz="700" dirty="0">
                <a:solidFill>
                  <a:schemeClr val="tx1"/>
                </a:solidFill>
              </a:rPr>
              <a:t> , 34-40.</a:t>
            </a:r>
            <a:endParaRPr lang="pt-PT" sz="700" dirty="0">
              <a:solidFill>
                <a:schemeClr val="tx1"/>
              </a:solidFill>
            </a:endParaRPr>
          </a:p>
          <a:p>
            <a:pPr algn="just"/>
            <a:r>
              <a:rPr lang="en-US" sz="700" dirty="0" err="1">
                <a:solidFill>
                  <a:schemeClr val="tx1"/>
                </a:solidFill>
              </a:rPr>
              <a:t>Vrijsen</a:t>
            </a:r>
            <a:r>
              <a:rPr lang="en-US" sz="700" dirty="0">
                <a:solidFill>
                  <a:schemeClr val="tx1"/>
                </a:solidFill>
              </a:rPr>
              <a:t>, B., </a:t>
            </a:r>
            <a:r>
              <a:rPr lang="en-US" sz="700" dirty="0" err="1">
                <a:solidFill>
                  <a:schemeClr val="tx1"/>
                </a:solidFill>
              </a:rPr>
              <a:t>Testelmans</a:t>
            </a:r>
            <a:r>
              <a:rPr lang="en-US" sz="700" dirty="0">
                <a:solidFill>
                  <a:schemeClr val="tx1"/>
                </a:solidFill>
              </a:rPr>
              <a:t>, D., </a:t>
            </a:r>
            <a:r>
              <a:rPr lang="en-US" sz="700" dirty="0" err="1">
                <a:solidFill>
                  <a:schemeClr val="tx1"/>
                </a:solidFill>
              </a:rPr>
              <a:t>Belge</a:t>
            </a:r>
            <a:r>
              <a:rPr lang="en-US" sz="700" dirty="0">
                <a:solidFill>
                  <a:schemeClr val="tx1"/>
                </a:solidFill>
              </a:rPr>
              <a:t>, C., </a:t>
            </a:r>
            <a:r>
              <a:rPr lang="en-US" sz="700" dirty="0" err="1">
                <a:solidFill>
                  <a:schemeClr val="tx1"/>
                </a:solidFill>
              </a:rPr>
              <a:t>Robberecht</a:t>
            </a:r>
            <a:r>
              <a:rPr lang="en-US" sz="700" dirty="0">
                <a:solidFill>
                  <a:schemeClr val="tx1"/>
                </a:solidFill>
              </a:rPr>
              <a:t>, W., </a:t>
            </a:r>
            <a:r>
              <a:rPr lang="en-US" sz="700" dirty="0" err="1">
                <a:solidFill>
                  <a:schemeClr val="tx1"/>
                </a:solidFill>
              </a:rPr>
              <a:t>Damme</a:t>
            </a:r>
            <a:r>
              <a:rPr lang="en-US" sz="700" dirty="0">
                <a:solidFill>
                  <a:schemeClr val="tx1"/>
                </a:solidFill>
              </a:rPr>
              <a:t>, P. V. e </a:t>
            </a:r>
            <a:r>
              <a:rPr lang="en-US" sz="700" dirty="0" err="1">
                <a:solidFill>
                  <a:schemeClr val="tx1"/>
                </a:solidFill>
              </a:rPr>
              <a:t>Buyse</a:t>
            </a:r>
            <a:r>
              <a:rPr lang="en-US" sz="700" dirty="0">
                <a:solidFill>
                  <a:schemeClr val="tx1"/>
                </a:solidFill>
              </a:rPr>
              <a:t>, B. (2013). Non-invasive ventilation in amyotrophic lateral sclerosis. </a:t>
            </a:r>
            <a:r>
              <a:rPr lang="en-US" sz="700" i="1" dirty="0">
                <a:solidFill>
                  <a:schemeClr val="tx1"/>
                </a:solidFill>
              </a:rPr>
              <a:t>Amyotrophic Lateral Sclerosis and </a:t>
            </a:r>
            <a:r>
              <a:rPr lang="en-US" sz="700" i="1" dirty="0" err="1">
                <a:solidFill>
                  <a:schemeClr val="tx1"/>
                </a:solidFill>
              </a:rPr>
              <a:t>Frontotemporal</a:t>
            </a:r>
            <a:r>
              <a:rPr lang="en-US" sz="700" i="1" dirty="0">
                <a:solidFill>
                  <a:schemeClr val="tx1"/>
                </a:solidFill>
              </a:rPr>
              <a:t> Degeneration</a:t>
            </a:r>
            <a:r>
              <a:rPr lang="en-US" sz="700" dirty="0">
                <a:solidFill>
                  <a:schemeClr val="tx1"/>
                </a:solidFill>
              </a:rPr>
              <a:t> , 1-11.</a:t>
            </a:r>
            <a:endParaRPr lang="pt-PT" sz="700" dirty="0">
              <a:solidFill>
                <a:schemeClr val="tx1"/>
              </a:solidFill>
            </a:endParaRPr>
          </a:p>
          <a:p>
            <a:pPr algn="just"/>
            <a:r>
              <a:rPr lang="pt-PT" sz="700" dirty="0" err="1">
                <a:solidFill>
                  <a:schemeClr val="tx1"/>
                </a:solidFill>
              </a:rPr>
              <a:t>Wijesekera</a:t>
            </a:r>
            <a:r>
              <a:rPr lang="pt-PT" sz="700" dirty="0">
                <a:solidFill>
                  <a:schemeClr val="tx1"/>
                </a:solidFill>
              </a:rPr>
              <a:t>, L. e </a:t>
            </a:r>
            <a:r>
              <a:rPr lang="pt-PT" sz="700" dirty="0" err="1">
                <a:solidFill>
                  <a:schemeClr val="tx1"/>
                </a:solidFill>
              </a:rPr>
              <a:t>Leigh</a:t>
            </a:r>
            <a:r>
              <a:rPr lang="pt-PT" sz="700" dirty="0">
                <a:solidFill>
                  <a:schemeClr val="tx1"/>
                </a:solidFill>
              </a:rPr>
              <a:t>, N. (2009). </a:t>
            </a:r>
            <a:r>
              <a:rPr lang="en-US" sz="700" dirty="0">
                <a:solidFill>
                  <a:schemeClr val="tx1"/>
                </a:solidFill>
              </a:rPr>
              <a:t>Amyotrophic lateral sclerosis . </a:t>
            </a:r>
            <a:r>
              <a:rPr lang="en-US" sz="700" i="1" dirty="0" err="1">
                <a:solidFill>
                  <a:schemeClr val="tx1"/>
                </a:solidFill>
              </a:rPr>
              <a:t>Orphanet</a:t>
            </a:r>
            <a:r>
              <a:rPr lang="en-US" sz="700" i="1" dirty="0">
                <a:solidFill>
                  <a:schemeClr val="tx1"/>
                </a:solidFill>
              </a:rPr>
              <a:t> Journal of Rare Diseases</a:t>
            </a:r>
            <a:r>
              <a:rPr lang="en-US" sz="700" dirty="0">
                <a:solidFill>
                  <a:schemeClr val="tx1"/>
                </a:solidFill>
              </a:rPr>
              <a:t> , 1-22</a:t>
            </a:r>
            <a:r>
              <a:rPr lang="en-US" sz="700" dirty="0" smtClean="0">
                <a:solidFill>
                  <a:schemeClr val="tx1"/>
                </a:solidFill>
              </a:rPr>
              <a:t>.</a:t>
            </a:r>
            <a:endParaRPr lang="pt-PT" sz="700" dirty="0">
              <a:solidFill>
                <a:schemeClr val="tx1"/>
              </a:solidFill>
            </a:endParaRPr>
          </a:p>
        </p:txBody>
      </p:sp>
      <p:sp>
        <p:nvSpPr>
          <p:cNvPr id="4" name="Marcador de Posição do Número do Diapositivo 3"/>
          <p:cNvSpPr>
            <a:spLocks noGrp="1"/>
          </p:cNvSpPr>
          <p:nvPr>
            <p:ph type="sldNum" sz="quarter" idx="12"/>
          </p:nvPr>
        </p:nvSpPr>
        <p:spPr>
          <a:xfrm>
            <a:off x="7524328" y="6237312"/>
            <a:ext cx="762000" cy="365125"/>
          </a:xfrm>
        </p:spPr>
        <p:txBody>
          <a:bodyPr/>
          <a:lstStyle/>
          <a:p>
            <a:fld id="{BAB1A6CE-44EA-46C0-B6F1-5D907428B2E2}" type="slidenum">
              <a:rPr lang="pt-PT" smtClean="0"/>
              <a:t>32</a:t>
            </a:fld>
            <a:endParaRPr lang="pt-PT" dirty="0"/>
          </a:p>
        </p:txBody>
      </p:sp>
    </p:spTree>
    <p:extLst>
      <p:ext uri="{BB962C8B-B14F-4D97-AF65-F5344CB8AC3E}">
        <p14:creationId xmlns:p14="http://schemas.microsoft.com/office/powerpoint/2010/main" val="750326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33</a:t>
            </a:fld>
            <a:endParaRPr lang="pt-PT" dirty="0"/>
          </a:p>
        </p:txBody>
      </p:sp>
      <p:pic>
        <p:nvPicPr>
          <p:cNvPr id="2050" name="Picture 2" descr="G:\Imagens PP\standing stage public-speaking lecture 3d human charac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284984"/>
            <a:ext cx="2694558" cy="268679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2498899" y="1124744"/>
            <a:ext cx="3960440" cy="1107996"/>
          </a:xfrm>
          <a:prstGeom prst="rect">
            <a:avLst/>
          </a:prstGeom>
          <a:noFill/>
        </p:spPr>
        <p:txBody>
          <a:bodyPr wrap="square" rtlCol="0">
            <a:spAutoFit/>
          </a:bodyPr>
          <a:lstStyle/>
          <a:p>
            <a:pPr algn="ctr"/>
            <a:r>
              <a:rPr lang="pt-PT" sz="6600" dirty="0" smtClean="0">
                <a:solidFill>
                  <a:schemeClr val="bg1">
                    <a:lumMod val="95000"/>
                  </a:schemeClr>
                </a:solidFill>
                <a:latin typeface="+mj-lt"/>
              </a:rPr>
              <a:t>Obrigada!</a:t>
            </a:r>
            <a:endParaRPr lang="pt-PT" sz="6600" dirty="0">
              <a:solidFill>
                <a:schemeClr val="bg1">
                  <a:lumMod val="95000"/>
                </a:schemeClr>
              </a:solidFill>
              <a:latin typeface="+mj-lt"/>
            </a:endParaRPr>
          </a:p>
        </p:txBody>
      </p:sp>
    </p:spTree>
    <p:extLst>
      <p:ext uri="{BB962C8B-B14F-4D97-AF65-F5344CB8AC3E}">
        <p14:creationId xmlns:p14="http://schemas.microsoft.com/office/powerpoint/2010/main" val="1088442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7704856" cy="913971"/>
          </a:xfrm>
        </p:spPr>
        <p:txBody>
          <a:bodyPr>
            <a:normAutofit/>
          </a:bodyPr>
          <a:lstStyle/>
          <a:p>
            <a:r>
              <a:rPr lang="pt-PT" sz="4000" dirty="0" smtClean="0"/>
              <a:t>Esclerose Lateral Amiotrófica</a:t>
            </a:r>
            <a:endParaRPr lang="pt-PT" sz="4000" dirty="0"/>
          </a:p>
        </p:txBody>
      </p:sp>
      <p:sp>
        <p:nvSpPr>
          <p:cNvPr id="3" name="Marcador de Posição do Número do Diapositivo 2"/>
          <p:cNvSpPr>
            <a:spLocks noGrp="1"/>
          </p:cNvSpPr>
          <p:nvPr>
            <p:ph type="sldNum" sz="quarter" idx="12"/>
          </p:nvPr>
        </p:nvSpPr>
        <p:spPr>
          <a:xfrm>
            <a:off x="7620000" y="6237312"/>
            <a:ext cx="762000" cy="365125"/>
          </a:xfrm>
        </p:spPr>
        <p:txBody>
          <a:bodyPr/>
          <a:lstStyle/>
          <a:p>
            <a:fld id="{BAB1A6CE-44EA-46C0-B6F1-5D907428B2E2}" type="slidenum">
              <a:rPr lang="pt-PT" smtClean="0"/>
              <a:t>4</a:t>
            </a:fld>
            <a:endParaRPr lang="pt-P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6564"/>
            <a:ext cx="2189981" cy="510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ângulo 18"/>
          <p:cNvSpPr/>
          <p:nvPr/>
        </p:nvSpPr>
        <p:spPr>
          <a:xfrm>
            <a:off x="2657525" y="1648316"/>
            <a:ext cx="5946923" cy="15423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t-PT" sz="1600" dirty="0" smtClean="0">
                <a:sym typeface="Wingdings" panose="05000000000000000000" pitchFamily="2" charset="2"/>
              </a:rPr>
              <a:t> </a:t>
            </a:r>
            <a:r>
              <a:rPr lang="pt-PT" sz="1600" dirty="0" smtClean="0">
                <a:solidFill>
                  <a:schemeClr val="tx1"/>
                </a:solidFill>
              </a:rPr>
              <a:t>Doença </a:t>
            </a:r>
            <a:r>
              <a:rPr lang="pt-PT" sz="1600" dirty="0">
                <a:solidFill>
                  <a:schemeClr val="tx1"/>
                </a:solidFill>
              </a:rPr>
              <a:t>do neurónio </a:t>
            </a:r>
            <a:r>
              <a:rPr lang="pt-PT" sz="1600" dirty="0" smtClean="0">
                <a:solidFill>
                  <a:schemeClr val="tx1"/>
                </a:solidFill>
              </a:rPr>
              <a:t>motor </a:t>
            </a:r>
            <a:r>
              <a:rPr lang="pt-PT" sz="1600" dirty="0">
                <a:solidFill>
                  <a:schemeClr val="tx1"/>
                </a:solidFill>
              </a:rPr>
              <a:t>caracterizada pela </a:t>
            </a:r>
            <a:r>
              <a:rPr lang="pt-PT" sz="1600" dirty="0">
                <a:solidFill>
                  <a:schemeClr val="tx1"/>
                </a:solidFill>
              </a:rPr>
              <a:t>progressiva paralisia muscular</a:t>
            </a:r>
            <a:r>
              <a:rPr lang="pt-PT" sz="1600" dirty="0" smtClean="0">
                <a:solidFill>
                  <a:schemeClr val="tx1"/>
                </a:solidFill>
              </a:rPr>
              <a:t>, </a:t>
            </a:r>
            <a:r>
              <a:rPr lang="pt-PT" sz="1600" dirty="0">
                <a:solidFill>
                  <a:schemeClr val="tx1"/>
                </a:solidFill>
              </a:rPr>
              <a:t>resultante da degeneração dos neurónios motores superiores e inferiores do córtex cerebral, tronco cerebral e medula </a:t>
            </a:r>
            <a:r>
              <a:rPr lang="pt-PT" sz="1600" dirty="0" smtClean="0">
                <a:solidFill>
                  <a:schemeClr val="tx1"/>
                </a:solidFill>
              </a:rPr>
              <a:t>espinhal (Rocha </a:t>
            </a:r>
            <a:r>
              <a:rPr lang="pt-PT" sz="1600" dirty="0">
                <a:solidFill>
                  <a:schemeClr val="tx1"/>
                </a:solidFill>
              </a:rPr>
              <a:t>e Miranda, 2007; </a:t>
            </a:r>
            <a:r>
              <a:rPr lang="pt-PT" sz="1600" dirty="0" err="1">
                <a:solidFill>
                  <a:schemeClr val="tx1"/>
                </a:solidFill>
              </a:rPr>
              <a:t>Wijesekera</a:t>
            </a:r>
            <a:r>
              <a:rPr lang="pt-PT" sz="1600" dirty="0">
                <a:solidFill>
                  <a:schemeClr val="tx1"/>
                </a:solidFill>
              </a:rPr>
              <a:t> e </a:t>
            </a:r>
            <a:r>
              <a:rPr lang="pt-PT" sz="1600" dirty="0" err="1">
                <a:solidFill>
                  <a:schemeClr val="tx1"/>
                </a:solidFill>
              </a:rPr>
              <a:t>Leigh</a:t>
            </a:r>
            <a:r>
              <a:rPr lang="pt-PT" sz="1600" dirty="0">
                <a:solidFill>
                  <a:schemeClr val="tx1"/>
                </a:solidFill>
              </a:rPr>
              <a:t>, 2009; Andersen </a:t>
            </a:r>
            <a:r>
              <a:rPr lang="pt-PT" sz="1600" i="1" dirty="0" err="1">
                <a:solidFill>
                  <a:schemeClr val="tx1"/>
                </a:solidFill>
              </a:rPr>
              <a:t>et</a:t>
            </a:r>
            <a:r>
              <a:rPr lang="pt-PT" sz="1600" i="1" dirty="0">
                <a:solidFill>
                  <a:schemeClr val="tx1"/>
                </a:solidFill>
              </a:rPr>
              <a:t> al</a:t>
            </a:r>
            <a:r>
              <a:rPr lang="pt-PT" sz="1600" dirty="0">
                <a:solidFill>
                  <a:schemeClr val="tx1"/>
                </a:solidFill>
              </a:rPr>
              <a:t>., 2012). </a:t>
            </a:r>
            <a:endParaRPr lang="pt-PT" sz="1600" dirty="0">
              <a:solidFill>
                <a:schemeClr val="tx1"/>
              </a:solidFill>
              <a:latin typeface="+mj-lt"/>
            </a:endParaRPr>
          </a:p>
        </p:txBody>
      </p:sp>
      <p:sp>
        <p:nvSpPr>
          <p:cNvPr id="26" name="Rectângulo arredondado 25"/>
          <p:cNvSpPr/>
          <p:nvPr/>
        </p:nvSpPr>
        <p:spPr>
          <a:xfrm>
            <a:off x="2678658" y="3356992"/>
            <a:ext cx="2952328" cy="4018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mj-lt"/>
              </a:rPr>
              <a:t>Complicações respiratórias</a:t>
            </a:r>
            <a:endParaRPr lang="pt-PT" dirty="0">
              <a:latin typeface="+mj-lt"/>
            </a:endParaRPr>
          </a:p>
        </p:txBody>
      </p:sp>
      <p:sp>
        <p:nvSpPr>
          <p:cNvPr id="21" name="Rectângulo 20"/>
          <p:cNvSpPr/>
          <p:nvPr/>
        </p:nvSpPr>
        <p:spPr>
          <a:xfrm>
            <a:off x="2657526" y="3856980"/>
            <a:ext cx="584517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PT" sz="1600" dirty="0" smtClean="0">
                <a:solidFill>
                  <a:schemeClr val="tx1"/>
                </a:solidFill>
                <a:sym typeface="Wingdings" panose="05000000000000000000" pitchFamily="2" charset="2"/>
              </a:rPr>
              <a:t></a:t>
            </a:r>
            <a:r>
              <a:rPr lang="pt-PT" sz="1600" dirty="0" smtClean="0">
                <a:solidFill>
                  <a:schemeClr val="tx1"/>
                </a:solidFill>
              </a:rPr>
              <a:t>A </a:t>
            </a:r>
            <a:r>
              <a:rPr lang="pt-PT" sz="1600" dirty="0">
                <a:solidFill>
                  <a:schemeClr val="tx1"/>
                </a:solidFill>
              </a:rPr>
              <a:t>ELA tem efeitos devastadores na função mecânica do sistema </a:t>
            </a:r>
            <a:r>
              <a:rPr lang="pt-PT" sz="1600" dirty="0" smtClean="0">
                <a:solidFill>
                  <a:schemeClr val="tx1"/>
                </a:solidFill>
              </a:rPr>
              <a:t>respiratório (</a:t>
            </a:r>
            <a:r>
              <a:rPr lang="pt-PT" sz="1600" dirty="0" err="1" smtClean="0">
                <a:solidFill>
                  <a:schemeClr val="tx1"/>
                </a:solidFill>
              </a:rPr>
              <a:t>Perrin</a:t>
            </a:r>
            <a:r>
              <a:rPr lang="pt-PT" sz="1600" dirty="0" smtClean="0">
                <a:solidFill>
                  <a:schemeClr val="tx1"/>
                </a:solidFill>
              </a:rPr>
              <a:t> </a:t>
            </a:r>
            <a:r>
              <a:rPr lang="pt-PT" sz="1600" i="1" dirty="0" err="1">
                <a:solidFill>
                  <a:schemeClr val="tx1"/>
                </a:solidFill>
              </a:rPr>
              <a:t>et</a:t>
            </a:r>
            <a:r>
              <a:rPr lang="pt-PT" sz="1600" i="1" dirty="0">
                <a:solidFill>
                  <a:schemeClr val="tx1"/>
                </a:solidFill>
              </a:rPr>
              <a:t> al</a:t>
            </a:r>
            <a:r>
              <a:rPr lang="pt-PT" sz="1600" dirty="0">
                <a:solidFill>
                  <a:schemeClr val="tx1"/>
                </a:solidFill>
              </a:rPr>
              <a:t>., 2004</a:t>
            </a:r>
            <a:r>
              <a:rPr lang="pt-PT" sz="1600" dirty="0" smtClean="0">
                <a:solidFill>
                  <a:schemeClr val="tx1"/>
                </a:solidFill>
              </a:rPr>
              <a:t>), afectando a maioria dos músculos respiratórios (</a:t>
            </a:r>
            <a:r>
              <a:rPr lang="pt-PT" sz="1600" dirty="0" err="1" smtClean="0">
                <a:solidFill>
                  <a:schemeClr val="tx1"/>
                </a:solidFill>
              </a:rPr>
              <a:t>Benditt</a:t>
            </a:r>
            <a:r>
              <a:rPr lang="pt-PT" sz="1600" dirty="0" smtClean="0">
                <a:solidFill>
                  <a:schemeClr val="tx1"/>
                </a:solidFill>
              </a:rPr>
              <a:t>, 2002).</a:t>
            </a:r>
          </a:p>
          <a:p>
            <a:pPr algn="just"/>
            <a:r>
              <a:rPr lang="pt-PT" sz="1600" dirty="0" smtClean="0">
                <a:solidFill>
                  <a:schemeClr val="tx1"/>
                </a:solidFill>
                <a:sym typeface="Wingdings" panose="05000000000000000000" pitchFamily="2" charset="2"/>
              </a:rPr>
              <a:t>Estas alterações no sistema respiratório vão </a:t>
            </a:r>
            <a:r>
              <a:rPr lang="pt-PT" sz="1600" dirty="0" smtClean="0">
                <a:solidFill>
                  <a:schemeClr val="tx1"/>
                </a:solidFill>
              </a:rPr>
              <a:t>↑ </a:t>
            </a:r>
            <a:r>
              <a:rPr lang="pt-PT" sz="1600" dirty="0" smtClean="0">
                <a:solidFill>
                  <a:schemeClr val="tx1"/>
                </a:solidFill>
              </a:rPr>
              <a:t>do </a:t>
            </a:r>
            <a:r>
              <a:rPr lang="pt-PT" sz="1600" dirty="0">
                <a:solidFill>
                  <a:schemeClr val="tx1"/>
                </a:solidFill>
              </a:rPr>
              <a:t>trabalho respiratório</a:t>
            </a:r>
            <a:r>
              <a:rPr lang="pt-PT" sz="1600" dirty="0" smtClean="0">
                <a:solidFill>
                  <a:schemeClr val="tx1"/>
                </a:solidFill>
              </a:rPr>
              <a:t>, ↓ </a:t>
            </a:r>
            <a:r>
              <a:rPr lang="pt-PT" sz="1600" dirty="0" smtClean="0">
                <a:solidFill>
                  <a:schemeClr val="tx1"/>
                </a:solidFill>
              </a:rPr>
              <a:t>da </a:t>
            </a:r>
            <a:r>
              <a:rPr lang="pt-PT" sz="1600" dirty="0">
                <a:solidFill>
                  <a:schemeClr val="tx1"/>
                </a:solidFill>
              </a:rPr>
              <a:t>eficácia das trocas gasosas</a:t>
            </a:r>
            <a:r>
              <a:rPr lang="pt-PT" sz="1600" dirty="0" smtClean="0">
                <a:solidFill>
                  <a:schemeClr val="tx1"/>
                </a:solidFill>
              </a:rPr>
              <a:t>, </a:t>
            </a:r>
            <a:r>
              <a:rPr lang="pt-PT" sz="1600" dirty="0" smtClean="0">
                <a:solidFill>
                  <a:schemeClr val="tx1"/>
                </a:solidFill>
              </a:rPr>
              <a:t> </a:t>
            </a:r>
            <a:r>
              <a:rPr lang="pt-PT" sz="1600" dirty="0">
                <a:solidFill>
                  <a:schemeClr val="tx1"/>
                </a:solidFill>
              </a:rPr>
              <a:t>↓ </a:t>
            </a:r>
            <a:r>
              <a:rPr lang="pt-PT" sz="1600" dirty="0" smtClean="0">
                <a:solidFill>
                  <a:schemeClr val="tx1"/>
                </a:solidFill>
              </a:rPr>
              <a:t>do </a:t>
            </a:r>
            <a:r>
              <a:rPr lang="pt-PT" sz="1600" dirty="0">
                <a:solidFill>
                  <a:schemeClr val="tx1"/>
                </a:solidFill>
              </a:rPr>
              <a:t>volume corrente e </a:t>
            </a:r>
            <a:r>
              <a:rPr lang="pt-PT" sz="1600" dirty="0" smtClean="0">
                <a:solidFill>
                  <a:schemeClr val="tx1"/>
                </a:solidFill>
              </a:rPr>
              <a:t>alterar </a:t>
            </a:r>
            <a:r>
              <a:rPr lang="pt-PT" sz="1600" dirty="0" smtClean="0">
                <a:solidFill>
                  <a:schemeClr val="tx1"/>
                </a:solidFill>
              </a:rPr>
              <a:t>a </a:t>
            </a:r>
            <a:r>
              <a:rPr lang="pt-PT" sz="1600" dirty="0">
                <a:solidFill>
                  <a:schemeClr val="tx1"/>
                </a:solidFill>
              </a:rPr>
              <a:t>relação ventilação/perfusão (</a:t>
            </a:r>
            <a:r>
              <a:rPr lang="pt-PT" sz="1600" dirty="0" err="1">
                <a:solidFill>
                  <a:schemeClr val="tx1"/>
                </a:solidFill>
              </a:rPr>
              <a:t>Aboussouan</a:t>
            </a:r>
            <a:r>
              <a:rPr lang="pt-PT" sz="1600" dirty="0">
                <a:solidFill>
                  <a:schemeClr val="tx1"/>
                </a:solidFill>
              </a:rPr>
              <a:t>, 2009</a:t>
            </a:r>
            <a:r>
              <a:rPr lang="pt-PT" sz="1600" dirty="0" smtClean="0">
                <a:solidFill>
                  <a:schemeClr val="tx1"/>
                </a:solidFill>
              </a:rPr>
              <a:t>).</a:t>
            </a:r>
          </a:p>
          <a:p>
            <a:pPr algn="just"/>
            <a:r>
              <a:rPr lang="pt-PT" sz="1600" dirty="0" smtClean="0">
                <a:solidFill>
                  <a:schemeClr val="tx1"/>
                </a:solidFill>
                <a:sym typeface="Wingdings" panose="05000000000000000000" pitchFamily="2" charset="2"/>
              </a:rPr>
              <a:t></a:t>
            </a:r>
            <a:r>
              <a:rPr lang="pt-PT" sz="1600" dirty="0" smtClean="0">
                <a:solidFill>
                  <a:schemeClr val="tx1"/>
                </a:solidFill>
              </a:rPr>
              <a:t>A </a:t>
            </a:r>
            <a:r>
              <a:rPr lang="pt-PT" sz="1600" dirty="0">
                <a:solidFill>
                  <a:schemeClr val="tx1"/>
                </a:solidFill>
              </a:rPr>
              <a:t>↓ da capacidade ventilatória + ↑ do esforço respiratório tem como consequência a dispneia e a diminuição da tolerância ao esforço (</a:t>
            </a:r>
            <a:r>
              <a:rPr lang="pt-PT" sz="1600" dirty="0" err="1">
                <a:solidFill>
                  <a:schemeClr val="tx1"/>
                </a:solidFill>
              </a:rPr>
              <a:t>Belman</a:t>
            </a:r>
            <a:r>
              <a:rPr lang="pt-PT" sz="1600" dirty="0">
                <a:solidFill>
                  <a:schemeClr val="tx1"/>
                </a:solidFill>
              </a:rPr>
              <a:t>, 1992</a:t>
            </a:r>
            <a:r>
              <a:rPr lang="pt-PT" sz="1600" dirty="0" smtClean="0">
                <a:solidFill>
                  <a:schemeClr val="tx1"/>
                </a:solidFill>
              </a:rPr>
              <a:t>).</a:t>
            </a:r>
            <a:endParaRPr lang="pt-PT" sz="1600" dirty="0"/>
          </a:p>
        </p:txBody>
      </p:sp>
      <p:sp>
        <p:nvSpPr>
          <p:cNvPr id="28" name="Rectângulo arredondado 27"/>
          <p:cNvSpPr/>
          <p:nvPr/>
        </p:nvSpPr>
        <p:spPr>
          <a:xfrm>
            <a:off x="2657525" y="1124744"/>
            <a:ext cx="2714228" cy="4018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mj-lt"/>
              </a:rPr>
              <a:t>Características da ELA</a:t>
            </a:r>
            <a:endParaRPr lang="pt-PT" dirty="0">
              <a:latin typeface="+mj-lt"/>
            </a:endParaRPr>
          </a:p>
        </p:txBody>
      </p:sp>
    </p:spTree>
    <p:extLst>
      <p:ext uri="{BB962C8B-B14F-4D97-AF65-F5344CB8AC3E}">
        <p14:creationId xmlns:p14="http://schemas.microsoft.com/office/powerpoint/2010/main" val="3302905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1"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igaacademicadefuncionalidade.wordpress.com/files/2011/11/fisioterapia-logo-427x5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556792"/>
            <a:ext cx="2318808" cy="29867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83568" y="501189"/>
            <a:ext cx="6781800" cy="510952"/>
          </a:xfrm>
        </p:spPr>
        <p:txBody>
          <a:bodyPr>
            <a:noAutofit/>
          </a:bodyPr>
          <a:lstStyle/>
          <a:p>
            <a:r>
              <a:rPr lang="pt-PT" sz="3200" dirty="0" smtClean="0"/>
              <a:t>Papel da Fisioterapia</a:t>
            </a:r>
            <a:endParaRPr lang="pt-PT" sz="3200" dirty="0"/>
          </a:p>
        </p:txBody>
      </p:sp>
      <p:sp>
        <p:nvSpPr>
          <p:cNvPr id="3" name="Marcador de Posição de Conteúdo 2"/>
          <p:cNvSpPr>
            <a:spLocks noGrp="1"/>
          </p:cNvSpPr>
          <p:nvPr>
            <p:ph idx="1"/>
          </p:nvPr>
        </p:nvSpPr>
        <p:spPr>
          <a:xfrm>
            <a:off x="683568" y="1196752"/>
            <a:ext cx="5743600" cy="4733738"/>
          </a:xfrm>
        </p:spPr>
        <p:txBody>
          <a:bodyPr>
            <a:normAutofit fontScale="85000" lnSpcReduction="10000"/>
          </a:bodyPr>
          <a:lstStyle/>
          <a:p>
            <a:pPr algn="just"/>
            <a:r>
              <a:rPr lang="pt-PT" dirty="0" smtClean="0">
                <a:solidFill>
                  <a:schemeClr val="tx1"/>
                </a:solidFill>
              </a:rPr>
              <a:t>A </a:t>
            </a:r>
            <a:r>
              <a:rPr lang="pt-PT" dirty="0">
                <a:solidFill>
                  <a:schemeClr val="tx1"/>
                </a:solidFill>
              </a:rPr>
              <a:t>Fisioterapia inclui exercícios terapêuticos que melhoram ou preservam a função muscular e a capacidade aeróbia, prevenindo ou reduzindo problemas secundários à </a:t>
            </a:r>
            <a:r>
              <a:rPr lang="pt-PT" dirty="0" smtClean="0">
                <a:solidFill>
                  <a:schemeClr val="tx1"/>
                </a:solidFill>
              </a:rPr>
              <a:t>ELA (</a:t>
            </a:r>
            <a:r>
              <a:rPr lang="pt-PT" dirty="0">
                <a:solidFill>
                  <a:schemeClr val="tx1"/>
                </a:solidFill>
              </a:rPr>
              <a:t>Cup </a:t>
            </a:r>
            <a:r>
              <a:rPr lang="pt-PT" i="1" dirty="0" err="1">
                <a:solidFill>
                  <a:schemeClr val="tx1"/>
                </a:solidFill>
              </a:rPr>
              <a:t>et</a:t>
            </a:r>
            <a:r>
              <a:rPr lang="pt-PT" i="1" dirty="0">
                <a:solidFill>
                  <a:schemeClr val="tx1"/>
                </a:solidFill>
              </a:rPr>
              <a:t> al</a:t>
            </a:r>
            <a:r>
              <a:rPr lang="pt-PT" dirty="0">
                <a:solidFill>
                  <a:schemeClr val="tx1"/>
                </a:solidFill>
              </a:rPr>
              <a:t>., </a:t>
            </a:r>
            <a:r>
              <a:rPr lang="pt-PT" dirty="0" smtClean="0">
                <a:solidFill>
                  <a:schemeClr val="tx1"/>
                </a:solidFill>
              </a:rPr>
              <a:t>2007). </a:t>
            </a:r>
          </a:p>
          <a:p>
            <a:pPr algn="just"/>
            <a:endParaRPr lang="pt-PT" dirty="0" smtClean="0">
              <a:solidFill>
                <a:schemeClr val="tx1"/>
              </a:solidFill>
            </a:endParaRPr>
          </a:p>
          <a:p>
            <a:pPr algn="just"/>
            <a:r>
              <a:rPr lang="pt-PT" dirty="0">
                <a:solidFill>
                  <a:schemeClr val="tx1"/>
                </a:solidFill>
              </a:rPr>
              <a:t>Estudos </a:t>
            </a:r>
            <a:r>
              <a:rPr lang="pt-PT" dirty="0" smtClean="0">
                <a:solidFill>
                  <a:schemeClr val="tx1"/>
                </a:solidFill>
              </a:rPr>
              <a:t>sugerem </a:t>
            </a:r>
            <a:r>
              <a:rPr lang="pt-PT" dirty="0">
                <a:solidFill>
                  <a:schemeClr val="tx1"/>
                </a:solidFill>
              </a:rPr>
              <a:t>que programas de exercícios de intensidade moderada podem ser benéficos para os utentes com ELA (</a:t>
            </a:r>
            <a:r>
              <a:rPr lang="pt-PT" dirty="0" err="1">
                <a:solidFill>
                  <a:schemeClr val="tx1"/>
                </a:solidFill>
              </a:rPr>
              <a:t>Drory</a:t>
            </a:r>
            <a:r>
              <a:rPr lang="pt-PT" i="1"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2001; </a:t>
            </a:r>
            <a:r>
              <a:rPr lang="pt-PT" dirty="0" err="1">
                <a:solidFill>
                  <a:schemeClr val="tx1"/>
                </a:solidFill>
              </a:rPr>
              <a:t>Bello-Haas</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2007; Cup </a:t>
            </a:r>
            <a:r>
              <a:rPr lang="pt-PT" i="1" dirty="0" err="1">
                <a:solidFill>
                  <a:schemeClr val="tx1"/>
                </a:solidFill>
              </a:rPr>
              <a:t>et</a:t>
            </a:r>
            <a:r>
              <a:rPr lang="pt-PT" i="1" dirty="0">
                <a:solidFill>
                  <a:schemeClr val="tx1"/>
                </a:solidFill>
              </a:rPr>
              <a:t> al.,</a:t>
            </a:r>
            <a:r>
              <a:rPr lang="pt-PT" dirty="0">
                <a:solidFill>
                  <a:schemeClr val="tx1"/>
                </a:solidFill>
              </a:rPr>
              <a:t> 2007</a:t>
            </a:r>
            <a:r>
              <a:rPr lang="pt-PT" dirty="0" smtClean="0">
                <a:solidFill>
                  <a:schemeClr val="tx1"/>
                </a:solidFill>
              </a:rPr>
              <a:t>).</a:t>
            </a:r>
          </a:p>
          <a:p>
            <a:pPr algn="just"/>
            <a:endParaRPr lang="pt-PT" dirty="0">
              <a:solidFill>
                <a:schemeClr val="tx1"/>
              </a:solidFill>
            </a:endParaRPr>
          </a:p>
          <a:p>
            <a:pPr algn="just"/>
            <a:r>
              <a:rPr lang="pt-PT" dirty="0" smtClean="0">
                <a:solidFill>
                  <a:schemeClr val="tx1"/>
                </a:solidFill>
              </a:rPr>
              <a:t>Contudo</a:t>
            </a:r>
            <a:r>
              <a:rPr lang="pt-PT" dirty="0">
                <a:solidFill>
                  <a:schemeClr val="tx1"/>
                </a:solidFill>
              </a:rPr>
              <a:t>, a dispneia e a ↓ da tolerância ao esforço </a:t>
            </a:r>
            <a:r>
              <a:rPr lang="pt-PT" dirty="0" smtClean="0">
                <a:solidFill>
                  <a:schemeClr val="tx1"/>
                </a:solidFill>
              </a:rPr>
              <a:t>podem </a:t>
            </a:r>
            <a:r>
              <a:rPr lang="pt-PT" dirty="0">
                <a:solidFill>
                  <a:schemeClr val="tx1"/>
                </a:solidFill>
              </a:rPr>
              <a:t>limitar a intensidade de exercício alcançada e, por sua vez, reduzir os efeitos benéficos resultantes da participação dos doentes nesses programas de exercício (</a:t>
            </a:r>
            <a:r>
              <a:rPr lang="pt-PT" dirty="0" err="1">
                <a:solidFill>
                  <a:schemeClr val="tx1"/>
                </a:solidFill>
              </a:rPr>
              <a:t>Keilty</a:t>
            </a:r>
            <a:r>
              <a:rPr lang="pt-PT" dirty="0">
                <a:solidFill>
                  <a:schemeClr val="tx1"/>
                </a:solidFill>
              </a:rPr>
              <a:t> </a:t>
            </a:r>
            <a:r>
              <a:rPr lang="pt-PT" i="1" dirty="0" err="1">
                <a:solidFill>
                  <a:schemeClr val="tx1"/>
                </a:solidFill>
              </a:rPr>
              <a:t>et</a:t>
            </a:r>
            <a:r>
              <a:rPr lang="pt-PT" i="1" dirty="0">
                <a:solidFill>
                  <a:schemeClr val="tx1"/>
                </a:solidFill>
              </a:rPr>
              <a:t> al</a:t>
            </a:r>
            <a:r>
              <a:rPr lang="pt-PT" dirty="0">
                <a:solidFill>
                  <a:schemeClr val="tx1"/>
                </a:solidFill>
              </a:rPr>
              <a:t>., 1994;Van't </a:t>
            </a:r>
            <a:r>
              <a:rPr lang="pt-PT" i="1" dirty="0" err="1">
                <a:solidFill>
                  <a:schemeClr val="tx1"/>
                </a:solidFill>
              </a:rPr>
              <a:t>et</a:t>
            </a:r>
            <a:r>
              <a:rPr lang="pt-PT" i="1" dirty="0">
                <a:solidFill>
                  <a:schemeClr val="tx1"/>
                </a:solidFill>
              </a:rPr>
              <a:t> al</a:t>
            </a:r>
            <a:r>
              <a:rPr lang="pt-PT" dirty="0">
                <a:solidFill>
                  <a:schemeClr val="tx1"/>
                </a:solidFill>
              </a:rPr>
              <a:t>., 2004).</a:t>
            </a:r>
          </a:p>
          <a:p>
            <a:pPr algn="just"/>
            <a:endParaRPr lang="pt-PT" dirty="0">
              <a:solidFill>
                <a:schemeClr val="tx1"/>
              </a:solidFill>
            </a:endParaRPr>
          </a:p>
        </p:txBody>
      </p:sp>
      <p:sp>
        <p:nvSpPr>
          <p:cNvPr id="4" name="Marcador de Posição do Número do Diapositivo 3"/>
          <p:cNvSpPr>
            <a:spLocks noGrp="1"/>
          </p:cNvSpPr>
          <p:nvPr>
            <p:ph type="sldNum" sz="quarter" idx="12"/>
          </p:nvPr>
        </p:nvSpPr>
        <p:spPr>
          <a:xfrm>
            <a:off x="7551004" y="6309320"/>
            <a:ext cx="762000" cy="365125"/>
          </a:xfrm>
        </p:spPr>
        <p:txBody>
          <a:bodyPr/>
          <a:lstStyle/>
          <a:p>
            <a:fld id="{BAB1A6CE-44EA-46C0-B6F1-5D907428B2E2}" type="slidenum">
              <a:rPr lang="pt-PT" smtClean="0"/>
              <a:t>5</a:t>
            </a:fld>
            <a:endParaRPr lang="pt-PT" dirty="0"/>
          </a:p>
        </p:txBody>
      </p:sp>
    </p:spTree>
    <p:extLst>
      <p:ext uri="{BB962C8B-B14F-4D97-AF65-F5344CB8AC3E}">
        <p14:creationId xmlns:p14="http://schemas.microsoft.com/office/powerpoint/2010/main" val="1843554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11560" y="1628800"/>
            <a:ext cx="8004618" cy="4392488"/>
          </a:xfrm>
        </p:spPr>
        <p:txBody>
          <a:bodyPr>
            <a:noAutofit/>
          </a:bodyPr>
          <a:lstStyle/>
          <a:p>
            <a:pPr marL="0" indent="0" algn="just">
              <a:buNone/>
            </a:pPr>
            <a:endParaRPr lang="pt-PT" sz="2000" dirty="0" smtClean="0">
              <a:solidFill>
                <a:schemeClr val="tx1"/>
              </a:solidFill>
            </a:endParaRPr>
          </a:p>
          <a:p>
            <a:pPr algn="just"/>
            <a:r>
              <a:rPr lang="pt-PT" sz="2000" dirty="0" smtClean="0">
                <a:solidFill>
                  <a:schemeClr val="tx1"/>
                </a:solidFill>
              </a:rPr>
              <a:t>Nos </a:t>
            </a:r>
            <a:r>
              <a:rPr lang="pt-PT" sz="2000" dirty="0">
                <a:solidFill>
                  <a:schemeClr val="tx1"/>
                </a:solidFill>
              </a:rPr>
              <a:t>últimos anos, a VNI por pressão positiva tem sido amplamente recomendada para utentes com ELA com IRC (</a:t>
            </a:r>
            <a:r>
              <a:rPr lang="pt-PT" sz="2000" dirty="0" err="1">
                <a:solidFill>
                  <a:schemeClr val="tx1"/>
                </a:solidFill>
              </a:rPr>
              <a:t>Barakat</a:t>
            </a:r>
            <a:r>
              <a:rPr lang="pt-PT" sz="2000" dirty="0">
                <a:solidFill>
                  <a:schemeClr val="tx1"/>
                </a:solidFill>
              </a:rPr>
              <a:t> </a:t>
            </a:r>
            <a:r>
              <a:rPr lang="pt-PT" sz="2000" i="1" dirty="0" err="1">
                <a:solidFill>
                  <a:schemeClr val="tx1"/>
                </a:solidFill>
              </a:rPr>
              <a:t>et</a:t>
            </a:r>
            <a:r>
              <a:rPr lang="pt-PT" sz="2000" i="1" dirty="0">
                <a:solidFill>
                  <a:schemeClr val="tx1"/>
                </a:solidFill>
              </a:rPr>
              <a:t> </a:t>
            </a:r>
            <a:r>
              <a:rPr lang="pt-PT" sz="2000" dirty="0">
                <a:solidFill>
                  <a:schemeClr val="tx1"/>
                </a:solidFill>
              </a:rPr>
              <a:t>al., 2007; </a:t>
            </a:r>
            <a:r>
              <a:rPr lang="pt-PT" sz="2000" dirty="0" err="1">
                <a:solidFill>
                  <a:schemeClr val="tx1"/>
                </a:solidFill>
              </a:rPr>
              <a:t>Vrijsen</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2013</a:t>
            </a:r>
            <a:r>
              <a:rPr lang="pt-PT" sz="2000" dirty="0" smtClean="0">
                <a:solidFill>
                  <a:schemeClr val="tx1"/>
                </a:solidFill>
              </a:rPr>
              <a:t>).</a:t>
            </a:r>
          </a:p>
          <a:p>
            <a:pPr algn="just"/>
            <a:endParaRPr lang="pt-PT" sz="2000" dirty="0" smtClean="0">
              <a:solidFill>
                <a:schemeClr val="tx1"/>
              </a:solidFill>
            </a:endParaRPr>
          </a:p>
          <a:p>
            <a:pPr algn="just"/>
            <a:r>
              <a:rPr lang="pt-PT" sz="2000" dirty="0">
                <a:solidFill>
                  <a:schemeClr val="tx1"/>
                </a:solidFill>
              </a:rPr>
              <a:t>A VNI alivia o esforço dos músculos respiratórios e consequentemente diminui o trabalho respiratório (</a:t>
            </a:r>
            <a:r>
              <a:rPr lang="pt-PT" sz="2000" dirty="0" err="1">
                <a:solidFill>
                  <a:schemeClr val="tx1"/>
                </a:solidFill>
              </a:rPr>
              <a:t>Mehta</a:t>
            </a:r>
            <a:r>
              <a:rPr lang="pt-PT" sz="2000" dirty="0">
                <a:solidFill>
                  <a:schemeClr val="tx1"/>
                </a:solidFill>
              </a:rPr>
              <a:t> e Hill, 2001). </a:t>
            </a:r>
            <a:endParaRPr lang="pt-PT" sz="2000" dirty="0" smtClean="0">
              <a:solidFill>
                <a:schemeClr val="tx1"/>
              </a:solidFill>
            </a:endParaRPr>
          </a:p>
          <a:p>
            <a:pPr algn="just"/>
            <a:endParaRPr lang="pt-PT" sz="2000" dirty="0" smtClean="0">
              <a:solidFill>
                <a:schemeClr val="tx1"/>
              </a:solidFill>
            </a:endParaRPr>
          </a:p>
          <a:p>
            <a:pPr algn="just"/>
            <a:r>
              <a:rPr lang="pt-PT" sz="2000" dirty="0" smtClean="0">
                <a:solidFill>
                  <a:schemeClr val="tx1"/>
                </a:solidFill>
              </a:rPr>
              <a:t>A </a:t>
            </a:r>
            <a:r>
              <a:rPr lang="pt-PT" sz="2000" dirty="0">
                <a:solidFill>
                  <a:schemeClr val="tx1"/>
                </a:solidFill>
              </a:rPr>
              <a:t>VNI </a:t>
            </a:r>
            <a:r>
              <a:rPr lang="pt-PT" sz="2000" dirty="0" smtClean="0">
                <a:solidFill>
                  <a:schemeClr val="tx1"/>
                </a:solidFill>
              </a:rPr>
              <a:t>↓ os </a:t>
            </a:r>
            <a:r>
              <a:rPr lang="pt-PT" sz="2000" dirty="0">
                <a:solidFill>
                  <a:schemeClr val="tx1"/>
                </a:solidFill>
              </a:rPr>
              <a:t>sintomas de dispneia, melhora a hipoventilação (</a:t>
            </a:r>
            <a:r>
              <a:rPr lang="pt-PT" sz="2000" dirty="0" err="1">
                <a:solidFill>
                  <a:schemeClr val="tx1"/>
                </a:solidFill>
              </a:rPr>
              <a:t>Benditt</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2002), </a:t>
            </a:r>
            <a:r>
              <a:rPr lang="pt-PT" sz="2000" dirty="0" smtClean="0">
                <a:solidFill>
                  <a:schemeClr val="tx1"/>
                </a:solidFill>
              </a:rPr>
              <a:t>↓ </a:t>
            </a:r>
            <a:r>
              <a:rPr lang="pt-PT" sz="2000" dirty="0">
                <a:solidFill>
                  <a:schemeClr val="tx1"/>
                </a:solidFill>
              </a:rPr>
              <a:t>os distúrbios respiratórios presentes durante o sono, melhora a qualidade de vida (</a:t>
            </a:r>
            <a:r>
              <a:rPr lang="pt-PT" sz="2000" dirty="0" err="1">
                <a:solidFill>
                  <a:schemeClr val="tx1"/>
                </a:solidFill>
              </a:rPr>
              <a:t>Lyall</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2001; Santos </a:t>
            </a:r>
            <a:r>
              <a:rPr lang="pt-PT" sz="2000" i="1" dirty="0" err="1">
                <a:solidFill>
                  <a:schemeClr val="tx1"/>
                </a:solidFill>
              </a:rPr>
              <a:t>et</a:t>
            </a:r>
            <a:r>
              <a:rPr lang="pt-PT" sz="2000" i="1" dirty="0">
                <a:solidFill>
                  <a:schemeClr val="tx1"/>
                </a:solidFill>
              </a:rPr>
              <a:t> al</a:t>
            </a:r>
            <a:r>
              <a:rPr lang="pt-PT" sz="2000" dirty="0">
                <a:solidFill>
                  <a:schemeClr val="tx1"/>
                </a:solidFill>
              </a:rPr>
              <a:t>., 2003) e </a:t>
            </a:r>
            <a:r>
              <a:rPr lang="pt-PT" sz="2000" dirty="0" smtClean="0">
                <a:solidFill>
                  <a:schemeClr val="tx1"/>
                </a:solidFill>
              </a:rPr>
              <a:t>↑ </a:t>
            </a:r>
            <a:r>
              <a:rPr lang="pt-PT" sz="2000" dirty="0">
                <a:solidFill>
                  <a:schemeClr val="tx1"/>
                </a:solidFill>
              </a:rPr>
              <a:t>a taxa de sobrevivência, particularmente em utentes com ELA sem disfunção bulbar severa (Bach, 2002; </a:t>
            </a:r>
            <a:r>
              <a:rPr lang="pt-PT" sz="2000" dirty="0" err="1">
                <a:solidFill>
                  <a:schemeClr val="tx1"/>
                </a:solidFill>
              </a:rPr>
              <a:t>Bourke</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2006; </a:t>
            </a:r>
            <a:r>
              <a:rPr lang="pt-PT" sz="2000" dirty="0" err="1">
                <a:solidFill>
                  <a:schemeClr val="tx1"/>
                </a:solidFill>
              </a:rPr>
              <a:t>Lechtzin</a:t>
            </a:r>
            <a:r>
              <a:rPr lang="pt-PT" sz="2000" dirty="0">
                <a:solidFill>
                  <a:schemeClr val="tx1"/>
                </a:solidFill>
              </a:rPr>
              <a:t> </a:t>
            </a:r>
            <a:r>
              <a:rPr lang="pt-PT" sz="2000" i="1" dirty="0" err="1">
                <a:solidFill>
                  <a:schemeClr val="tx1"/>
                </a:solidFill>
              </a:rPr>
              <a:t>et</a:t>
            </a:r>
            <a:r>
              <a:rPr lang="pt-PT" sz="2000" i="1" dirty="0">
                <a:solidFill>
                  <a:schemeClr val="tx1"/>
                </a:solidFill>
              </a:rPr>
              <a:t> al</a:t>
            </a:r>
            <a:r>
              <a:rPr lang="pt-PT" sz="2000" dirty="0">
                <a:solidFill>
                  <a:schemeClr val="tx1"/>
                </a:solidFill>
              </a:rPr>
              <a:t>., 2007</a:t>
            </a:r>
            <a:r>
              <a:rPr lang="pt-PT" sz="2000" dirty="0" smtClean="0">
                <a:solidFill>
                  <a:schemeClr val="tx1"/>
                </a:solidFill>
              </a:rPr>
              <a:t>).</a:t>
            </a:r>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6</a:t>
            </a:fld>
            <a:endParaRPr lang="pt-PT" dirty="0"/>
          </a:p>
        </p:txBody>
      </p:sp>
      <p:sp>
        <p:nvSpPr>
          <p:cNvPr id="5" name="Título 1"/>
          <p:cNvSpPr>
            <a:spLocks noGrp="1"/>
          </p:cNvSpPr>
          <p:nvPr>
            <p:ph type="title"/>
          </p:nvPr>
        </p:nvSpPr>
        <p:spPr>
          <a:xfrm>
            <a:off x="683568" y="397768"/>
            <a:ext cx="6781800" cy="582960"/>
          </a:xfrm>
        </p:spPr>
        <p:txBody>
          <a:bodyPr>
            <a:noAutofit/>
          </a:bodyPr>
          <a:lstStyle/>
          <a:p>
            <a:r>
              <a:rPr lang="pt-PT" sz="3200" dirty="0" smtClean="0"/>
              <a:t>Intervenção terapêutica na ELA</a:t>
            </a:r>
            <a:endParaRPr lang="pt-PT" sz="3200" dirty="0"/>
          </a:p>
        </p:txBody>
      </p:sp>
      <p:sp>
        <p:nvSpPr>
          <p:cNvPr id="6" name="Rectângulo arredondado 5"/>
          <p:cNvSpPr/>
          <p:nvPr/>
        </p:nvSpPr>
        <p:spPr>
          <a:xfrm>
            <a:off x="827584" y="980728"/>
            <a:ext cx="2736304"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latin typeface="+mj-lt"/>
              </a:rPr>
              <a:t>Ventilação não invasiva</a:t>
            </a:r>
            <a:endParaRPr lang="pt-PT" sz="2000" dirty="0">
              <a:latin typeface="+mj-lt"/>
            </a:endParaRPr>
          </a:p>
        </p:txBody>
      </p:sp>
    </p:spTree>
    <p:extLst>
      <p:ext uri="{BB962C8B-B14F-4D97-AF65-F5344CB8AC3E}">
        <p14:creationId xmlns:p14="http://schemas.microsoft.com/office/powerpoint/2010/main" val="416635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Imagens PP\1539e443-b61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92474"/>
            <a:ext cx="2088232" cy="174038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e Conteúdo 2"/>
          <p:cNvSpPr>
            <a:spLocks noGrp="1"/>
          </p:cNvSpPr>
          <p:nvPr>
            <p:ph idx="1"/>
          </p:nvPr>
        </p:nvSpPr>
        <p:spPr>
          <a:xfrm>
            <a:off x="611560" y="1700808"/>
            <a:ext cx="7543800" cy="4534272"/>
          </a:xfrm>
        </p:spPr>
        <p:txBody>
          <a:bodyPr>
            <a:normAutofit/>
          </a:bodyPr>
          <a:lstStyle/>
          <a:p>
            <a:pPr algn="just"/>
            <a:r>
              <a:rPr lang="pt-PT" dirty="0" smtClean="0">
                <a:solidFill>
                  <a:schemeClr val="tx1"/>
                </a:solidFill>
              </a:rPr>
              <a:t>Um estudo demonstrou que a utilização da VNI, 30 minutos antes da realização de </a:t>
            </a:r>
            <a:r>
              <a:rPr lang="pt-PT" dirty="0">
                <a:solidFill>
                  <a:schemeClr val="tx1"/>
                </a:solidFill>
              </a:rPr>
              <a:t>um programa de </a:t>
            </a:r>
            <a:r>
              <a:rPr lang="pt-PT" dirty="0" smtClean="0">
                <a:solidFill>
                  <a:schemeClr val="tx1"/>
                </a:solidFill>
              </a:rPr>
              <a:t>exercícios, ↓ o </a:t>
            </a:r>
            <a:r>
              <a:rPr lang="pt-PT" dirty="0">
                <a:solidFill>
                  <a:schemeClr val="tx1"/>
                </a:solidFill>
              </a:rPr>
              <a:t>declínio da CVF, </a:t>
            </a:r>
            <a:r>
              <a:rPr lang="pt-PT" dirty="0" smtClean="0">
                <a:solidFill>
                  <a:schemeClr val="tx1"/>
                </a:solidFill>
              </a:rPr>
              <a:t>melhorou a mobilidade </a:t>
            </a:r>
            <a:r>
              <a:rPr lang="pt-PT" dirty="0">
                <a:solidFill>
                  <a:schemeClr val="tx1"/>
                </a:solidFill>
              </a:rPr>
              <a:t>e </a:t>
            </a:r>
            <a:r>
              <a:rPr lang="pt-PT" dirty="0" smtClean="0">
                <a:solidFill>
                  <a:schemeClr val="tx1"/>
                </a:solidFill>
              </a:rPr>
              <a:t>↓ a progressão </a:t>
            </a:r>
            <a:r>
              <a:rPr lang="pt-PT" dirty="0">
                <a:solidFill>
                  <a:schemeClr val="tx1"/>
                </a:solidFill>
              </a:rPr>
              <a:t>da </a:t>
            </a:r>
            <a:r>
              <a:rPr lang="pt-PT" dirty="0" smtClean="0">
                <a:solidFill>
                  <a:schemeClr val="tx1"/>
                </a:solidFill>
              </a:rPr>
              <a:t>doença de utentes com ELA (Pinto </a:t>
            </a:r>
            <a:r>
              <a:rPr lang="pt-PT" i="1" dirty="0" err="1" smtClean="0">
                <a:solidFill>
                  <a:schemeClr val="tx1"/>
                </a:solidFill>
              </a:rPr>
              <a:t>et</a:t>
            </a:r>
            <a:r>
              <a:rPr lang="pt-PT" i="1" dirty="0" smtClean="0">
                <a:solidFill>
                  <a:schemeClr val="tx1"/>
                </a:solidFill>
              </a:rPr>
              <a:t> al</a:t>
            </a:r>
            <a:r>
              <a:rPr lang="pt-PT" dirty="0" smtClean="0">
                <a:solidFill>
                  <a:schemeClr val="tx1"/>
                </a:solidFill>
              </a:rPr>
              <a:t>., 1999).</a:t>
            </a:r>
          </a:p>
          <a:p>
            <a:pPr algn="just"/>
            <a:endParaRPr lang="pt-PT" dirty="0" smtClean="0">
              <a:solidFill>
                <a:schemeClr val="tx1"/>
              </a:solidFill>
            </a:endParaRPr>
          </a:p>
          <a:p>
            <a:pPr algn="just"/>
            <a:r>
              <a:rPr lang="pt-PT" dirty="0" smtClean="0">
                <a:solidFill>
                  <a:schemeClr val="tx1"/>
                </a:solidFill>
              </a:rPr>
              <a:t>Estudos demonstram que o uso de VNI durante o exercício pode reduzir o esforço inspiratório, diminuir a dispneia e aumentar a tolerância ao esforço de utentes com IRC (</a:t>
            </a:r>
            <a:r>
              <a:rPr lang="pt-PT" dirty="0" err="1" smtClean="0">
                <a:solidFill>
                  <a:schemeClr val="tx1"/>
                </a:solidFill>
              </a:rPr>
              <a:t>Tsuboi</a:t>
            </a:r>
            <a:r>
              <a:rPr lang="pt-PT" dirty="0" smtClean="0">
                <a:solidFill>
                  <a:schemeClr val="tx1"/>
                </a:solidFill>
              </a:rPr>
              <a:t> </a:t>
            </a:r>
            <a:r>
              <a:rPr lang="pt-PT" i="1" dirty="0" err="1" smtClean="0">
                <a:solidFill>
                  <a:schemeClr val="tx1"/>
                </a:solidFill>
              </a:rPr>
              <a:t>et</a:t>
            </a:r>
            <a:r>
              <a:rPr lang="pt-PT" i="1" dirty="0" smtClean="0">
                <a:solidFill>
                  <a:schemeClr val="tx1"/>
                </a:solidFill>
              </a:rPr>
              <a:t> al</a:t>
            </a:r>
            <a:r>
              <a:rPr lang="pt-PT" dirty="0" smtClean="0">
                <a:solidFill>
                  <a:schemeClr val="tx1"/>
                </a:solidFill>
              </a:rPr>
              <a:t>., 1997; </a:t>
            </a:r>
            <a:r>
              <a:rPr lang="pt-PT" dirty="0" err="1" smtClean="0">
                <a:solidFill>
                  <a:schemeClr val="tx1"/>
                </a:solidFill>
              </a:rPr>
              <a:t>Van’t</a:t>
            </a:r>
            <a:r>
              <a:rPr lang="pt-PT" dirty="0" smtClean="0">
                <a:solidFill>
                  <a:schemeClr val="tx1"/>
                </a:solidFill>
              </a:rPr>
              <a:t> </a:t>
            </a:r>
            <a:r>
              <a:rPr lang="pt-PT" i="1" dirty="0" err="1" smtClean="0">
                <a:solidFill>
                  <a:schemeClr val="tx1"/>
                </a:solidFill>
              </a:rPr>
              <a:t>et</a:t>
            </a:r>
            <a:r>
              <a:rPr lang="pt-PT" i="1" dirty="0" smtClean="0">
                <a:solidFill>
                  <a:schemeClr val="tx1"/>
                </a:solidFill>
              </a:rPr>
              <a:t> al</a:t>
            </a:r>
            <a:r>
              <a:rPr lang="pt-PT" dirty="0" smtClean="0">
                <a:solidFill>
                  <a:schemeClr val="tx1"/>
                </a:solidFill>
              </a:rPr>
              <a:t>., 2004; </a:t>
            </a:r>
            <a:r>
              <a:rPr lang="pt-PT" dirty="0" err="1" smtClean="0">
                <a:solidFill>
                  <a:schemeClr val="tx1"/>
                </a:solidFill>
              </a:rPr>
              <a:t>Barakat</a:t>
            </a:r>
            <a:r>
              <a:rPr lang="pt-PT" dirty="0" smtClean="0">
                <a:solidFill>
                  <a:schemeClr val="tx1"/>
                </a:solidFill>
              </a:rPr>
              <a:t> </a:t>
            </a:r>
            <a:r>
              <a:rPr lang="pt-PT" i="1" dirty="0" err="1" smtClean="0">
                <a:solidFill>
                  <a:schemeClr val="tx1"/>
                </a:solidFill>
              </a:rPr>
              <a:t>et</a:t>
            </a:r>
            <a:r>
              <a:rPr lang="pt-PT" i="1" dirty="0" smtClean="0">
                <a:solidFill>
                  <a:schemeClr val="tx1"/>
                </a:solidFill>
              </a:rPr>
              <a:t> al</a:t>
            </a:r>
            <a:r>
              <a:rPr lang="pt-PT" dirty="0" smtClean="0">
                <a:solidFill>
                  <a:schemeClr val="tx1"/>
                </a:solidFill>
              </a:rPr>
              <a:t>., 2007,Corner e </a:t>
            </a:r>
            <a:r>
              <a:rPr lang="pt-PT" dirty="0" err="1" smtClean="0">
                <a:solidFill>
                  <a:schemeClr val="tx1"/>
                </a:solidFill>
              </a:rPr>
              <a:t>Garrod</a:t>
            </a:r>
            <a:r>
              <a:rPr lang="pt-PT" dirty="0" smtClean="0">
                <a:solidFill>
                  <a:schemeClr val="tx1"/>
                </a:solidFill>
              </a:rPr>
              <a:t>, 2010).</a:t>
            </a:r>
            <a:endParaRPr lang="pt-PT" dirty="0">
              <a:solidFill>
                <a:schemeClr val="tx1"/>
              </a:solidFill>
            </a:endParaRPr>
          </a:p>
        </p:txBody>
      </p:sp>
      <p:sp>
        <p:nvSpPr>
          <p:cNvPr id="4" name="Marcador de Posição do Número do Diapositivo 3"/>
          <p:cNvSpPr>
            <a:spLocks noGrp="1"/>
          </p:cNvSpPr>
          <p:nvPr>
            <p:ph type="sldNum" sz="quarter" idx="12"/>
          </p:nvPr>
        </p:nvSpPr>
        <p:spPr>
          <a:xfrm>
            <a:off x="7524328" y="6309320"/>
            <a:ext cx="762000" cy="365125"/>
          </a:xfrm>
        </p:spPr>
        <p:txBody>
          <a:bodyPr/>
          <a:lstStyle/>
          <a:p>
            <a:fld id="{BAB1A6CE-44EA-46C0-B6F1-5D907428B2E2}" type="slidenum">
              <a:rPr lang="pt-PT" smtClean="0"/>
              <a:t>7</a:t>
            </a:fld>
            <a:endParaRPr lang="pt-PT" dirty="0"/>
          </a:p>
        </p:txBody>
      </p:sp>
      <p:sp>
        <p:nvSpPr>
          <p:cNvPr id="6" name="Título 1"/>
          <p:cNvSpPr>
            <a:spLocks noGrp="1"/>
          </p:cNvSpPr>
          <p:nvPr>
            <p:ph type="title"/>
          </p:nvPr>
        </p:nvSpPr>
        <p:spPr>
          <a:xfrm>
            <a:off x="683568" y="620688"/>
            <a:ext cx="7154370" cy="870992"/>
          </a:xfrm>
        </p:spPr>
        <p:txBody>
          <a:bodyPr>
            <a:noAutofit/>
          </a:bodyPr>
          <a:lstStyle/>
          <a:p>
            <a:r>
              <a:rPr lang="pt-PT" sz="2800" dirty="0" smtClean="0"/>
              <a:t>Resultados da utilização de VNI durante o exercício em utentes com IR</a:t>
            </a:r>
            <a:endParaRPr lang="pt-PT" sz="2800" dirty="0"/>
          </a:p>
        </p:txBody>
      </p:sp>
    </p:spTree>
    <p:extLst>
      <p:ext uri="{BB962C8B-B14F-4D97-AF65-F5344CB8AC3E}">
        <p14:creationId xmlns:p14="http://schemas.microsoft.com/office/powerpoint/2010/main" val="3289112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Imagens PP\metodolo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471" y="4221088"/>
            <a:ext cx="3433366" cy="300329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755576" y="2780928"/>
            <a:ext cx="7543800" cy="1524000"/>
          </a:xfrm>
        </p:spPr>
        <p:txBody>
          <a:bodyPr/>
          <a:lstStyle/>
          <a:p>
            <a:pPr algn="ctr"/>
            <a:r>
              <a:rPr lang="pt-PT" sz="6600" dirty="0" smtClean="0"/>
              <a:t>Metodologia</a:t>
            </a:r>
            <a:endParaRPr lang="pt-PT" sz="6600" dirty="0"/>
          </a:p>
        </p:txBody>
      </p:sp>
      <p:sp>
        <p:nvSpPr>
          <p:cNvPr id="4" name="Marcador de Posição do Número do Diapositivo 3"/>
          <p:cNvSpPr>
            <a:spLocks noGrp="1"/>
          </p:cNvSpPr>
          <p:nvPr>
            <p:ph type="sldNum" sz="quarter" idx="12"/>
          </p:nvPr>
        </p:nvSpPr>
        <p:spPr>
          <a:xfrm>
            <a:off x="7596336" y="6237312"/>
            <a:ext cx="762000" cy="365125"/>
          </a:xfrm>
        </p:spPr>
        <p:txBody>
          <a:bodyPr/>
          <a:lstStyle/>
          <a:p>
            <a:fld id="{BAB1A6CE-44EA-46C0-B6F1-5D907428B2E2}" type="slidenum">
              <a:rPr lang="pt-PT" smtClean="0"/>
              <a:t>8</a:t>
            </a:fld>
            <a:endParaRPr lang="pt-PT" dirty="0"/>
          </a:p>
        </p:txBody>
      </p:sp>
    </p:spTree>
    <p:extLst>
      <p:ext uri="{BB962C8B-B14F-4D97-AF65-F5344CB8AC3E}">
        <p14:creationId xmlns:p14="http://schemas.microsoft.com/office/powerpoint/2010/main" val="3753391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magens PP\1200895982.jpg"/>
          <p:cNvPicPr>
            <a:picLocks noChangeAspect="1" noChangeArrowheads="1"/>
          </p:cNvPicPr>
          <p:nvPr/>
        </p:nvPicPr>
        <p:blipFill rotWithShape="1">
          <a:blip r:embed="rId3">
            <a:extLst>
              <a:ext uri="{28A0092B-C50C-407E-A947-70E740481C1C}">
                <a14:useLocalDpi xmlns:a14="http://schemas.microsoft.com/office/drawing/2010/main" val="0"/>
              </a:ext>
            </a:extLst>
          </a:blip>
          <a:srcRect l="20531" r="15278"/>
          <a:stretch/>
        </p:blipFill>
        <p:spPr bwMode="auto">
          <a:xfrm>
            <a:off x="0" y="1124744"/>
            <a:ext cx="1877787" cy="165618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87128" y="476672"/>
            <a:ext cx="6781800" cy="736104"/>
          </a:xfrm>
        </p:spPr>
        <p:txBody>
          <a:bodyPr>
            <a:noAutofit/>
          </a:bodyPr>
          <a:lstStyle/>
          <a:p>
            <a:r>
              <a:rPr lang="pt-PT" sz="4000" dirty="0" smtClean="0"/>
              <a:t>Questão orientadora</a:t>
            </a:r>
            <a:endParaRPr lang="pt-PT" sz="4000" dirty="0"/>
          </a:p>
        </p:txBody>
      </p:sp>
      <p:sp>
        <p:nvSpPr>
          <p:cNvPr id="3" name="Marcador de Posição de Conteúdo 2"/>
          <p:cNvSpPr>
            <a:spLocks noGrp="1"/>
          </p:cNvSpPr>
          <p:nvPr>
            <p:ph idx="1"/>
          </p:nvPr>
        </p:nvSpPr>
        <p:spPr>
          <a:xfrm>
            <a:off x="1115616" y="1537556"/>
            <a:ext cx="7704856" cy="1171364"/>
          </a:xfrm>
        </p:spPr>
        <p:txBody>
          <a:bodyPr>
            <a:noAutofit/>
          </a:bodyPr>
          <a:lstStyle/>
          <a:p>
            <a:pPr marL="320040" lvl="1" indent="0" algn="just">
              <a:buNone/>
            </a:pPr>
            <a:endParaRPr lang="pt-PT" sz="2400" dirty="0" smtClean="0">
              <a:solidFill>
                <a:schemeClr val="tx1"/>
              </a:solidFill>
            </a:endParaRPr>
          </a:p>
          <a:p>
            <a:pPr lvl="1" algn="just"/>
            <a:r>
              <a:rPr lang="pt-PT" sz="2400" dirty="0" smtClean="0">
                <a:solidFill>
                  <a:schemeClr val="tx1"/>
                </a:solidFill>
              </a:rPr>
              <a:t>Será </a:t>
            </a:r>
            <a:r>
              <a:rPr lang="pt-PT" sz="2400" dirty="0">
                <a:solidFill>
                  <a:schemeClr val="tx1"/>
                </a:solidFill>
              </a:rPr>
              <a:t>que a VNI quando aplicada durante a intervenção da Fisioterapia </a:t>
            </a:r>
            <a:r>
              <a:rPr lang="pt-PT" sz="2400">
                <a:solidFill>
                  <a:schemeClr val="tx1"/>
                </a:solidFill>
              </a:rPr>
              <a:t>tem </a:t>
            </a:r>
            <a:r>
              <a:rPr lang="pt-PT" sz="2400" smtClean="0">
                <a:solidFill>
                  <a:schemeClr val="tx1"/>
                </a:solidFill>
              </a:rPr>
              <a:t>influência na </a:t>
            </a:r>
            <a:r>
              <a:rPr lang="pt-PT" sz="2400" dirty="0">
                <a:solidFill>
                  <a:schemeClr val="tx1"/>
                </a:solidFill>
              </a:rPr>
              <a:t>tolerância ao esforço de utentes com ELA?</a:t>
            </a:r>
          </a:p>
          <a:p>
            <a:pPr algn="just"/>
            <a:endParaRPr lang="pt-PT" dirty="0">
              <a:solidFill>
                <a:schemeClr val="tx1"/>
              </a:solidFill>
            </a:endParaRPr>
          </a:p>
        </p:txBody>
      </p:sp>
      <p:sp>
        <p:nvSpPr>
          <p:cNvPr id="4" name="Marcador de Posição do Número do Diapositivo 3"/>
          <p:cNvSpPr>
            <a:spLocks noGrp="1"/>
          </p:cNvSpPr>
          <p:nvPr>
            <p:ph type="sldNum" sz="quarter" idx="12"/>
          </p:nvPr>
        </p:nvSpPr>
        <p:spPr>
          <a:xfrm>
            <a:off x="7596336" y="6309320"/>
            <a:ext cx="762000" cy="365125"/>
          </a:xfrm>
        </p:spPr>
        <p:txBody>
          <a:bodyPr/>
          <a:lstStyle/>
          <a:p>
            <a:fld id="{BAB1A6CE-44EA-46C0-B6F1-5D907428B2E2}" type="slidenum">
              <a:rPr lang="pt-PT" smtClean="0"/>
              <a:t>9</a:t>
            </a:fld>
            <a:endParaRPr lang="pt-PT"/>
          </a:p>
        </p:txBody>
      </p:sp>
      <p:sp>
        <p:nvSpPr>
          <p:cNvPr id="6" name="Título 1"/>
          <p:cNvSpPr txBox="1">
            <a:spLocks/>
          </p:cNvSpPr>
          <p:nvPr/>
        </p:nvSpPr>
        <p:spPr>
          <a:xfrm>
            <a:off x="787128" y="2996952"/>
            <a:ext cx="6781800" cy="57606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4000" dirty="0" smtClean="0"/>
              <a:t>Objectivos de estudo</a:t>
            </a:r>
            <a:endParaRPr lang="pt-PT" sz="4000" dirty="0"/>
          </a:p>
        </p:txBody>
      </p:sp>
      <p:pic>
        <p:nvPicPr>
          <p:cNvPr id="7" name="Picture 2" descr="G:\Imagens PP\00127-define-os-objectivos-destaq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8" b="19464"/>
          <a:stretch/>
        </p:blipFill>
        <p:spPr bwMode="auto">
          <a:xfrm flipH="1">
            <a:off x="5216027" y="2624697"/>
            <a:ext cx="1581599" cy="948319"/>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osição de Conteúdo 4"/>
          <p:cNvSpPr txBox="1">
            <a:spLocks/>
          </p:cNvSpPr>
          <p:nvPr/>
        </p:nvSpPr>
        <p:spPr>
          <a:xfrm>
            <a:off x="916632" y="4336256"/>
            <a:ext cx="7687816" cy="86409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pt-PT" dirty="0" smtClean="0">
                <a:solidFill>
                  <a:schemeClr val="tx1"/>
                </a:solidFill>
              </a:rPr>
              <a:t>Conhecer o contributo da VNI durante a intervenção da Fisioterapia na tolerância ao esforço de utentes com ELA. </a:t>
            </a:r>
            <a:endParaRPr lang="pt-PT" dirty="0">
              <a:solidFill>
                <a:schemeClr val="tx1"/>
              </a:solidFill>
            </a:endParaRPr>
          </a:p>
        </p:txBody>
      </p:sp>
      <p:sp>
        <p:nvSpPr>
          <p:cNvPr id="9" name="Rectângulo arredondado 8"/>
          <p:cNvSpPr/>
          <p:nvPr/>
        </p:nvSpPr>
        <p:spPr>
          <a:xfrm>
            <a:off x="971600" y="3789040"/>
            <a:ext cx="309634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mj-lt"/>
              </a:rPr>
              <a:t>Objectivo geral</a:t>
            </a:r>
            <a:endParaRPr lang="pt-PT" sz="2400" dirty="0">
              <a:latin typeface="+mj-lt"/>
            </a:endParaRPr>
          </a:p>
        </p:txBody>
      </p:sp>
    </p:spTree>
    <p:extLst>
      <p:ext uri="{BB962C8B-B14F-4D97-AF65-F5344CB8AC3E}">
        <p14:creationId xmlns:p14="http://schemas.microsoft.com/office/powerpoint/2010/main" val="3047348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2640</TotalTime>
  <Words>8585</Words>
  <Application>Microsoft Office PowerPoint</Application>
  <PresentationFormat>Apresentação no Ecrã (4:3)</PresentationFormat>
  <Paragraphs>450</Paragraphs>
  <Slides>33</Slides>
  <Notes>33</Notes>
  <HiddenSlides>0</HiddenSlides>
  <MMClips>0</MMClips>
  <ScaleCrop>false</ScaleCrop>
  <HeadingPairs>
    <vt:vector size="4" baseType="variant">
      <vt:variant>
        <vt:lpstr>Tema</vt:lpstr>
      </vt:variant>
      <vt:variant>
        <vt:i4>1</vt:i4>
      </vt:variant>
      <vt:variant>
        <vt:lpstr>Títulos dos diapositivos</vt:lpstr>
      </vt:variant>
      <vt:variant>
        <vt:i4>33</vt:i4>
      </vt:variant>
    </vt:vector>
  </HeadingPairs>
  <TitlesOfParts>
    <vt:vector size="34" baseType="lpstr">
      <vt:lpstr>NewsPrint</vt:lpstr>
      <vt:lpstr>“Contributo da VNI durante a intervenção da Fisioterapia na tolerância ao esforço de utentes com ELA”</vt:lpstr>
      <vt:lpstr>Estrutura do trabalho</vt:lpstr>
      <vt:lpstr>Enquadramento teórico</vt:lpstr>
      <vt:lpstr>Esclerose Lateral Amiotrófica</vt:lpstr>
      <vt:lpstr>Papel da Fisioterapia</vt:lpstr>
      <vt:lpstr>Intervenção terapêutica na ELA</vt:lpstr>
      <vt:lpstr>Resultados da utilização de VNI durante o exercício em utentes com IR</vt:lpstr>
      <vt:lpstr>Metodologia</vt:lpstr>
      <vt:lpstr>Questão orientadora</vt:lpstr>
      <vt:lpstr>Objectivos de estudo</vt:lpstr>
      <vt:lpstr>Desenho de estudo</vt:lpstr>
      <vt:lpstr>Desenho de estudo</vt:lpstr>
      <vt:lpstr>Critérios de selecção</vt:lpstr>
      <vt:lpstr>Critérios de selecção</vt:lpstr>
      <vt:lpstr>Instrumentos de recolha de dados</vt:lpstr>
      <vt:lpstr>Instrumentos de recolha de dados</vt:lpstr>
      <vt:lpstr>Recursos necessários</vt:lpstr>
      <vt:lpstr>Variáveis</vt:lpstr>
      <vt:lpstr>Apresentação do PowerPoint</vt:lpstr>
      <vt:lpstr>Hipóteses</vt:lpstr>
      <vt:lpstr>Procedimentos</vt:lpstr>
      <vt:lpstr>Apresentação do PowerPoint</vt:lpstr>
      <vt:lpstr>Apresentação do PowerPoint</vt:lpstr>
      <vt:lpstr>Apresentação do PowerPoint</vt:lpstr>
      <vt:lpstr>Apresentação do PowerPoint</vt:lpstr>
      <vt:lpstr>Apresentação do PowerPoint</vt:lpstr>
      <vt:lpstr>Reflexões finais e conclusões</vt:lpstr>
      <vt:lpstr>Apresentação do PowerPoint</vt:lpstr>
      <vt:lpstr>Apresentação do PowerPoint</vt:lpstr>
      <vt:lpstr>Referências Bibliográficas</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“Contributo da VNI durante a intervenção da Fisioterapia na tolerância ao esforço de utentes com ELA”</dc:title>
  <dc:creator>asus-pc</dc:creator>
  <cp:lastModifiedBy>asus-pc</cp:lastModifiedBy>
  <cp:revision>281</cp:revision>
  <cp:lastPrinted>2014-12-01T18:15:11Z</cp:lastPrinted>
  <dcterms:created xsi:type="dcterms:W3CDTF">2014-11-21T15:47:34Z</dcterms:created>
  <dcterms:modified xsi:type="dcterms:W3CDTF">2014-12-02T17:00:49Z</dcterms:modified>
</cp:coreProperties>
</file>