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xlsx" ContentType="application/vnd.openxmlformats-officedocument.spreadsheetml.sheet"/>
  <Default Extension="rels" ContentType="application/vnd.openxmlformats-package.relationships+xml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48" r:id="rId1"/>
  </p:sldMasterIdLst>
  <p:notesMasterIdLst>
    <p:notesMasterId r:id="rId34"/>
  </p:notesMasterIdLst>
  <p:sldIdLst>
    <p:sldId id="256" r:id="rId2"/>
    <p:sldId id="286" r:id="rId3"/>
    <p:sldId id="293" r:id="rId4"/>
    <p:sldId id="259" r:id="rId5"/>
    <p:sldId id="258" r:id="rId6"/>
    <p:sldId id="260" r:id="rId7"/>
    <p:sldId id="261" r:id="rId8"/>
    <p:sldId id="262" r:id="rId9"/>
    <p:sldId id="312" r:id="rId10"/>
    <p:sldId id="264" r:id="rId11"/>
    <p:sldId id="265" r:id="rId12"/>
    <p:sldId id="266" r:id="rId13"/>
    <p:sldId id="267" r:id="rId14"/>
    <p:sldId id="311" r:id="rId15"/>
    <p:sldId id="294" r:id="rId16"/>
    <p:sldId id="269" r:id="rId17"/>
    <p:sldId id="272" r:id="rId18"/>
    <p:sldId id="273" r:id="rId19"/>
    <p:sldId id="275" r:id="rId20"/>
    <p:sldId id="303" r:id="rId21"/>
    <p:sldId id="304" r:id="rId22"/>
    <p:sldId id="305" r:id="rId23"/>
    <p:sldId id="277" r:id="rId24"/>
    <p:sldId id="278" r:id="rId25"/>
    <p:sldId id="279" r:id="rId26"/>
    <p:sldId id="280" r:id="rId27"/>
    <p:sldId id="306" r:id="rId28"/>
    <p:sldId id="307" r:id="rId29"/>
    <p:sldId id="321" r:id="rId30"/>
    <p:sldId id="322" r:id="rId31"/>
    <p:sldId id="320" r:id="rId32"/>
    <p:sldId id="316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201392594" initials="2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08" autoAdjust="0"/>
    <p:restoredTop sz="80255"/>
  </p:normalViewPr>
  <p:slideViewPr>
    <p:cSldViewPr snapToGrid="0">
      <p:cViewPr>
        <p:scale>
          <a:sx n="80" d="100"/>
          <a:sy n="80" d="100"/>
        </p:scale>
        <p:origin x="616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commentAuthors" Target="commentAuthors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package" Target="../embeddings/Folha_de_C_lculo_do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PT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Folha1!$B$1</c:f>
              <c:strCache>
                <c:ptCount val="1"/>
                <c:pt idx="0">
                  <c:v>PC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58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chemeClr val="accent1">
                  <a:shade val="86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spPr>
              <a:solidFill>
                <a:schemeClr val="accent1">
                  <a:tint val="86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bubble3D val="0"/>
            <c:spPr>
              <a:solidFill>
                <a:schemeClr val="accent1">
                  <a:tint val="58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FE20AAC-6F7F-5948-B84F-F20AB1179FFA}" type="CATEGORYNAME">
                      <a:rPr lang="en-US" sz="1400"/>
                      <a:pPr>
                        <a:defRPr sz="1400">
                          <a:solidFill>
                            <a:schemeClr val="accent1"/>
                          </a:solidFill>
                        </a:defRPr>
                      </a:pPr>
                      <a:t>[NOME DA CATEGORIA]</a:t>
                    </a:fld>
                    <a:r>
                      <a:rPr lang="en-US" sz="1400"/>
                      <a:t>79%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PT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CDC2B32-284B-5346-BFFC-3793A7F7B6DD}" type="CATEGORYNAME">
                      <a:rPr lang="en-US" sz="1400"/>
                      <a:pPr>
                        <a:defRPr sz="1400">
                          <a:solidFill>
                            <a:schemeClr val="accent1"/>
                          </a:solidFill>
                        </a:defRPr>
                      </a:pPr>
                      <a:t>[NOME DA CATEGORIA]</a:t>
                    </a:fld>
                    <a:r>
                      <a:rPr lang="en-US" sz="1400"/>
                      <a:t>
11%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PT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6E5016F-ECF8-634C-8F76-1340DFC0C844}" type="CATEGORYNAME">
                      <a:rPr lang="en-US" sz="1400"/>
                      <a:pPr>
                        <a:defRPr sz="1400">
                          <a:solidFill>
                            <a:schemeClr val="accent1"/>
                          </a:solidFill>
                        </a:defRPr>
                      </a:pPr>
                      <a:t>[NOME DA CATEGORIA]</a:t>
                    </a:fld>
                    <a:r>
                      <a:rPr lang="en-US" sz="1400"/>
                      <a:t>
3%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PT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0.115480649188514"/>
                  <c:y val="-0.014723203769140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16AC224-A19F-F945-93EF-E5EF1FDDB615}" type="CATEGORYNAME">
                      <a:rPr lang="en-US" sz="1400"/>
                      <a:pPr>
                        <a:defRPr sz="1400">
                          <a:solidFill>
                            <a:schemeClr val="accent1"/>
                          </a:solidFill>
                        </a:defRPr>
                      </a:pPr>
                      <a:t>[NOME DA CATEGORIA]</a:t>
                    </a:fld>
                    <a:r>
                      <a:rPr lang="en-US" sz="1400" dirty="0"/>
                      <a:t>
7%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P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pt-PT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Folha1!$A$2:$A$5</c:f>
              <c:strCache>
                <c:ptCount val="4"/>
                <c:pt idx="0">
                  <c:v>PC Espástica </c:v>
                </c:pt>
                <c:pt idx="1">
                  <c:v>PC Disquinética</c:v>
                </c:pt>
                <c:pt idx="2">
                  <c:v>PC Atáxica</c:v>
                </c:pt>
                <c:pt idx="3">
                  <c:v>Não Classificável </c:v>
                </c:pt>
              </c:strCache>
            </c:strRef>
          </c:cat>
          <c:val>
            <c:numRef>
              <c:f>Folha1!$B$2:$B$5</c:f>
              <c:numCache>
                <c:formatCode>General</c:formatCode>
                <c:ptCount val="4"/>
                <c:pt idx="0">
                  <c:v>78.5</c:v>
                </c:pt>
                <c:pt idx="1">
                  <c:v>10.5</c:v>
                </c:pt>
                <c:pt idx="2">
                  <c:v>3.4</c:v>
                </c:pt>
                <c:pt idx="3">
                  <c:v>6.5</c:v>
                </c:pt>
              </c:numCache>
            </c:numRef>
          </c:val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P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2F4081-70F1-C648-9B7A-AAA431F5FBB7}" type="doc">
      <dgm:prSet loTypeId="urn:microsoft.com/office/officeart/2005/8/layout/orgChar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1ED6F88C-88D5-2E42-A0D9-AEF7FC8DDEB6}">
      <dgm:prSet phldrT="[Texto]" custT="1"/>
      <dgm:spPr/>
      <dgm:t>
        <a:bodyPr/>
        <a:lstStyle/>
        <a:p>
          <a:r>
            <a:rPr lang="pt-PT" sz="1800" b="1" dirty="0" smtClean="0">
              <a:solidFill>
                <a:schemeClr val="tx1"/>
              </a:solidFill>
            </a:rPr>
            <a:t>PC espástica hemiplégica </a:t>
          </a:r>
          <a:endParaRPr lang="pt-PT" sz="1800" b="1" dirty="0">
            <a:solidFill>
              <a:schemeClr val="tx1"/>
            </a:solidFill>
          </a:endParaRPr>
        </a:p>
      </dgm:t>
    </dgm:pt>
    <dgm:pt modelId="{0BF89C7B-5451-9046-B5A9-1EC0DA6A45D1}" type="parTrans" cxnId="{531349E5-7122-824E-BAB6-E0946E8EA09C}">
      <dgm:prSet/>
      <dgm:spPr/>
      <dgm:t>
        <a:bodyPr/>
        <a:lstStyle/>
        <a:p>
          <a:endParaRPr lang="pt-PT"/>
        </a:p>
      </dgm:t>
    </dgm:pt>
    <dgm:pt modelId="{66AB24C1-E660-F74C-8BE3-87AF3B347E35}" type="sibTrans" cxnId="{531349E5-7122-824E-BAB6-E0946E8EA09C}">
      <dgm:prSet/>
      <dgm:spPr/>
      <dgm:t>
        <a:bodyPr/>
        <a:lstStyle/>
        <a:p>
          <a:endParaRPr lang="pt-PT"/>
        </a:p>
      </dgm:t>
    </dgm:pt>
    <dgm:pt modelId="{AD912E32-4768-2844-B456-9E3563CA8AFA}">
      <dgm:prSet phldrT="[Texto]" custT="1"/>
      <dgm:spPr>
        <a:solidFill>
          <a:schemeClr val="accent1">
            <a:alpha val="18000"/>
          </a:schemeClr>
        </a:solidFill>
      </dgm:spPr>
      <dgm:t>
        <a:bodyPr/>
        <a:lstStyle/>
        <a:p>
          <a:r>
            <a:rPr lang="pt-PT" sz="1400" b="1" dirty="0" smtClean="0">
              <a:solidFill>
                <a:schemeClr val="bg1"/>
              </a:solidFill>
            </a:rPr>
            <a:t>Padrão de marcha 1 </a:t>
          </a:r>
          <a:r>
            <a:rPr lang="pt-PT" sz="1400" dirty="0" smtClean="0">
              <a:solidFill>
                <a:schemeClr val="bg1"/>
              </a:solidFill>
            </a:rPr>
            <a:t>(Pé pendente)</a:t>
          </a:r>
          <a:endParaRPr lang="pt-PT" sz="1400" dirty="0"/>
        </a:p>
      </dgm:t>
    </dgm:pt>
    <dgm:pt modelId="{2D17B92D-6856-0A4F-8432-44D77AC57377}" type="parTrans" cxnId="{E7F9B869-B429-6B43-AF77-F07E2A009510}">
      <dgm:prSet/>
      <dgm:spPr>
        <a:ln w="15875"/>
      </dgm:spPr>
      <dgm:t>
        <a:bodyPr/>
        <a:lstStyle/>
        <a:p>
          <a:endParaRPr lang="pt-PT" sz="1400"/>
        </a:p>
      </dgm:t>
    </dgm:pt>
    <dgm:pt modelId="{527D68FE-12A1-224A-92CF-13B22A56C7FA}" type="sibTrans" cxnId="{E7F9B869-B429-6B43-AF77-F07E2A009510}">
      <dgm:prSet/>
      <dgm:spPr/>
      <dgm:t>
        <a:bodyPr/>
        <a:lstStyle/>
        <a:p>
          <a:endParaRPr lang="pt-PT"/>
        </a:p>
      </dgm:t>
    </dgm:pt>
    <dgm:pt modelId="{F8364B90-72F7-D849-86F2-06A33CB24E70}">
      <dgm:prSet phldrT="[Texto]" custT="1"/>
      <dgm:spPr>
        <a:solidFill>
          <a:schemeClr val="accent1">
            <a:alpha val="18000"/>
          </a:schemeClr>
        </a:solidFill>
      </dgm:spPr>
      <dgm:t>
        <a:bodyPr/>
        <a:lstStyle/>
        <a:p>
          <a:r>
            <a:rPr lang="pt-PT" sz="1400" b="1" dirty="0" smtClean="0">
              <a:solidFill>
                <a:schemeClr val="bg1"/>
              </a:solidFill>
            </a:rPr>
            <a:t>Padrão de marcha 2A </a:t>
          </a:r>
          <a:r>
            <a:rPr lang="pt-PT" sz="1400" dirty="0" smtClean="0">
              <a:solidFill>
                <a:schemeClr val="bg1"/>
              </a:solidFill>
            </a:rPr>
            <a:t>(Pé equino, joelho em posição neutra e extensão da anca)</a:t>
          </a:r>
          <a:endParaRPr lang="pt-PT" sz="1400" dirty="0"/>
        </a:p>
      </dgm:t>
    </dgm:pt>
    <dgm:pt modelId="{1171A06E-0FFC-4245-A490-3167A4826525}" type="parTrans" cxnId="{675D3C8D-F59F-654C-A8DB-29D1B738F38D}">
      <dgm:prSet/>
      <dgm:spPr>
        <a:ln w="15875"/>
      </dgm:spPr>
      <dgm:t>
        <a:bodyPr/>
        <a:lstStyle/>
        <a:p>
          <a:endParaRPr lang="pt-PT" sz="1400"/>
        </a:p>
      </dgm:t>
    </dgm:pt>
    <dgm:pt modelId="{4D333566-C0F2-A041-82C6-831823FC839C}" type="sibTrans" cxnId="{675D3C8D-F59F-654C-A8DB-29D1B738F38D}">
      <dgm:prSet/>
      <dgm:spPr/>
      <dgm:t>
        <a:bodyPr/>
        <a:lstStyle/>
        <a:p>
          <a:endParaRPr lang="pt-PT"/>
        </a:p>
      </dgm:t>
    </dgm:pt>
    <dgm:pt modelId="{B631A484-B413-B24D-927F-8F878BAA8651}">
      <dgm:prSet phldrT="[Texto]" custT="1"/>
      <dgm:spPr>
        <a:solidFill>
          <a:schemeClr val="accent1">
            <a:alpha val="18000"/>
          </a:schemeClr>
        </a:solidFill>
      </dgm:spPr>
      <dgm:t>
        <a:bodyPr/>
        <a:lstStyle/>
        <a:p>
          <a:r>
            <a:rPr lang="pt-PT" sz="1400" b="1" dirty="0" smtClean="0">
              <a:solidFill>
                <a:schemeClr val="bg1"/>
              </a:solidFill>
            </a:rPr>
            <a:t>Padrão de marcha 2B  </a:t>
          </a:r>
          <a:r>
            <a:rPr lang="pt-PT" sz="1400" dirty="0" smtClean="0">
              <a:solidFill>
                <a:schemeClr val="bg1"/>
              </a:solidFill>
            </a:rPr>
            <a:t>(Pé equino e hiperextensão do joelho e extensão da anca)</a:t>
          </a:r>
          <a:endParaRPr lang="pt-PT" sz="1400" dirty="0"/>
        </a:p>
      </dgm:t>
    </dgm:pt>
    <dgm:pt modelId="{6357FB8D-789A-3F48-A32E-547CCC509E8A}" type="parTrans" cxnId="{6728C915-F708-A54B-9171-2470DAAEA765}">
      <dgm:prSet/>
      <dgm:spPr>
        <a:ln w="15875"/>
      </dgm:spPr>
      <dgm:t>
        <a:bodyPr/>
        <a:lstStyle/>
        <a:p>
          <a:endParaRPr lang="pt-PT" sz="1400"/>
        </a:p>
      </dgm:t>
    </dgm:pt>
    <dgm:pt modelId="{BC8A4314-3795-7C41-A4FB-0D3A4B19D063}" type="sibTrans" cxnId="{6728C915-F708-A54B-9171-2470DAAEA765}">
      <dgm:prSet/>
      <dgm:spPr/>
      <dgm:t>
        <a:bodyPr/>
        <a:lstStyle/>
        <a:p>
          <a:endParaRPr lang="pt-PT"/>
        </a:p>
      </dgm:t>
    </dgm:pt>
    <dgm:pt modelId="{AA910664-E122-AF4F-B02E-13B753034BF2}">
      <dgm:prSet custT="1"/>
      <dgm:spPr>
        <a:solidFill>
          <a:schemeClr val="accent1">
            <a:alpha val="18000"/>
          </a:schemeClr>
        </a:solidFill>
      </dgm:spPr>
      <dgm:t>
        <a:bodyPr/>
        <a:lstStyle/>
        <a:p>
          <a:r>
            <a:rPr lang="pt-PT" sz="1400" b="1" dirty="0" smtClean="0">
              <a:solidFill>
                <a:schemeClr val="bg1"/>
              </a:solidFill>
            </a:rPr>
            <a:t>Padrão de marcha 3</a:t>
          </a:r>
          <a:r>
            <a:rPr lang="pt-PT" sz="1400" dirty="0" smtClean="0">
              <a:solidFill>
                <a:schemeClr val="bg1"/>
              </a:solidFill>
            </a:rPr>
            <a:t> (Espasticidade nos gémeos e solhar)</a:t>
          </a:r>
        </a:p>
      </dgm:t>
    </dgm:pt>
    <dgm:pt modelId="{8ACDF827-7AA9-6248-AFF3-0EC70B822D61}" type="parTrans" cxnId="{EAE14E83-5686-4B49-A505-DA46396B220E}">
      <dgm:prSet/>
      <dgm:spPr>
        <a:ln w="15875"/>
      </dgm:spPr>
      <dgm:t>
        <a:bodyPr/>
        <a:lstStyle/>
        <a:p>
          <a:endParaRPr lang="pt-PT" sz="1400"/>
        </a:p>
      </dgm:t>
    </dgm:pt>
    <dgm:pt modelId="{13E3D3A0-5DE4-3344-A86B-7D94CD0F2EE0}" type="sibTrans" cxnId="{EAE14E83-5686-4B49-A505-DA46396B220E}">
      <dgm:prSet/>
      <dgm:spPr/>
      <dgm:t>
        <a:bodyPr/>
        <a:lstStyle/>
        <a:p>
          <a:endParaRPr lang="pt-PT"/>
        </a:p>
      </dgm:t>
    </dgm:pt>
    <dgm:pt modelId="{25CD5718-3AAF-E347-B687-DDB8134B7CB1}">
      <dgm:prSet custT="1"/>
      <dgm:spPr>
        <a:solidFill>
          <a:schemeClr val="accent1">
            <a:alpha val="18000"/>
          </a:schemeClr>
        </a:solidFill>
      </dgm:spPr>
      <dgm:t>
        <a:bodyPr/>
        <a:lstStyle/>
        <a:p>
          <a:r>
            <a:rPr lang="pt-PT" sz="1400" b="1" dirty="0" smtClean="0">
              <a:solidFill>
                <a:schemeClr val="bg1"/>
              </a:solidFill>
            </a:rPr>
            <a:t>Padrão de marcha 4 </a:t>
          </a:r>
          <a:r>
            <a:rPr lang="pt-PT" sz="1400" b="0" dirty="0" smtClean="0">
              <a:solidFill>
                <a:schemeClr val="bg1"/>
              </a:solidFill>
            </a:rPr>
            <a:t>(</a:t>
          </a:r>
          <a:r>
            <a:rPr lang="pt-PT" sz="1400" dirty="0" smtClean="0">
              <a:solidFill>
                <a:schemeClr val="bg1"/>
              </a:solidFill>
            </a:rPr>
            <a:t>espasticidade nos gémeos, isquiotibiais, reto femoral, psoas e adutores da anca)</a:t>
          </a:r>
          <a:endParaRPr lang="pt-PT" sz="1400" b="1" dirty="0">
            <a:solidFill>
              <a:schemeClr val="bg1"/>
            </a:solidFill>
          </a:endParaRPr>
        </a:p>
      </dgm:t>
    </dgm:pt>
    <dgm:pt modelId="{83F2AC9B-0132-974C-A085-17FA0E2F1ADD}" type="parTrans" cxnId="{D40759DD-5DE8-D04B-8748-276028BD62F1}">
      <dgm:prSet/>
      <dgm:spPr>
        <a:ln w="15875"/>
      </dgm:spPr>
      <dgm:t>
        <a:bodyPr/>
        <a:lstStyle/>
        <a:p>
          <a:endParaRPr lang="pt-PT" sz="1400"/>
        </a:p>
      </dgm:t>
    </dgm:pt>
    <dgm:pt modelId="{2EBC8875-2D13-694F-B852-CAE5569E26E1}" type="sibTrans" cxnId="{D40759DD-5DE8-D04B-8748-276028BD62F1}">
      <dgm:prSet/>
      <dgm:spPr/>
      <dgm:t>
        <a:bodyPr/>
        <a:lstStyle/>
        <a:p>
          <a:endParaRPr lang="pt-PT"/>
        </a:p>
      </dgm:t>
    </dgm:pt>
    <dgm:pt modelId="{7E7D3099-F989-2844-97D1-73299A0E6509}" type="pres">
      <dgm:prSet presAssocID="{2C2F4081-70F1-C648-9B7A-AAA431F5FBB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PT"/>
        </a:p>
      </dgm:t>
    </dgm:pt>
    <dgm:pt modelId="{31BC349D-272A-4146-997A-6BDC4EE033BC}" type="pres">
      <dgm:prSet presAssocID="{1ED6F88C-88D5-2E42-A0D9-AEF7FC8DDEB6}" presName="hierRoot1" presStyleCnt="0">
        <dgm:presLayoutVars>
          <dgm:hierBranch val="init"/>
        </dgm:presLayoutVars>
      </dgm:prSet>
      <dgm:spPr/>
    </dgm:pt>
    <dgm:pt modelId="{109B5637-B973-9E43-B25F-E479B2A8D990}" type="pres">
      <dgm:prSet presAssocID="{1ED6F88C-88D5-2E42-A0D9-AEF7FC8DDEB6}" presName="rootComposite1" presStyleCnt="0"/>
      <dgm:spPr/>
    </dgm:pt>
    <dgm:pt modelId="{CEB56965-98E2-1744-97DC-617B0B789DB5}" type="pres">
      <dgm:prSet presAssocID="{1ED6F88C-88D5-2E42-A0D9-AEF7FC8DDEB6}" presName="rootText1" presStyleLbl="node0" presStyleIdx="0" presStyleCnt="1" custScaleX="240773" custScaleY="47108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000B8C6C-1011-7345-8385-E16254C37122}" type="pres">
      <dgm:prSet presAssocID="{1ED6F88C-88D5-2E42-A0D9-AEF7FC8DDEB6}" presName="rootConnector1" presStyleLbl="node1" presStyleIdx="0" presStyleCnt="0"/>
      <dgm:spPr/>
      <dgm:t>
        <a:bodyPr/>
        <a:lstStyle/>
        <a:p>
          <a:endParaRPr lang="pt-PT"/>
        </a:p>
      </dgm:t>
    </dgm:pt>
    <dgm:pt modelId="{482964C8-D86E-334C-B880-5652D1FC6674}" type="pres">
      <dgm:prSet presAssocID="{1ED6F88C-88D5-2E42-A0D9-AEF7FC8DDEB6}" presName="hierChild2" presStyleCnt="0"/>
      <dgm:spPr/>
    </dgm:pt>
    <dgm:pt modelId="{D71B72DE-C736-964B-8768-DC36FF711EB5}" type="pres">
      <dgm:prSet presAssocID="{2D17B92D-6856-0A4F-8432-44D77AC57377}" presName="Name37" presStyleLbl="parChTrans1D2" presStyleIdx="0" presStyleCnt="5"/>
      <dgm:spPr/>
      <dgm:t>
        <a:bodyPr/>
        <a:lstStyle/>
        <a:p>
          <a:endParaRPr lang="pt-PT"/>
        </a:p>
      </dgm:t>
    </dgm:pt>
    <dgm:pt modelId="{03B2FF4D-48ED-6548-8AA0-C9C95C7E5AA8}" type="pres">
      <dgm:prSet presAssocID="{AD912E32-4768-2844-B456-9E3563CA8AFA}" presName="hierRoot2" presStyleCnt="0">
        <dgm:presLayoutVars>
          <dgm:hierBranch val="init"/>
        </dgm:presLayoutVars>
      </dgm:prSet>
      <dgm:spPr/>
    </dgm:pt>
    <dgm:pt modelId="{41831A83-D238-5A41-A744-E006777A7560}" type="pres">
      <dgm:prSet presAssocID="{AD912E32-4768-2844-B456-9E3563CA8AFA}" presName="rootComposite" presStyleCnt="0"/>
      <dgm:spPr/>
    </dgm:pt>
    <dgm:pt modelId="{19E09DC4-671F-5F48-9F14-33BFB70EE329}" type="pres">
      <dgm:prSet presAssocID="{AD912E32-4768-2844-B456-9E3563CA8AFA}" presName="rootText" presStyleLbl="node2" presStyleIdx="0" presStyleCnt="5" custScaleX="116235" custScaleY="138582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779DBD0B-0887-9B49-8AA7-E40DED2F8796}" type="pres">
      <dgm:prSet presAssocID="{AD912E32-4768-2844-B456-9E3563CA8AFA}" presName="rootConnector" presStyleLbl="node2" presStyleIdx="0" presStyleCnt="5"/>
      <dgm:spPr/>
      <dgm:t>
        <a:bodyPr/>
        <a:lstStyle/>
        <a:p>
          <a:endParaRPr lang="pt-PT"/>
        </a:p>
      </dgm:t>
    </dgm:pt>
    <dgm:pt modelId="{01F07CE5-E915-E249-AAE5-D61DF35320A4}" type="pres">
      <dgm:prSet presAssocID="{AD912E32-4768-2844-B456-9E3563CA8AFA}" presName="hierChild4" presStyleCnt="0"/>
      <dgm:spPr/>
    </dgm:pt>
    <dgm:pt modelId="{2EA7B8AF-D9D8-F94C-B976-5FD90FCB4AD2}" type="pres">
      <dgm:prSet presAssocID="{AD912E32-4768-2844-B456-9E3563CA8AFA}" presName="hierChild5" presStyleCnt="0"/>
      <dgm:spPr/>
    </dgm:pt>
    <dgm:pt modelId="{11FAD1B2-3CAE-804E-91CE-00F23E0D1C9F}" type="pres">
      <dgm:prSet presAssocID="{1171A06E-0FFC-4245-A490-3167A4826525}" presName="Name37" presStyleLbl="parChTrans1D2" presStyleIdx="1" presStyleCnt="5"/>
      <dgm:spPr/>
      <dgm:t>
        <a:bodyPr/>
        <a:lstStyle/>
        <a:p>
          <a:endParaRPr lang="pt-PT"/>
        </a:p>
      </dgm:t>
    </dgm:pt>
    <dgm:pt modelId="{5254F5EA-3E95-274B-B4EC-F066C67A40CC}" type="pres">
      <dgm:prSet presAssocID="{F8364B90-72F7-D849-86F2-06A33CB24E70}" presName="hierRoot2" presStyleCnt="0">
        <dgm:presLayoutVars>
          <dgm:hierBranch val="init"/>
        </dgm:presLayoutVars>
      </dgm:prSet>
      <dgm:spPr/>
    </dgm:pt>
    <dgm:pt modelId="{7F22AB18-D2D3-4B42-B3F8-93D205E1B35D}" type="pres">
      <dgm:prSet presAssocID="{F8364B90-72F7-D849-86F2-06A33CB24E70}" presName="rootComposite" presStyleCnt="0"/>
      <dgm:spPr/>
    </dgm:pt>
    <dgm:pt modelId="{9DD5F011-47B3-894D-A0BA-7633C5751FE0}" type="pres">
      <dgm:prSet presAssocID="{F8364B90-72F7-D849-86F2-06A33CB24E70}" presName="rootText" presStyleLbl="node2" presStyleIdx="1" presStyleCnt="5" custScaleX="116235" custScaleY="138582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AADFF748-D969-2647-9AB8-76E309D65EF5}" type="pres">
      <dgm:prSet presAssocID="{F8364B90-72F7-D849-86F2-06A33CB24E70}" presName="rootConnector" presStyleLbl="node2" presStyleIdx="1" presStyleCnt="5"/>
      <dgm:spPr/>
      <dgm:t>
        <a:bodyPr/>
        <a:lstStyle/>
        <a:p>
          <a:endParaRPr lang="pt-PT"/>
        </a:p>
      </dgm:t>
    </dgm:pt>
    <dgm:pt modelId="{AC519EE2-24CF-9446-ADD2-2ED2A7C0E4E6}" type="pres">
      <dgm:prSet presAssocID="{F8364B90-72F7-D849-86F2-06A33CB24E70}" presName="hierChild4" presStyleCnt="0"/>
      <dgm:spPr/>
    </dgm:pt>
    <dgm:pt modelId="{2C05A357-26FE-6140-85C3-1ADB0BB2A0AE}" type="pres">
      <dgm:prSet presAssocID="{F8364B90-72F7-D849-86F2-06A33CB24E70}" presName="hierChild5" presStyleCnt="0"/>
      <dgm:spPr/>
    </dgm:pt>
    <dgm:pt modelId="{E442A07A-91CA-D34F-A699-BB33540367DF}" type="pres">
      <dgm:prSet presAssocID="{6357FB8D-789A-3F48-A32E-547CCC509E8A}" presName="Name37" presStyleLbl="parChTrans1D2" presStyleIdx="2" presStyleCnt="5"/>
      <dgm:spPr/>
      <dgm:t>
        <a:bodyPr/>
        <a:lstStyle/>
        <a:p>
          <a:endParaRPr lang="pt-PT"/>
        </a:p>
      </dgm:t>
    </dgm:pt>
    <dgm:pt modelId="{3E337827-9D31-BA4D-9E77-57938F309569}" type="pres">
      <dgm:prSet presAssocID="{B631A484-B413-B24D-927F-8F878BAA8651}" presName="hierRoot2" presStyleCnt="0">
        <dgm:presLayoutVars>
          <dgm:hierBranch val="init"/>
        </dgm:presLayoutVars>
      </dgm:prSet>
      <dgm:spPr/>
    </dgm:pt>
    <dgm:pt modelId="{D98B376C-2264-E249-BF4A-2364A2E60A83}" type="pres">
      <dgm:prSet presAssocID="{B631A484-B413-B24D-927F-8F878BAA8651}" presName="rootComposite" presStyleCnt="0"/>
      <dgm:spPr/>
    </dgm:pt>
    <dgm:pt modelId="{AD6BD7DD-8270-E147-8B34-330D8AA0B61E}" type="pres">
      <dgm:prSet presAssocID="{B631A484-B413-B24D-927F-8F878BAA8651}" presName="rootText" presStyleLbl="node2" presStyleIdx="2" presStyleCnt="5" custScaleX="116235" custScaleY="138582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FF553112-2BDD-464B-8B6D-FAB499D86483}" type="pres">
      <dgm:prSet presAssocID="{B631A484-B413-B24D-927F-8F878BAA8651}" presName="rootConnector" presStyleLbl="node2" presStyleIdx="2" presStyleCnt="5"/>
      <dgm:spPr/>
      <dgm:t>
        <a:bodyPr/>
        <a:lstStyle/>
        <a:p>
          <a:endParaRPr lang="pt-PT"/>
        </a:p>
      </dgm:t>
    </dgm:pt>
    <dgm:pt modelId="{DF32D14D-3BB2-DE49-A3AC-B7377D2337D1}" type="pres">
      <dgm:prSet presAssocID="{B631A484-B413-B24D-927F-8F878BAA8651}" presName="hierChild4" presStyleCnt="0"/>
      <dgm:spPr/>
    </dgm:pt>
    <dgm:pt modelId="{EA67DB56-A758-6244-B247-2ECCEF1C145B}" type="pres">
      <dgm:prSet presAssocID="{B631A484-B413-B24D-927F-8F878BAA8651}" presName="hierChild5" presStyleCnt="0"/>
      <dgm:spPr/>
    </dgm:pt>
    <dgm:pt modelId="{C7DBB443-C976-134C-8A61-B8BDF1BF7790}" type="pres">
      <dgm:prSet presAssocID="{8ACDF827-7AA9-6248-AFF3-0EC70B822D61}" presName="Name37" presStyleLbl="parChTrans1D2" presStyleIdx="3" presStyleCnt="5"/>
      <dgm:spPr/>
      <dgm:t>
        <a:bodyPr/>
        <a:lstStyle/>
        <a:p>
          <a:endParaRPr lang="pt-PT"/>
        </a:p>
      </dgm:t>
    </dgm:pt>
    <dgm:pt modelId="{7A5D923A-B881-A344-B6CE-ED5EA95FE7E1}" type="pres">
      <dgm:prSet presAssocID="{AA910664-E122-AF4F-B02E-13B753034BF2}" presName="hierRoot2" presStyleCnt="0">
        <dgm:presLayoutVars>
          <dgm:hierBranch val="init"/>
        </dgm:presLayoutVars>
      </dgm:prSet>
      <dgm:spPr/>
    </dgm:pt>
    <dgm:pt modelId="{B4FE605F-B98E-5545-9D72-C0F78616B4CC}" type="pres">
      <dgm:prSet presAssocID="{AA910664-E122-AF4F-B02E-13B753034BF2}" presName="rootComposite" presStyleCnt="0"/>
      <dgm:spPr/>
    </dgm:pt>
    <dgm:pt modelId="{4F98764C-C8EA-0242-B658-50035A839A72}" type="pres">
      <dgm:prSet presAssocID="{AA910664-E122-AF4F-B02E-13B753034BF2}" presName="rootText" presStyleLbl="node2" presStyleIdx="3" presStyleCnt="5" custScaleX="116235" custScaleY="138582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AE525072-398E-FB4E-B3A2-581BDA9111E9}" type="pres">
      <dgm:prSet presAssocID="{AA910664-E122-AF4F-B02E-13B753034BF2}" presName="rootConnector" presStyleLbl="node2" presStyleIdx="3" presStyleCnt="5"/>
      <dgm:spPr/>
      <dgm:t>
        <a:bodyPr/>
        <a:lstStyle/>
        <a:p>
          <a:endParaRPr lang="pt-PT"/>
        </a:p>
      </dgm:t>
    </dgm:pt>
    <dgm:pt modelId="{027C1669-B859-054E-9BC7-E8C58C22B942}" type="pres">
      <dgm:prSet presAssocID="{AA910664-E122-AF4F-B02E-13B753034BF2}" presName="hierChild4" presStyleCnt="0"/>
      <dgm:spPr/>
    </dgm:pt>
    <dgm:pt modelId="{0A07C3E7-E27A-B441-8CAD-0885214D1108}" type="pres">
      <dgm:prSet presAssocID="{AA910664-E122-AF4F-B02E-13B753034BF2}" presName="hierChild5" presStyleCnt="0"/>
      <dgm:spPr/>
    </dgm:pt>
    <dgm:pt modelId="{A38DA659-9152-174B-8C16-BB73319A4853}" type="pres">
      <dgm:prSet presAssocID="{83F2AC9B-0132-974C-A085-17FA0E2F1ADD}" presName="Name37" presStyleLbl="parChTrans1D2" presStyleIdx="4" presStyleCnt="5"/>
      <dgm:spPr/>
      <dgm:t>
        <a:bodyPr/>
        <a:lstStyle/>
        <a:p>
          <a:endParaRPr lang="pt-PT"/>
        </a:p>
      </dgm:t>
    </dgm:pt>
    <dgm:pt modelId="{39E489C9-97B6-3348-8989-C702991E2D57}" type="pres">
      <dgm:prSet presAssocID="{25CD5718-3AAF-E347-B687-DDB8134B7CB1}" presName="hierRoot2" presStyleCnt="0">
        <dgm:presLayoutVars>
          <dgm:hierBranch val="init"/>
        </dgm:presLayoutVars>
      </dgm:prSet>
      <dgm:spPr/>
    </dgm:pt>
    <dgm:pt modelId="{877E0310-1C75-B444-AD62-B62A26D3AF77}" type="pres">
      <dgm:prSet presAssocID="{25CD5718-3AAF-E347-B687-DDB8134B7CB1}" presName="rootComposite" presStyleCnt="0"/>
      <dgm:spPr/>
    </dgm:pt>
    <dgm:pt modelId="{BFC9037E-0766-FD45-9D03-2034896ECDB2}" type="pres">
      <dgm:prSet presAssocID="{25CD5718-3AAF-E347-B687-DDB8134B7CB1}" presName="rootText" presStyleLbl="node2" presStyleIdx="4" presStyleCnt="5" custScaleX="116235" custScaleY="138582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D9133DD1-E2FE-8B47-A37D-CDDA0B8DA7F1}" type="pres">
      <dgm:prSet presAssocID="{25CD5718-3AAF-E347-B687-DDB8134B7CB1}" presName="rootConnector" presStyleLbl="node2" presStyleIdx="4" presStyleCnt="5"/>
      <dgm:spPr/>
      <dgm:t>
        <a:bodyPr/>
        <a:lstStyle/>
        <a:p>
          <a:endParaRPr lang="pt-PT"/>
        </a:p>
      </dgm:t>
    </dgm:pt>
    <dgm:pt modelId="{CBCD8C08-F08B-5342-996C-A36EFB00EF12}" type="pres">
      <dgm:prSet presAssocID="{25CD5718-3AAF-E347-B687-DDB8134B7CB1}" presName="hierChild4" presStyleCnt="0"/>
      <dgm:spPr/>
    </dgm:pt>
    <dgm:pt modelId="{DC62D556-D269-DE43-938E-D724CDE205D3}" type="pres">
      <dgm:prSet presAssocID="{25CD5718-3AAF-E347-B687-DDB8134B7CB1}" presName="hierChild5" presStyleCnt="0"/>
      <dgm:spPr/>
    </dgm:pt>
    <dgm:pt modelId="{EABA2954-DF27-674B-BF22-0AA9A3021B52}" type="pres">
      <dgm:prSet presAssocID="{1ED6F88C-88D5-2E42-A0D9-AEF7FC8DDEB6}" presName="hierChild3" presStyleCnt="0"/>
      <dgm:spPr/>
    </dgm:pt>
  </dgm:ptLst>
  <dgm:cxnLst>
    <dgm:cxn modelId="{513588E5-BDD4-8B4C-9CEB-3EAC42BB7A0B}" type="presOf" srcId="{25CD5718-3AAF-E347-B687-DDB8134B7CB1}" destId="{BFC9037E-0766-FD45-9D03-2034896ECDB2}" srcOrd="0" destOrd="0" presId="urn:microsoft.com/office/officeart/2005/8/layout/orgChart1"/>
    <dgm:cxn modelId="{9A04DF8E-521B-6343-A653-A1C2EB102387}" type="presOf" srcId="{B631A484-B413-B24D-927F-8F878BAA8651}" destId="{AD6BD7DD-8270-E147-8B34-330D8AA0B61E}" srcOrd="0" destOrd="0" presId="urn:microsoft.com/office/officeart/2005/8/layout/orgChart1"/>
    <dgm:cxn modelId="{531349E5-7122-824E-BAB6-E0946E8EA09C}" srcId="{2C2F4081-70F1-C648-9B7A-AAA431F5FBB7}" destId="{1ED6F88C-88D5-2E42-A0D9-AEF7FC8DDEB6}" srcOrd="0" destOrd="0" parTransId="{0BF89C7B-5451-9046-B5A9-1EC0DA6A45D1}" sibTransId="{66AB24C1-E660-F74C-8BE3-87AF3B347E35}"/>
    <dgm:cxn modelId="{B1B8E663-FC85-9342-AD64-3D5779FD87A4}" type="presOf" srcId="{B631A484-B413-B24D-927F-8F878BAA8651}" destId="{FF553112-2BDD-464B-8B6D-FAB499D86483}" srcOrd="1" destOrd="0" presId="urn:microsoft.com/office/officeart/2005/8/layout/orgChart1"/>
    <dgm:cxn modelId="{A5514C83-6D20-2C4B-8739-11D7BA95B50C}" type="presOf" srcId="{AD912E32-4768-2844-B456-9E3563CA8AFA}" destId="{779DBD0B-0887-9B49-8AA7-E40DED2F8796}" srcOrd="1" destOrd="0" presId="urn:microsoft.com/office/officeart/2005/8/layout/orgChart1"/>
    <dgm:cxn modelId="{E7F9B869-B429-6B43-AF77-F07E2A009510}" srcId="{1ED6F88C-88D5-2E42-A0D9-AEF7FC8DDEB6}" destId="{AD912E32-4768-2844-B456-9E3563CA8AFA}" srcOrd="0" destOrd="0" parTransId="{2D17B92D-6856-0A4F-8432-44D77AC57377}" sibTransId="{527D68FE-12A1-224A-92CF-13B22A56C7FA}"/>
    <dgm:cxn modelId="{15BA7DAC-AA4C-0841-BF9A-113DB9142A15}" type="presOf" srcId="{6357FB8D-789A-3F48-A32E-547CCC509E8A}" destId="{E442A07A-91CA-D34F-A699-BB33540367DF}" srcOrd="0" destOrd="0" presId="urn:microsoft.com/office/officeart/2005/8/layout/orgChart1"/>
    <dgm:cxn modelId="{53623E31-23AB-7148-87DC-E755B1ABF8DC}" type="presOf" srcId="{1171A06E-0FFC-4245-A490-3167A4826525}" destId="{11FAD1B2-3CAE-804E-91CE-00F23E0D1C9F}" srcOrd="0" destOrd="0" presId="urn:microsoft.com/office/officeart/2005/8/layout/orgChart1"/>
    <dgm:cxn modelId="{5BFE3F04-7F4F-D540-A8A7-2B9B3FC854B0}" type="presOf" srcId="{2C2F4081-70F1-C648-9B7A-AAA431F5FBB7}" destId="{7E7D3099-F989-2844-97D1-73299A0E6509}" srcOrd="0" destOrd="0" presId="urn:microsoft.com/office/officeart/2005/8/layout/orgChart1"/>
    <dgm:cxn modelId="{675D3C8D-F59F-654C-A8DB-29D1B738F38D}" srcId="{1ED6F88C-88D5-2E42-A0D9-AEF7FC8DDEB6}" destId="{F8364B90-72F7-D849-86F2-06A33CB24E70}" srcOrd="1" destOrd="0" parTransId="{1171A06E-0FFC-4245-A490-3167A4826525}" sibTransId="{4D333566-C0F2-A041-82C6-831823FC839C}"/>
    <dgm:cxn modelId="{144AFAFE-5D2A-6F42-9EA1-D560B9916F2B}" type="presOf" srcId="{25CD5718-3AAF-E347-B687-DDB8134B7CB1}" destId="{D9133DD1-E2FE-8B47-A37D-CDDA0B8DA7F1}" srcOrd="1" destOrd="0" presId="urn:microsoft.com/office/officeart/2005/8/layout/orgChart1"/>
    <dgm:cxn modelId="{2C9C1F0C-1209-D242-85B4-8E2B8C426617}" type="presOf" srcId="{2D17B92D-6856-0A4F-8432-44D77AC57377}" destId="{D71B72DE-C736-964B-8768-DC36FF711EB5}" srcOrd="0" destOrd="0" presId="urn:microsoft.com/office/officeart/2005/8/layout/orgChart1"/>
    <dgm:cxn modelId="{D40759DD-5DE8-D04B-8748-276028BD62F1}" srcId="{1ED6F88C-88D5-2E42-A0D9-AEF7FC8DDEB6}" destId="{25CD5718-3AAF-E347-B687-DDB8134B7CB1}" srcOrd="4" destOrd="0" parTransId="{83F2AC9B-0132-974C-A085-17FA0E2F1ADD}" sibTransId="{2EBC8875-2D13-694F-B852-CAE5569E26E1}"/>
    <dgm:cxn modelId="{41BDAAB2-4547-8C4C-9D56-657B56033DA1}" type="presOf" srcId="{AA910664-E122-AF4F-B02E-13B753034BF2}" destId="{4F98764C-C8EA-0242-B658-50035A839A72}" srcOrd="0" destOrd="0" presId="urn:microsoft.com/office/officeart/2005/8/layout/orgChart1"/>
    <dgm:cxn modelId="{3817D6E8-832F-0246-B391-568B44F0AEF8}" type="presOf" srcId="{AA910664-E122-AF4F-B02E-13B753034BF2}" destId="{AE525072-398E-FB4E-B3A2-581BDA9111E9}" srcOrd="1" destOrd="0" presId="urn:microsoft.com/office/officeart/2005/8/layout/orgChart1"/>
    <dgm:cxn modelId="{88AB939F-CEE9-1D45-8407-DA9D8FB5DA0F}" type="presOf" srcId="{8ACDF827-7AA9-6248-AFF3-0EC70B822D61}" destId="{C7DBB443-C976-134C-8A61-B8BDF1BF7790}" srcOrd="0" destOrd="0" presId="urn:microsoft.com/office/officeart/2005/8/layout/orgChart1"/>
    <dgm:cxn modelId="{387CB282-0E40-3545-BA10-1B5F653EB115}" type="presOf" srcId="{83F2AC9B-0132-974C-A085-17FA0E2F1ADD}" destId="{A38DA659-9152-174B-8C16-BB73319A4853}" srcOrd="0" destOrd="0" presId="urn:microsoft.com/office/officeart/2005/8/layout/orgChart1"/>
    <dgm:cxn modelId="{B5EC6105-EADA-C54A-B968-CE56D4877F29}" type="presOf" srcId="{1ED6F88C-88D5-2E42-A0D9-AEF7FC8DDEB6}" destId="{000B8C6C-1011-7345-8385-E16254C37122}" srcOrd="1" destOrd="0" presId="urn:microsoft.com/office/officeart/2005/8/layout/orgChart1"/>
    <dgm:cxn modelId="{EAE14E83-5686-4B49-A505-DA46396B220E}" srcId="{1ED6F88C-88D5-2E42-A0D9-AEF7FC8DDEB6}" destId="{AA910664-E122-AF4F-B02E-13B753034BF2}" srcOrd="3" destOrd="0" parTransId="{8ACDF827-7AA9-6248-AFF3-0EC70B822D61}" sibTransId="{13E3D3A0-5DE4-3344-A86B-7D94CD0F2EE0}"/>
    <dgm:cxn modelId="{3036DE3B-F0F2-6A49-9ACF-4B33D146BBCB}" type="presOf" srcId="{F8364B90-72F7-D849-86F2-06A33CB24E70}" destId="{9DD5F011-47B3-894D-A0BA-7633C5751FE0}" srcOrd="0" destOrd="0" presId="urn:microsoft.com/office/officeart/2005/8/layout/orgChart1"/>
    <dgm:cxn modelId="{6728C915-F708-A54B-9171-2470DAAEA765}" srcId="{1ED6F88C-88D5-2E42-A0D9-AEF7FC8DDEB6}" destId="{B631A484-B413-B24D-927F-8F878BAA8651}" srcOrd="2" destOrd="0" parTransId="{6357FB8D-789A-3F48-A32E-547CCC509E8A}" sibTransId="{BC8A4314-3795-7C41-A4FB-0D3A4B19D063}"/>
    <dgm:cxn modelId="{19D27A31-E18A-9A4E-BEA2-FF3574EEB66F}" type="presOf" srcId="{1ED6F88C-88D5-2E42-A0D9-AEF7FC8DDEB6}" destId="{CEB56965-98E2-1744-97DC-617B0B789DB5}" srcOrd="0" destOrd="0" presId="urn:microsoft.com/office/officeart/2005/8/layout/orgChart1"/>
    <dgm:cxn modelId="{4358BD49-5B95-3E43-A9AC-AA57B9772FBD}" type="presOf" srcId="{AD912E32-4768-2844-B456-9E3563CA8AFA}" destId="{19E09DC4-671F-5F48-9F14-33BFB70EE329}" srcOrd="0" destOrd="0" presId="urn:microsoft.com/office/officeart/2005/8/layout/orgChart1"/>
    <dgm:cxn modelId="{0D9622AD-3F17-5740-987F-716FE65D6B69}" type="presOf" srcId="{F8364B90-72F7-D849-86F2-06A33CB24E70}" destId="{AADFF748-D969-2647-9AB8-76E309D65EF5}" srcOrd="1" destOrd="0" presId="urn:microsoft.com/office/officeart/2005/8/layout/orgChart1"/>
    <dgm:cxn modelId="{7806BCC8-9616-3C48-8775-D9F5462FD1C6}" type="presParOf" srcId="{7E7D3099-F989-2844-97D1-73299A0E6509}" destId="{31BC349D-272A-4146-997A-6BDC4EE033BC}" srcOrd="0" destOrd="0" presId="urn:microsoft.com/office/officeart/2005/8/layout/orgChart1"/>
    <dgm:cxn modelId="{9590BDB6-477A-C44B-9C59-F1A7C9812CC0}" type="presParOf" srcId="{31BC349D-272A-4146-997A-6BDC4EE033BC}" destId="{109B5637-B973-9E43-B25F-E479B2A8D990}" srcOrd="0" destOrd="0" presId="urn:microsoft.com/office/officeart/2005/8/layout/orgChart1"/>
    <dgm:cxn modelId="{811CD5F5-CA3E-2D4D-AF37-4513621BD633}" type="presParOf" srcId="{109B5637-B973-9E43-B25F-E479B2A8D990}" destId="{CEB56965-98E2-1744-97DC-617B0B789DB5}" srcOrd="0" destOrd="0" presId="urn:microsoft.com/office/officeart/2005/8/layout/orgChart1"/>
    <dgm:cxn modelId="{2975826A-F208-2F42-B133-37A2164C2247}" type="presParOf" srcId="{109B5637-B973-9E43-B25F-E479B2A8D990}" destId="{000B8C6C-1011-7345-8385-E16254C37122}" srcOrd="1" destOrd="0" presId="urn:microsoft.com/office/officeart/2005/8/layout/orgChart1"/>
    <dgm:cxn modelId="{7A71986C-E481-E44B-91B5-19500523A103}" type="presParOf" srcId="{31BC349D-272A-4146-997A-6BDC4EE033BC}" destId="{482964C8-D86E-334C-B880-5652D1FC6674}" srcOrd="1" destOrd="0" presId="urn:microsoft.com/office/officeart/2005/8/layout/orgChart1"/>
    <dgm:cxn modelId="{5FC392EF-C456-F64A-A156-33FF8735E2EE}" type="presParOf" srcId="{482964C8-D86E-334C-B880-5652D1FC6674}" destId="{D71B72DE-C736-964B-8768-DC36FF711EB5}" srcOrd="0" destOrd="0" presId="urn:microsoft.com/office/officeart/2005/8/layout/orgChart1"/>
    <dgm:cxn modelId="{597D06C6-2A35-E249-91C1-39F99730F3E8}" type="presParOf" srcId="{482964C8-D86E-334C-B880-5652D1FC6674}" destId="{03B2FF4D-48ED-6548-8AA0-C9C95C7E5AA8}" srcOrd="1" destOrd="0" presId="urn:microsoft.com/office/officeart/2005/8/layout/orgChart1"/>
    <dgm:cxn modelId="{47E1704C-6A65-DF4E-97B9-2C0DAF3887F6}" type="presParOf" srcId="{03B2FF4D-48ED-6548-8AA0-C9C95C7E5AA8}" destId="{41831A83-D238-5A41-A744-E006777A7560}" srcOrd="0" destOrd="0" presId="urn:microsoft.com/office/officeart/2005/8/layout/orgChart1"/>
    <dgm:cxn modelId="{9107FA3A-08EC-B143-B0DA-BF67BC6D0096}" type="presParOf" srcId="{41831A83-D238-5A41-A744-E006777A7560}" destId="{19E09DC4-671F-5F48-9F14-33BFB70EE329}" srcOrd="0" destOrd="0" presId="urn:microsoft.com/office/officeart/2005/8/layout/orgChart1"/>
    <dgm:cxn modelId="{815CBB3A-4A9C-9A49-9E2E-6748951B2B5B}" type="presParOf" srcId="{41831A83-D238-5A41-A744-E006777A7560}" destId="{779DBD0B-0887-9B49-8AA7-E40DED2F8796}" srcOrd="1" destOrd="0" presId="urn:microsoft.com/office/officeart/2005/8/layout/orgChart1"/>
    <dgm:cxn modelId="{766040F1-0767-FE42-A9AC-4DE0F5B5F1AA}" type="presParOf" srcId="{03B2FF4D-48ED-6548-8AA0-C9C95C7E5AA8}" destId="{01F07CE5-E915-E249-AAE5-D61DF35320A4}" srcOrd="1" destOrd="0" presId="urn:microsoft.com/office/officeart/2005/8/layout/orgChart1"/>
    <dgm:cxn modelId="{55FA42D3-254E-A04B-AD08-9C4549CC5110}" type="presParOf" srcId="{03B2FF4D-48ED-6548-8AA0-C9C95C7E5AA8}" destId="{2EA7B8AF-D9D8-F94C-B976-5FD90FCB4AD2}" srcOrd="2" destOrd="0" presId="urn:microsoft.com/office/officeart/2005/8/layout/orgChart1"/>
    <dgm:cxn modelId="{8E26209C-25F4-5A49-BC3A-F97232EC3DB9}" type="presParOf" srcId="{482964C8-D86E-334C-B880-5652D1FC6674}" destId="{11FAD1B2-3CAE-804E-91CE-00F23E0D1C9F}" srcOrd="2" destOrd="0" presId="urn:microsoft.com/office/officeart/2005/8/layout/orgChart1"/>
    <dgm:cxn modelId="{0CA6D8DC-DF0A-AA49-9D93-9AFBC1F147EE}" type="presParOf" srcId="{482964C8-D86E-334C-B880-5652D1FC6674}" destId="{5254F5EA-3E95-274B-B4EC-F066C67A40CC}" srcOrd="3" destOrd="0" presId="urn:microsoft.com/office/officeart/2005/8/layout/orgChart1"/>
    <dgm:cxn modelId="{35CD9251-B347-4B4E-9E5B-CD1C5933B5EB}" type="presParOf" srcId="{5254F5EA-3E95-274B-B4EC-F066C67A40CC}" destId="{7F22AB18-D2D3-4B42-B3F8-93D205E1B35D}" srcOrd="0" destOrd="0" presId="urn:microsoft.com/office/officeart/2005/8/layout/orgChart1"/>
    <dgm:cxn modelId="{0DE81700-41C9-6B41-BDE9-8F5CDFDAB421}" type="presParOf" srcId="{7F22AB18-D2D3-4B42-B3F8-93D205E1B35D}" destId="{9DD5F011-47B3-894D-A0BA-7633C5751FE0}" srcOrd="0" destOrd="0" presId="urn:microsoft.com/office/officeart/2005/8/layout/orgChart1"/>
    <dgm:cxn modelId="{2BF95615-DA81-D843-9A31-0C37613081D1}" type="presParOf" srcId="{7F22AB18-D2D3-4B42-B3F8-93D205E1B35D}" destId="{AADFF748-D969-2647-9AB8-76E309D65EF5}" srcOrd="1" destOrd="0" presId="urn:microsoft.com/office/officeart/2005/8/layout/orgChart1"/>
    <dgm:cxn modelId="{05A52593-CF31-CE43-8350-7690940743E1}" type="presParOf" srcId="{5254F5EA-3E95-274B-B4EC-F066C67A40CC}" destId="{AC519EE2-24CF-9446-ADD2-2ED2A7C0E4E6}" srcOrd="1" destOrd="0" presId="urn:microsoft.com/office/officeart/2005/8/layout/orgChart1"/>
    <dgm:cxn modelId="{250ECD3C-F9AB-AB4F-B3EB-B86FACA3C5C6}" type="presParOf" srcId="{5254F5EA-3E95-274B-B4EC-F066C67A40CC}" destId="{2C05A357-26FE-6140-85C3-1ADB0BB2A0AE}" srcOrd="2" destOrd="0" presId="urn:microsoft.com/office/officeart/2005/8/layout/orgChart1"/>
    <dgm:cxn modelId="{503EE622-9FD6-6449-BCCB-7D2115819705}" type="presParOf" srcId="{482964C8-D86E-334C-B880-5652D1FC6674}" destId="{E442A07A-91CA-D34F-A699-BB33540367DF}" srcOrd="4" destOrd="0" presId="urn:microsoft.com/office/officeart/2005/8/layout/orgChart1"/>
    <dgm:cxn modelId="{F56DCB7C-6508-5546-8B30-0149EEFEFDC0}" type="presParOf" srcId="{482964C8-D86E-334C-B880-5652D1FC6674}" destId="{3E337827-9D31-BA4D-9E77-57938F309569}" srcOrd="5" destOrd="0" presId="urn:microsoft.com/office/officeart/2005/8/layout/orgChart1"/>
    <dgm:cxn modelId="{65C670B0-6EEB-384E-B582-CEF07FF4BE1B}" type="presParOf" srcId="{3E337827-9D31-BA4D-9E77-57938F309569}" destId="{D98B376C-2264-E249-BF4A-2364A2E60A83}" srcOrd="0" destOrd="0" presId="urn:microsoft.com/office/officeart/2005/8/layout/orgChart1"/>
    <dgm:cxn modelId="{478FE126-09C2-4F4A-8F48-77C6F3A2F8E9}" type="presParOf" srcId="{D98B376C-2264-E249-BF4A-2364A2E60A83}" destId="{AD6BD7DD-8270-E147-8B34-330D8AA0B61E}" srcOrd="0" destOrd="0" presId="urn:microsoft.com/office/officeart/2005/8/layout/orgChart1"/>
    <dgm:cxn modelId="{C2B391BB-7C40-874F-BABA-B684B5F2E99D}" type="presParOf" srcId="{D98B376C-2264-E249-BF4A-2364A2E60A83}" destId="{FF553112-2BDD-464B-8B6D-FAB499D86483}" srcOrd="1" destOrd="0" presId="urn:microsoft.com/office/officeart/2005/8/layout/orgChart1"/>
    <dgm:cxn modelId="{02AE6F99-41FE-A548-8961-EFDAF778EBF5}" type="presParOf" srcId="{3E337827-9D31-BA4D-9E77-57938F309569}" destId="{DF32D14D-3BB2-DE49-A3AC-B7377D2337D1}" srcOrd="1" destOrd="0" presId="urn:microsoft.com/office/officeart/2005/8/layout/orgChart1"/>
    <dgm:cxn modelId="{EBF6A7E4-A12E-FB47-9498-3A24DE8C3C10}" type="presParOf" srcId="{3E337827-9D31-BA4D-9E77-57938F309569}" destId="{EA67DB56-A758-6244-B247-2ECCEF1C145B}" srcOrd="2" destOrd="0" presId="urn:microsoft.com/office/officeart/2005/8/layout/orgChart1"/>
    <dgm:cxn modelId="{57F8824A-0BD4-1D4B-8E54-A146C90369AD}" type="presParOf" srcId="{482964C8-D86E-334C-B880-5652D1FC6674}" destId="{C7DBB443-C976-134C-8A61-B8BDF1BF7790}" srcOrd="6" destOrd="0" presId="urn:microsoft.com/office/officeart/2005/8/layout/orgChart1"/>
    <dgm:cxn modelId="{2F280155-F8B7-594A-9230-BBC537BBF0B4}" type="presParOf" srcId="{482964C8-D86E-334C-B880-5652D1FC6674}" destId="{7A5D923A-B881-A344-B6CE-ED5EA95FE7E1}" srcOrd="7" destOrd="0" presId="urn:microsoft.com/office/officeart/2005/8/layout/orgChart1"/>
    <dgm:cxn modelId="{25D57478-A7DB-984C-8EED-57971C1C791B}" type="presParOf" srcId="{7A5D923A-B881-A344-B6CE-ED5EA95FE7E1}" destId="{B4FE605F-B98E-5545-9D72-C0F78616B4CC}" srcOrd="0" destOrd="0" presId="urn:microsoft.com/office/officeart/2005/8/layout/orgChart1"/>
    <dgm:cxn modelId="{03FFC248-10BD-2941-ACF9-77859FCA4E64}" type="presParOf" srcId="{B4FE605F-B98E-5545-9D72-C0F78616B4CC}" destId="{4F98764C-C8EA-0242-B658-50035A839A72}" srcOrd="0" destOrd="0" presId="urn:microsoft.com/office/officeart/2005/8/layout/orgChart1"/>
    <dgm:cxn modelId="{D843459F-6E7F-9441-8AB4-9BD9A30FBF69}" type="presParOf" srcId="{B4FE605F-B98E-5545-9D72-C0F78616B4CC}" destId="{AE525072-398E-FB4E-B3A2-581BDA9111E9}" srcOrd="1" destOrd="0" presId="urn:microsoft.com/office/officeart/2005/8/layout/orgChart1"/>
    <dgm:cxn modelId="{C2A06296-E5B7-5F40-8ADB-28D4C853E266}" type="presParOf" srcId="{7A5D923A-B881-A344-B6CE-ED5EA95FE7E1}" destId="{027C1669-B859-054E-9BC7-E8C58C22B942}" srcOrd="1" destOrd="0" presId="urn:microsoft.com/office/officeart/2005/8/layout/orgChart1"/>
    <dgm:cxn modelId="{115532FE-7A67-4A4B-A8F9-34DA6549384F}" type="presParOf" srcId="{7A5D923A-B881-A344-B6CE-ED5EA95FE7E1}" destId="{0A07C3E7-E27A-B441-8CAD-0885214D1108}" srcOrd="2" destOrd="0" presId="urn:microsoft.com/office/officeart/2005/8/layout/orgChart1"/>
    <dgm:cxn modelId="{0ED772B8-0DAB-E44B-A3AA-14DB1A6F5F5C}" type="presParOf" srcId="{482964C8-D86E-334C-B880-5652D1FC6674}" destId="{A38DA659-9152-174B-8C16-BB73319A4853}" srcOrd="8" destOrd="0" presId="urn:microsoft.com/office/officeart/2005/8/layout/orgChart1"/>
    <dgm:cxn modelId="{083F5542-10AC-9B42-AE9D-8FF1616D02B1}" type="presParOf" srcId="{482964C8-D86E-334C-B880-5652D1FC6674}" destId="{39E489C9-97B6-3348-8989-C702991E2D57}" srcOrd="9" destOrd="0" presId="urn:microsoft.com/office/officeart/2005/8/layout/orgChart1"/>
    <dgm:cxn modelId="{7C8BF527-8F0B-1C40-AF29-95382BA02E7B}" type="presParOf" srcId="{39E489C9-97B6-3348-8989-C702991E2D57}" destId="{877E0310-1C75-B444-AD62-B62A26D3AF77}" srcOrd="0" destOrd="0" presId="urn:microsoft.com/office/officeart/2005/8/layout/orgChart1"/>
    <dgm:cxn modelId="{72A870FA-8942-BF40-9AB6-CECB02162E60}" type="presParOf" srcId="{877E0310-1C75-B444-AD62-B62A26D3AF77}" destId="{BFC9037E-0766-FD45-9D03-2034896ECDB2}" srcOrd="0" destOrd="0" presId="urn:microsoft.com/office/officeart/2005/8/layout/orgChart1"/>
    <dgm:cxn modelId="{E921D9AA-73C6-5545-A017-B241906CA734}" type="presParOf" srcId="{877E0310-1C75-B444-AD62-B62A26D3AF77}" destId="{D9133DD1-E2FE-8B47-A37D-CDDA0B8DA7F1}" srcOrd="1" destOrd="0" presId="urn:microsoft.com/office/officeart/2005/8/layout/orgChart1"/>
    <dgm:cxn modelId="{39353DE6-BBC7-494E-8120-BDC8080ECA46}" type="presParOf" srcId="{39E489C9-97B6-3348-8989-C702991E2D57}" destId="{CBCD8C08-F08B-5342-996C-A36EFB00EF12}" srcOrd="1" destOrd="0" presId="urn:microsoft.com/office/officeart/2005/8/layout/orgChart1"/>
    <dgm:cxn modelId="{8941DF5E-6A56-044B-B0A1-BD2F781BF087}" type="presParOf" srcId="{39E489C9-97B6-3348-8989-C702991E2D57}" destId="{DC62D556-D269-DE43-938E-D724CDE205D3}" srcOrd="2" destOrd="0" presId="urn:microsoft.com/office/officeart/2005/8/layout/orgChart1"/>
    <dgm:cxn modelId="{5A226D13-70CC-6C45-8E30-8C3C2D3048E8}" type="presParOf" srcId="{31BC349D-272A-4146-997A-6BDC4EE033BC}" destId="{EABA2954-DF27-674B-BF22-0AA9A3021B5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C2F4081-70F1-C648-9B7A-AAA431F5FBB7}" type="doc">
      <dgm:prSet loTypeId="urn:microsoft.com/office/officeart/2005/8/layout/orgChar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1ED6F88C-88D5-2E42-A0D9-AEF7FC8DDEB6}">
      <dgm:prSet phldrT="[Texto]" custT="1"/>
      <dgm:spPr/>
      <dgm:t>
        <a:bodyPr/>
        <a:lstStyle/>
        <a:p>
          <a:r>
            <a:rPr lang="pt-PT" sz="1800" b="1" dirty="0" smtClean="0">
              <a:solidFill>
                <a:schemeClr val="tx1"/>
              </a:solidFill>
            </a:rPr>
            <a:t>PC espástica diplégica </a:t>
          </a:r>
          <a:endParaRPr lang="pt-PT" sz="1800" b="1" dirty="0">
            <a:solidFill>
              <a:schemeClr val="tx1"/>
            </a:solidFill>
          </a:endParaRPr>
        </a:p>
      </dgm:t>
    </dgm:pt>
    <dgm:pt modelId="{0BF89C7B-5451-9046-B5A9-1EC0DA6A45D1}" type="parTrans" cxnId="{531349E5-7122-824E-BAB6-E0946E8EA09C}">
      <dgm:prSet/>
      <dgm:spPr/>
      <dgm:t>
        <a:bodyPr/>
        <a:lstStyle/>
        <a:p>
          <a:endParaRPr lang="pt-PT"/>
        </a:p>
      </dgm:t>
    </dgm:pt>
    <dgm:pt modelId="{66AB24C1-E660-F74C-8BE3-87AF3B347E35}" type="sibTrans" cxnId="{531349E5-7122-824E-BAB6-E0946E8EA09C}">
      <dgm:prSet/>
      <dgm:spPr/>
      <dgm:t>
        <a:bodyPr/>
        <a:lstStyle/>
        <a:p>
          <a:endParaRPr lang="pt-PT"/>
        </a:p>
      </dgm:t>
    </dgm:pt>
    <dgm:pt modelId="{AD912E32-4768-2844-B456-9E3563CA8AFA}">
      <dgm:prSet phldrT="[Texto]" custT="1"/>
      <dgm:spPr>
        <a:solidFill>
          <a:schemeClr val="accent1">
            <a:alpha val="39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pt-PT" sz="1400" dirty="0" smtClean="0">
              <a:solidFill>
                <a:schemeClr val="bg1"/>
              </a:solidFill>
            </a:rPr>
            <a:t>Padrão de marcha com</a:t>
          </a:r>
        </a:p>
        <a:p>
          <a:pPr>
            <a:spcAft>
              <a:spcPts val="0"/>
            </a:spcAft>
          </a:pPr>
          <a:r>
            <a:rPr lang="pt-PT" sz="1400" b="1" dirty="0" smtClean="0">
              <a:solidFill>
                <a:schemeClr val="bg1"/>
              </a:solidFill>
            </a:rPr>
            <a:t>pé equino </a:t>
          </a:r>
          <a:endParaRPr lang="pt-PT" sz="1400" b="1" dirty="0"/>
        </a:p>
      </dgm:t>
    </dgm:pt>
    <dgm:pt modelId="{2D17B92D-6856-0A4F-8432-44D77AC57377}" type="parTrans" cxnId="{E7F9B869-B429-6B43-AF77-F07E2A009510}">
      <dgm:prSet/>
      <dgm:spPr>
        <a:ln w="15875"/>
      </dgm:spPr>
      <dgm:t>
        <a:bodyPr/>
        <a:lstStyle/>
        <a:p>
          <a:endParaRPr lang="pt-PT" sz="1400"/>
        </a:p>
      </dgm:t>
    </dgm:pt>
    <dgm:pt modelId="{527D68FE-12A1-224A-92CF-13B22A56C7FA}" type="sibTrans" cxnId="{E7F9B869-B429-6B43-AF77-F07E2A009510}">
      <dgm:prSet/>
      <dgm:spPr/>
      <dgm:t>
        <a:bodyPr/>
        <a:lstStyle/>
        <a:p>
          <a:endParaRPr lang="pt-PT"/>
        </a:p>
      </dgm:t>
    </dgm:pt>
    <dgm:pt modelId="{F8364B90-72F7-D849-86F2-06A33CB24E70}">
      <dgm:prSet phldrT="[Texto]" custT="1"/>
      <dgm:spPr>
        <a:solidFill>
          <a:schemeClr val="accent1">
            <a:alpha val="39000"/>
          </a:schemeClr>
        </a:solidFill>
      </dgm:spPr>
      <dgm:t>
        <a:bodyPr/>
        <a:lstStyle/>
        <a:p>
          <a:r>
            <a:rPr lang="pt-PT" sz="1400" dirty="0" smtClean="0">
              <a:solidFill>
                <a:schemeClr val="bg1"/>
              </a:solidFill>
            </a:rPr>
            <a:t>Padrão de marcha </a:t>
          </a:r>
          <a:r>
            <a:rPr lang="pt-PT" sz="1400" b="1" dirty="0" smtClean="0">
              <a:solidFill>
                <a:schemeClr val="bg1"/>
              </a:solidFill>
            </a:rPr>
            <a:t>em salto</a:t>
          </a:r>
          <a:endParaRPr lang="pt-PT" sz="1400" b="1" dirty="0"/>
        </a:p>
      </dgm:t>
    </dgm:pt>
    <dgm:pt modelId="{1171A06E-0FFC-4245-A490-3167A4826525}" type="parTrans" cxnId="{675D3C8D-F59F-654C-A8DB-29D1B738F38D}">
      <dgm:prSet/>
      <dgm:spPr>
        <a:ln w="15875"/>
      </dgm:spPr>
      <dgm:t>
        <a:bodyPr/>
        <a:lstStyle/>
        <a:p>
          <a:endParaRPr lang="pt-PT" sz="1400"/>
        </a:p>
      </dgm:t>
    </dgm:pt>
    <dgm:pt modelId="{4D333566-C0F2-A041-82C6-831823FC839C}" type="sibTrans" cxnId="{675D3C8D-F59F-654C-A8DB-29D1B738F38D}">
      <dgm:prSet/>
      <dgm:spPr/>
      <dgm:t>
        <a:bodyPr/>
        <a:lstStyle/>
        <a:p>
          <a:endParaRPr lang="pt-PT"/>
        </a:p>
      </dgm:t>
    </dgm:pt>
    <dgm:pt modelId="{B631A484-B413-B24D-927F-8F878BAA8651}">
      <dgm:prSet phldrT="[Texto]" custT="1"/>
      <dgm:spPr>
        <a:solidFill>
          <a:schemeClr val="accent1">
            <a:alpha val="39000"/>
          </a:schemeClr>
        </a:solidFill>
      </dgm:spPr>
      <dgm:t>
        <a:bodyPr/>
        <a:lstStyle/>
        <a:p>
          <a:r>
            <a:rPr lang="pt-PT" sz="1400" dirty="0" smtClean="0">
              <a:solidFill>
                <a:schemeClr val="bg1"/>
              </a:solidFill>
            </a:rPr>
            <a:t>Padrão de marcha com </a:t>
          </a:r>
          <a:r>
            <a:rPr lang="pt-PT" sz="1400" b="1" dirty="0" smtClean="0">
              <a:solidFill>
                <a:schemeClr val="bg1"/>
              </a:solidFill>
            </a:rPr>
            <a:t>aparente pé equino</a:t>
          </a:r>
          <a:endParaRPr lang="pt-PT" sz="1400" b="1" dirty="0"/>
        </a:p>
      </dgm:t>
    </dgm:pt>
    <dgm:pt modelId="{6357FB8D-789A-3F48-A32E-547CCC509E8A}" type="parTrans" cxnId="{6728C915-F708-A54B-9171-2470DAAEA765}">
      <dgm:prSet/>
      <dgm:spPr>
        <a:ln w="15875"/>
      </dgm:spPr>
      <dgm:t>
        <a:bodyPr/>
        <a:lstStyle/>
        <a:p>
          <a:endParaRPr lang="pt-PT" sz="1400"/>
        </a:p>
      </dgm:t>
    </dgm:pt>
    <dgm:pt modelId="{BC8A4314-3795-7C41-A4FB-0D3A4B19D063}" type="sibTrans" cxnId="{6728C915-F708-A54B-9171-2470DAAEA765}">
      <dgm:prSet/>
      <dgm:spPr/>
      <dgm:t>
        <a:bodyPr/>
        <a:lstStyle/>
        <a:p>
          <a:endParaRPr lang="pt-PT"/>
        </a:p>
      </dgm:t>
    </dgm:pt>
    <dgm:pt modelId="{AA910664-E122-AF4F-B02E-13B753034BF2}">
      <dgm:prSet custT="1"/>
      <dgm:spPr>
        <a:solidFill>
          <a:schemeClr val="accent1">
            <a:alpha val="39000"/>
          </a:schemeClr>
        </a:solidFill>
      </dgm:spPr>
      <dgm:t>
        <a:bodyPr/>
        <a:lstStyle/>
        <a:p>
          <a:r>
            <a:rPr lang="pt-PT" sz="1400" b="0" dirty="0" smtClean="0">
              <a:solidFill>
                <a:schemeClr val="bg1"/>
              </a:solidFill>
            </a:rPr>
            <a:t>Padrão de marcha </a:t>
          </a:r>
          <a:r>
            <a:rPr lang="pt-PT" sz="1400" b="1" i="1" dirty="0" err="1" smtClean="0">
              <a:solidFill>
                <a:schemeClr val="bg1"/>
              </a:solidFill>
            </a:rPr>
            <a:t>Crouch</a:t>
          </a:r>
          <a:endParaRPr lang="pt-PT" sz="1400" b="1" dirty="0" smtClean="0">
            <a:solidFill>
              <a:schemeClr val="bg1"/>
            </a:solidFill>
          </a:endParaRPr>
        </a:p>
      </dgm:t>
    </dgm:pt>
    <dgm:pt modelId="{8ACDF827-7AA9-6248-AFF3-0EC70B822D61}" type="parTrans" cxnId="{EAE14E83-5686-4B49-A505-DA46396B220E}">
      <dgm:prSet/>
      <dgm:spPr>
        <a:ln w="15875"/>
      </dgm:spPr>
      <dgm:t>
        <a:bodyPr/>
        <a:lstStyle/>
        <a:p>
          <a:endParaRPr lang="pt-PT" sz="1400"/>
        </a:p>
      </dgm:t>
    </dgm:pt>
    <dgm:pt modelId="{13E3D3A0-5DE4-3344-A86B-7D94CD0F2EE0}" type="sibTrans" cxnId="{EAE14E83-5686-4B49-A505-DA46396B220E}">
      <dgm:prSet/>
      <dgm:spPr/>
      <dgm:t>
        <a:bodyPr/>
        <a:lstStyle/>
        <a:p>
          <a:endParaRPr lang="pt-PT"/>
        </a:p>
      </dgm:t>
    </dgm:pt>
    <dgm:pt modelId="{7E7D3099-F989-2844-97D1-73299A0E6509}" type="pres">
      <dgm:prSet presAssocID="{2C2F4081-70F1-C648-9B7A-AAA431F5FBB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PT"/>
        </a:p>
      </dgm:t>
    </dgm:pt>
    <dgm:pt modelId="{31BC349D-272A-4146-997A-6BDC4EE033BC}" type="pres">
      <dgm:prSet presAssocID="{1ED6F88C-88D5-2E42-A0D9-AEF7FC8DDEB6}" presName="hierRoot1" presStyleCnt="0">
        <dgm:presLayoutVars>
          <dgm:hierBranch val="init"/>
        </dgm:presLayoutVars>
      </dgm:prSet>
      <dgm:spPr/>
    </dgm:pt>
    <dgm:pt modelId="{109B5637-B973-9E43-B25F-E479B2A8D990}" type="pres">
      <dgm:prSet presAssocID="{1ED6F88C-88D5-2E42-A0D9-AEF7FC8DDEB6}" presName="rootComposite1" presStyleCnt="0"/>
      <dgm:spPr/>
    </dgm:pt>
    <dgm:pt modelId="{CEB56965-98E2-1744-97DC-617B0B789DB5}" type="pres">
      <dgm:prSet presAssocID="{1ED6F88C-88D5-2E42-A0D9-AEF7FC8DDEB6}" presName="rootText1" presStyleLbl="node0" presStyleIdx="0" presStyleCnt="1" custScaleX="191339" custScaleY="37350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000B8C6C-1011-7345-8385-E16254C37122}" type="pres">
      <dgm:prSet presAssocID="{1ED6F88C-88D5-2E42-A0D9-AEF7FC8DDEB6}" presName="rootConnector1" presStyleLbl="node1" presStyleIdx="0" presStyleCnt="0"/>
      <dgm:spPr/>
      <dgm:t>
        <a:bodyPr/>
        <a:lstStyle/>
        <a:p>
          <a:endParaRPr lang="pt-PT"/>
        </a:p>
      </dgm:t>
    </dgm:pt>
    <dgm:pt modelId="{482964C8-D86E-334C-B880-5652D1FC6674}" type="pres">
      <dgm:prSet presAssocID="{1ED6F88C-88D5-2E42-A0D9-AEF7FC8DDEB6}" presName="hierChild2" presStyleCnt="0"/>
      <dgm:spPr/>
    </dgm:pt>
    <dgm:pt modelId="{D71B72DE-C736-964B-8768-DC36FF711EB5}" type="pres">
      <dgm:prSet presAssocID="{2D17B92D-6856-0A4F-8432-44D77AC57377}" presName="Name37" presStyleLbl="parChTrans1D2" presStyleIdx="0" presStyleCnt="4"/>
      <dgm:spPr/>
      <dgm:t>
        <a:bodyPr/>
        <a:lstStyle/>
        <a:p>
          <a:endParaRPr lang="pt-PT"/>
        </a:p>
      </dgm:t>
    </dgm:pt>
    <dgm:pt modelId="{03B2FF4D-48ED-6548-8AA0-C9C95C7E5AA8}" type="pres">
      <dgm:prSet presAssocID="{AD912E32-4768-2844-B456-9E3563CA8AFA}" presName="hierRoot2" presStyleCnt="0">
        <dgm:presLayoutVars>
          <dgm:hierBranch val="init"/>
        </dgm:presLayoutVars>
      </dgm:prSet>
      <dgm:spPr/>
    </dgm:pt>
    <dgm:pt modelId="{41831A83-D238-5A41-A744-E006777A7560}" type="pres">
      <dgm:prSet presAssocID="{AD912E32-4768-2844-B456-9E3563CA8AFA}" presName="rootComposite" presStyleCnt="0"/>
      <dgm:spPr/>
    </dgm:pt>
    <dgm:pt modelId="{19E09DC4-671F-5F48-9F14-33BFB70EE329}" type="pres">
      <dgm:prSet presAssocID="{AD912E32-4768-2844-B456-9E3563CA8AFA}" presName="rootText" presStyleLbl="node2" presStyleIdx="0" presStyleCnt="4" custScaleX="116235" custScaleY="90251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779DBD0B-0887-9B49-8AA7-E40DED2F8796}" type="pres">
      <dgm:prSet presAssocID="{AD912E32-4768-2844-B456-9E3563CA8AFA}" presName="rootConnector" presStyleLbl="node2" presStyleIdx="0" presStyleCnt="4"/>
      <dgm:spPr/>
      <dgm:t>
        <a:bodyPr/>
        <a:lstStyle/>
        <a:p>
          <a:endParaRPr lang="pt-PT"/>
        </a:p>
      </dgm:t>
    </dgm:pt>
    <dgm:pt modelId="{01F07CE5-E915-E249-AAE5-D61DF35320A4}" type="pres">
      <dgm:prSet presAssocID="{AD912E32-4768-2844-B456-9E3563CA8AFA}" presName="hierChild4" presStyleCnt="0"/>
      <dgm:spPr/>
    </dgm:pt>
    <dgm:pt modelId="{2EA7B8AF-D9D8-F94C-B976-5FD90FCB4AD2}" type="pres">
      <dgm:prSet presAssocID="{AD912E32-4768-2844-B456-9E3563CA8AFA}" presName="hierChild5" presStyleCnt="0"/>
      <dgm:spPr/>
    </dgm:pt>
    <dgm:pt modelId="{11FAD1B2-3CAE-804E-91CE-00F23E0D1C9F}" type="pres">
      <dgm:prSet presAssocID="{1171A06E-0FFC-4245-A490-3167A4826525}" presName="Name37" presStyleLbl="parChTrans1D2" presStyleIdx="1" presStyleCnt="4"/>
      <dgm:spPr/>
      <dgm:t>
        <a:bodyPr/>
        <a:lstStyle/>
        <a:p>
          <a:endParaRPr lang="pt-PT"/>
        </a:p>
      </dgm:t>
    </dgm:pt>
    <dgm:pt modelId="{5254F5EA-3E95-274B-B4EC-F066C67A40CC}" type="pres">
      <dgm:prSet presAssocID="{F8364B90-72F7-D849-86F2-06A33CB24E70}" presName="hierRoot2" presStyleCnt="0">
        <dgm:presLayoutVars>
          <dgm:hierBranch val="init"/>
        </dgm:presLayoutVars>
      </dgm:prSet>
      <dgm:spPr/>
    </dgm:pt>
    <dgm:pt modelId="{7F22AB18-D2D3-4B42-B3F8-93D205E1B35D}" type="pres">
      <dgm:prSet presAssocID="{F8364B90-72F7-D849-86F2-06A33CB24E70}" presName="rootComposite" presStyleCnt="0"/>
      <dgm:spPr/>
    </dgm:pt>
    <dgm:pt modelId="{9DD5F011-47B3-894D-A0BA-7633C5751FE0}" type="pres">
      <dgm:prSet presAssocID="{F8364B90-72F7-D849-86F2-06A33CB24E70}" presName="rootText" presStyleLbl="node2" presStyleIdx="1" presStyleCnt="4" custScaleX="116235" custScaleY="90251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AADFF748-D969-2647-9AB8-76E309D65EF5}" type="pres">
      <dgm:prSet presAssocID="{F8364B90-72F7-D849-86F2-06A33CB24E70}" presName="rootConnector" presStyleLbl="node2" presStyleIdx="1" presStyleCnt="4"/>
      <dgm:spPr/>
      <dgm:t>
        <a:bodyPr/>
        <a:lstStyle/>
        <a:p>
          <a:endParaRPr lang="pt-PT"/>
        </a:p>
      </dgm:t>
    </dgm:pt>
    <dgm:pt modelId="{AC519EE2-24CF-9446-ADD2-2ED2A7C0E4E6}" type="pres">
      <dgm:prSet presAssocID="{F8364B90-72F7-D849-86F2-06A33CB24E70}" presName="hierChild4" presStyleCnt="0"/>
      <dgm:spPr/>
    </dgm:pt>
    <dgm:pt modelId="{2C05A357-26FE-6140-85C3-1ADB0BB2A0AE}" type="pres">
      <dgm:prSet presAssocID="{F8364B90-72F7-D849-86F2-06A33CB24E70}" presName="hierChild5" presStyleCnt="0"/>
      <dgm:spPr/>
    </dgm:pt>
    <dgm:pt modelId="{E442A07A-91CA-D34F-A699-BB33540367DF}" type="pres">
      <dgm:prSet presAssocID="{6357FB8D-789A-3F48-A32E-547CCC509E8A}" presName="Name37" presStyleLbl="parChTrans1D2" presStyleIdx="2" presStyleCnt="4"/>
      <dgm:spPr/>
      <dgm:t>
        <a:bodyPr/>
        <a:lstStyle/>
        <a:p>
          <a:endParaRPr lang="pt-PT"/>
        </a:p>
      </dgm:t>
    </dgm:pt>
    <dgm:pt modelId="{3E337827-9D31-BA4D-9E77-57938F309569}" type="pres">
      <dgm:prSet presAssocID="{B631A484-B413-B24D-927F-8F878BAA8651}" presName="hierRoot2" presStyleCnt="0">
        <dgm:presLayoutVars>
          <dgm:hierBranch val="init"/>
        </dgm:presLayoutVars>
      </dgm:prSet>
      <dgm:spPr/>
    </dgm:pt>
    <dgm:pt modelId="{D98B376C-2264-E249-BF4A-2364A2E60A83}" type="pres">
      <dgm:prSet presAssocID="{B631A484-B413-B24D-927F-8F878BAA8651}" presName="rootComposite" presStyleCnt="0"/>
      <dgm:spPr/>
    </dgm:pt>
    <dgm:pt modelId="{AD6BD7DD-8270-E147-8B34-330D8AA0B61E}" type="pres">
      <dgm:prSet presAssocID="{B631A484-B413-B24D-927F-8F878BAA8651}" presName="rootText" presStyleLbl="node2" presStyleIdx="2" presStyleCnt="4" custScaleX="116235" custScaleY="90251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FF553112-2BDD-464B-8B6D-FAB499D86483}" type="pres">
      <dgm:prSet presAssocID="{B631A484-B413-B24D-927F-8F878BAA8651}" presName="rootConnector" presStyleLbl="node2" presStyleIdx="2" presStyleCnt="4"/>
      <dgm:spPr/>
      <dgm:t>
        <a:bodyPr/>
        <a:lstStyle/>
        <a:p>
          <a:endParaRPr lang="pt-PT"/>
        </a:p>
      </dgm:t>
    </dgm:pt>
    <dgm:pt modelId="{DF32D14D-3BB2-DE49-A3AC-B7377D2337D1}" type="pres">
      <dgm:prSet presAssocID="{B631A484-B413-B24D-927F-8F878BAA8651}" presName="hierChild4" presStyleCnt="0"/>
      <dgm:spPr/>
    </dgm:pt>
    <dgm:pt modelId="{EA67DB56-A758-6244-B247-2ECCEF1C145B}" type="pres">
      <dgm:prSet presAssocID="{B631A484-B413-B24D-927F-8F878BAA8651}" presName="hierChild5" presStyleCnt="0"/>
      <dgm:spPr/>
    </dgm:pt>
    <dgm:pt modelId="{C7DBB443-C976-134C-8A61-B8BDF1BF7790}" type="pres">
      <dgm:prSet presAssocID="{8ACDF827-7AA9-6248-AFF3-0EC70B822D61}" presName="Name37" presStyleLbl="parChTrans1D2" presStyleIdx="3" presStyleCnt="4"/>
      <dgm:spPr/>
      <dgm:t>
        <a:bodyPr/>
        <a:lstStyle/>
        <a:p>
          <a:endParaRPr lang="pt-PT"/>
        </a:p>
      </dgm:t>
    </dgm:pt>
    <dgm:pt modelId="{7A5D923A-B881-A344-B6CE-ED5EA95FE7E1}" type="pres">
      <dgm:prSet presAssocID="{AA910664-E122-AF4F-B02E-13B753034BF2}" presName="hierRoot2" presStyleCnt="0">
        <dgm:presLayoutVars>
          <dgm:hierBranch val="init"/>
        </dgm:presLayoutVars>
      </dgm:prSet>
      <dgm:spPr/>
    </dgm:pt>
    <dgm:pt modelId="{B4FE605F-B98E-5545-9D72-C0F78616B4CC}" type="pres">
      <dgm:prSet presAssocID="{AA910664-E122-AF4F-B02E-13B753034BF2}" presName="rootComposite" presStyleCnt="0"/>
      <dgm:spPr/>
    </dgm:pt>
    <dgm:pt modelId="{4F98764C-C8EA-0242-B658-50035A839A72}" type="pres">
      <dgm:prSet presAssocID="{AA910664-E122-AF4F-B02E-13B753034BF2}" presName="rootText" presStyleLbl="node2" presStyleIdx="3" presStyleCnt="4" custScaleX="116235" custScaleY="90251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AE525072-398E-FB4E-B3A2-581BDA9111E9}" type="pres">
      <dgm:prSet presAssocID="{AA910664-E122-AF4F-B02E-13B753034BF2}" presName="rootConnector" presStyleLbl="node2" presStyleIdx="3" presStyleCnt="4"/>
      <dgm:spPr/>
      <dgm:t>
        <a:bodyPr/>
        <a:lstStyle/>
        <a:p>
          <a:endParaRPr lang="pt-PT"/>
        </a:p>
      </dgm:t>
    </dgm:pt>
    <dgm:pt modelId="{027C1669-B859-054E-9BC7-E8C58C22B942}" type="pres">
      <dgm:prSet presAssocID="{AA910664-E122-AF4F-B02E-13B753034BF2}" presName="hierChild4" presStyleCnt="0"/>
      <dgm:spPr/>
    </dgm:pt>
    <dgm:pt modelId="{0A07C3E7-E27A-B441-8CAD-0885214D1108}" type="pres">
      <dgm:prSet presAssocID="{AA910664-E122-AF4F-B02E-13B753034BF2}" presName="hierChild5" presStyleCnt="0"/>
      <dgm:spPr/>
    </dgm:pt>
    <dgm:pt modelId="{EABA2954-DF27-674B-BF22-0AA9A3021B52}" type="pres">
      <dgm:prSet presAssocID="{1ED6F88C-88D5-2E42-A0D9-AEF7FC8DDEB6}" presName="hierChild3" presStyleCnt="0"/>
      <dgm:spPr/>
    </dgm:pt>
  </dgm:ptLst>
  <dgm:cxnLst>
    <dgm:cxn modelId="{531349E5-7122-824E-BAB6-E0946E8EA09C}" srcId="{2C2F4081-70F1-C648-9B7A-AAA431F5FBB7}" destId="{1ED6F88C-88D5-2E42-A0D9-AEF7FC8DDEB6}" srcOrd="0" destOrd="0" parTransId="{0BF89C7B-5451-9046-B5A9-1EC0DA6A45D1}" sibTransId="{66AB24C1-E660-F74C-8BE3-87AF3B347E35}"/>
    <dgm:cxn modelId="{FE138016-B9A2-A149-B08A-58417D28BA5B}" type="presOf" srcId="{B631A484-B413-B24D-927F-8F878BAA8651}" destId="{FF553112-2BDD-464B-8B6D-FAB499D86483}" srcOrd="1" destOrd="0" presId="urn:microsoft.com/office/officeart/2005/8/layout/orgChart1"/>
    <dgm:cxn modelId="{E7F9B869-B429-6B43-AF77-F07E2A009510}" srcId="{1ED6F88C-88D5-2E42-A0D9-AEF7FC8DDEB6}" destId="{AD912E32-4768-2844-B456-9E3563CA8AFA}" srcOrd="0" destOrd="0" parTransId="{2D17B92D-6856-0A4F-8432-44D77AC57377}" sibTransId="{527D68FE-12A1-224A-92CF-13B22A56C7FA}"/>
    <dgm:cxn modelId="{2D05DAE1-A71E-D948-9DF4-89638D947FDF}" type="presOf" srcId="{8ACDF827-7AA9-6248-AFF3-0EC70B822D61}" destId="{C7DBB443-C976-134C-8A61-B8BDF1BF7790}" srcOrd="0" destOrd="0" presId="urn:microsoft.com/office/officeart/2005/8/layout/orgChart1"/>
    <dgm:cxn modelId="{48B73223-198C-EF4D-B3B2-7B05438A9C3B}" type="presOf" srcId="{F8364B90-72F7-D849-86F2-06A33CB24E70}" destId="{9DD5F011-47B3-894D-A0BA-7633C5751FE0}" srcOrd="0" destOrd="0" presId="urn:microsoft.com/office/officeart/2005/8/layout/orgChart1"/>
    <dgm:cxn modelId="{0D704554-9401-0448-93E9-FCEB61644B5B}" type="presOf" srcId="{2C2F4081-70F1-C648-9B7A-AAA431F5FBB7}" destId="{7E7D3099-F989-2844-97D1-73299A0E6509}" srcOrd="0" destOrd="0" presId="urn:microsoft.com/office/officeart/2005/8/layout/orgChart1"/>
    <dgm:cxn modelId="{E5882930-428A-4146-A054-AFAD1FEED865}" type="presOf" srcId="{AD912E32-4768-2844-B456-9E3563CA8AFA}" destId="{779DBD0B-0887-9B49-8AA7-E40DED2F8796}" srcOrd="1" destOrd="0" presId="urn:microsoft.com/office/officeart/2005/8/layout/orgChart1"/>
    <dgm:cxn modelId="{015A7B9D-E2AC-CB4C-94AD-DBEBA58999A8}" type="presOf" srcId="{F8364B90-72F7-D849-86F2-06A33CB24E70}" destId="{AADFF748-D969-2647-9AB8-76E309D65EF5}" srcOrd="1" destOrd="0" presId="urn:microsoft.com/office/officeart/2005/8/layout/orgChart1"/>
    <dgm:cxn modelId="{675D3C8D-F59F-654C-A8DB-29D1B738F38D}" srcId="{1ED6F88C-88D5-2E42-A0D9-AEF7FC8DDEB6}" destId="{F8364B90-72F7-D849-86F2-06A33CB24E70}" srcOrd="1" destOrd="0" parTransId="{1171A06E-0FFC-4245-A490-3167A4826525}" sibTransId="{4D333566-C0F2-A041-82C6-831823FC839C}"/>
    <dgm:cxn modelId="{7B54199F-86A8-6D45-AE78-19B579A85FDE}" type="presOf" srcId="{1ED6F88C-88D5-2E42-A0D9-AEF7FC8DDEB6}" destId="{CEB56965-98E2-1744-97DC-617B0B789DB5}" srcOrd="0" destOrd="0" presId="urn:microsoft.com/office/officeart/2005/8/layout/orgChart1"/>
    <dgm:cxn modelId="{D4D390DC-DDFF-2441-A37E-300ABE546A8C}" type="presOf" srcId="{AD912E32-4768-2844-B456-9E3563CA8AFA}" destId="{19E09DC4-671F-5F48-9F14-33BFB70EE329}" srcOrd="0" destOrd="0" presId="urn:microsoft.com/office/officeart/2005/8/layout/orgChart1"/>
    <dgm:cxn modelId="{A0FB4E86-7DBE-B147-8243-E40F6550281E}" type="presOf" srcId="{B631A484-B413-B24D-927F-8F878BAA8651}" destId="{AD6BD7DD-8270-E147-8B34-330D8AA0B61E}" srcOrd="0" destOrd="0" presId="urn:microsoft.com/office/officeart/2005/8/layout/orgChart1"/>
    <dgm:cxn modelId="{DB6EECD7-2573-2945-983E-7755CA05B3D5}" type="presOf" srcId="{AA910664-E122-AF4F-B02E-13B753034BF2}" destId="{4F98764C-C8EA-0242-B658-50035A839A72}" srcOrd="0" destOrd="0" presId="urn:microsoft.com/office/officeart/2005/8/layout/orgChart1"/>
    <dgm:cxn modelId="{01FF0F3E-395B-3D4C-B0C1-92ABCAB55E2A}" type="presOf" srcId="{1171A06E-0FFC-4245-A490-3167A4826525}" destId="{11FAD1B2-3CAE-804E-91CE-00F23E0D1C9F}" srcOrd="0" destOrd="0" presId="urn:microsoft.com/office/officeart/2005/8/layout/orgChart1"/>
    <dgm:cxn modelId="{5E9F1F61-0055-1246-B6D7-7796B7017402}" type="presOf" srcId="{1ED6F88C-88D5-2E42-A0D9-AEF7FC8DDEB6}" destId="{000B8C6C-1011-7345-8385-E16254C37122}" srcOrd="1" destOrd="0" presId="urn:microsoft.com/office/officeart/2005/8/layout/orgChart1"/>
    <dgm:cxn modelId="{D4A6C12C-9A57-824E-8E03-2A0210969F0D}" type="presOf" srcId="{6357FB8D-789A-3F48-A32E-547CCC509E8A}" destId="{E442A07A-91CA-D34F-A699-BB33540367DF}" srcOrd="0" destOrd="0" presId="urn:microsoft.com/office/officeart/2005/8/layout/orgChart1"/>
    <dgm:cxn modelId="{2C4BFC46-2D3D-F542-8BA2-ACE889CE456C}" type="presOf" srcId="{2D17B92D-6856-0A4F-8432-44D77AC57377}" destId="{D71B72DE-C736-964B-8768-DC36FF711EB5}" srcOrd="0" destOrd="0" presId="urn:microsoft.com/office/officeart/2005/8/layout/orgChart1"/>
    <dgm:cxn modelId="{EAE14E83-5686-4B49-A505-DA46396B220E}" srcId="{1ED6F88C-88D5-2E42-A0D9-AEF7FC8DDEB6}" destId="{AA910664-E122-AF4F-B02E-13B753034BF2}" srcOrd="3" destOrd="0" parTransId="{8ACDF827-7AA9-6248-AFF3-0EC70B822D61}" sibTransId="{13E3D3A0-5DE4-3344-A86B-7D94CD0F2EE0}"/>
    <dgm:cxn modelId="{6728C915-F708-A54B-9171-2470DAAEA765}" srcId="{1ED6F88C-88D5-2E42-A0D9-AEF7FC8DDEB6}" destId="{B631A484-B413-B24D-927F-8F878BAA8651}" srcOrd="2" destOrd="0" parTransId="{6357FB8D-789A-3F48-A32E-547CCC509E8A}" sibTransId="{BC8A4314-3795-7C41-A4FB-0D3A4B19D063}"/>
    <dgm:cxn modelId="{D1E84260-80F1-2A4D-A639-A9EC917BCE28}" type="presOf" srcId="{AA910664-E122-AF4F-B02E-13B753034BF2}" destId="{AE525072-398E-FB4E-B3A2-581BDA9111E9}" srcOrd="1" destOrd="0" presId="urn:microsoft.com/office/officeart/2005/8/layout/orgChart1"/>
    <dgm:cxn modelId="{13E38432-0ADB-4D49-B488-83852A2DF35E}" type="presParOf" srcId="{7E7D3099-F989-2844-97D1-73299A0E6509}" destId="{31BC349D-272A-4146-997A-6BDC4EE033BC}" srcOrd="0" destOrd="0" presId="urn:microsoft.com/office/officeart/2005/8/layout/orgChart1"/>
    <dgm:cxn modelId="{DE2DE4DF-0679-2541-B7B0-866441D7E0C3}" type="presParOf" srcId="{31BC349D-272A-4146-997A-6BDC4EE033BC}" destId="{109B5637-B973-9E43-B25F-E479B2A8D990}" srcOrd="0" destOrd="0" presId="urn:microsoft.com/office/officeart/2005/8/layout/orgChart1"/>
    <dgm:cxn modelId="{F5D4E402-259A-0646-A93F-FD3A42DF96F4}" type="presParOf" srcId="{109B5637-B973-9E43-B25F-E479B2A8D990}" destId="{CEB56965-98E2-1744-97DC-617B0B789DB5}" srcOrd="0" destOrd="0" presId="urn:microsoft.com/office/officeart/2005/8/layout/orgChart1"/>
    <dgm:cxn modelId="{F5C0D5A1-5EF3-8D4E-9633-05DC95DE8AAA}" type="presParOf" srcId="{109B5637-B973-9E43-B25F-E479B2A8D990}" destId="{000B8C6C-1011-7345-8385-E16254C37122}" srcOrd="1" destOrd="0" presId="urn:microsoft.com/office/officeart/2005/8/layout/orgChart1"/>
    <dgm:cxn modelId="{7FB3F106-72BB-614D-8A10-C537FE3511E6}" type="presParOf" srcId="{31BC349D-272A-4146-997A-6BDC4EE033BC}" destId="{482964C8-D86E-334C-B880-5652D1FC6674}" srcOrd="1" destOrd="0" presId="urn:microsoft.com/office/officeart/2005/8/layout/orgChart1"/>
    <dgm:cxn modelId="{A9F8CCBA-C26F-C247-8FD3-EFEFAA1ADE0A}" type="presParOf" srcId="{482964C8-D86E-334C-B880-5652D1FC6674}" destId="{D71B72DE-C736-964B-8768-DC36FF711EB5}" srcOrd="0" destOrd="0" presId="urn:microsoft.com/office/officeart/2005/8/layout/orgChart1"/>
    <dgm:cxn modelId="{B7734782-26F6-894F-A7CE-CCE3EB507D99}" type="presParOf" srcId="{482964C8-D86E-334C-B880-5652D1FC6674}" destId="{03B2FF4D-48ED-6548-8AA0-C9C95C7E5AA8}" srcOrd="1" destOrd="0" presId="urn:microsoft.com/office/officeart/2005/8/layout/orgChart1"/>
    <dgm:cxn modelId="{8037993D-5172-064E-91C7-5A7998D77E55}" type="presParOf" srcId="{03B2FF4D-48ED-6548-8AA0-C9C95C7E5AA8}" destId="{41831A83-D238-5A41-A744-E006777A7560}" srcOrd="0" destOrd="0" presId="urn:microsoft.com/office/officeart/2005/8/layout/orgChart1"/>
    <dgm:cxn modelId="{805B7B54-67A7-3440-BA60-50D04C3091FA}" type="presParOf" srcId="{41831A83-D238-5A41-A744-E006777A7560}" destId="{19E09DC4-671F-5F48-9F14-33BFB70EE329}" srcOrd="0" destOrd="0" presId="urn:microsoft.com/office/officeart/2005/8/layout/orgChart1"/>
    <dgm:cxn modelId="{188C7DB4-6D66-5C4F-A10B-D25109F243C3}" type="presParOf" srcId="{41831A83-D238-5A41-A744-E006777A7560}" destId="{779DBD0B-0887-9B49-8AA7-E40DED2F8796}" srcOrd="1" destOrd="0" presId="urn:microsoft.com/office/officeart/2005/8/layout/orgChart1"/>
    <dgm:cxn modelId="{FD53E84A-5EAC-1442-A336-EE0DDB659D50}" type="presParOf" srcId="{03B2FF4D-48ED-6548-8AA0-C9C95C7E5AA8}" destId="{01F07CE5-E915-E249-AAE5-D61DF35320A4}" srcOrd="1" destOrd="0" presId="urn:microsoft.com/office/officeart/2005/8/layout/orgChart1"/>
    <dgm:cxn modelId="{FEEF8592-A5F6-5C4C-91CF-D34CFDF4EDAA}" type="presParOf" srcId="{03B2FF4D-48ED-6548-8AA0-C9C95C7E5AA8}" destId="{2EA7B8AF-D9D8-F94C-B976-5FD90FCB4AD2}" srcOrd="2" destOrd="0" presId="urn:microsoft.com/office/officeart/2005/8/layout/orgChart1"/>
    <dgm:cxn modelId="{743E9075-30D1-2D4D-800B-3D44C1C6412B}" type="presParOf" srcId="{482964C8-D86E-334C-B880-5652D1FC6674}" destId="{11FAD1B2-3CAE-804E-91CE-00F23E0D1C9F}" srcOrd="2" destOrd="0" presId="urn:microsoft.com/office/officeart/2005/8/layout/orgChart1"/>
    <dgm:cxn modelId="{255270A5-2698-6948-AEA4-9E30FCFCFD2E}" type="presParOf" srcId="{482964C8-D86E-334C-B880-5652D1FC6674}" destId="{5254F5EA-3E95-274B-B4EC-F066C67A40CC}" srcOrd="3" destOrd="0" presId="urn:microsoft.com/office/officeart/2005/8/layout/orgChart1"/>
    <dgm:cxn modelId="{D8D3FCDA-60D7-124D-B974-64C123A9A8A1}" type="presParOf" srcId="{5254F5EA-3E95-274B-B4EC-F066C67A40CC}" destId="{7F22AB18-D2D3-4B42-B3F8-93D205E1B35D}" srcOrd="0" destOrd="0" presId="urn:microsoft.com/office/officeart/2005/8/layout/orgChart1"/>
    <dgm:cxn modelId="{E7198F1C-0014-DD4B-84BE-FE69484F33EC}" type="presParOf" srcId="{7F22AB18-D2D3-4B42-B3F8-93D205E1B35D}" destId="{9DD5F011-47B3-894D-A0BA-7633C5751FE0}" srcOrd="0" destOrd="0" presId="urn:microsoft.com/office/officeart/2005/8/layout/orgChart1"/>
    <dgm:cxn modelId="{9695472E-2821-394C-91DC-29179022FA0C}" type="presParOf" srcId="{7F22AB18-D2D3-4B42-B3F8-93D205E1B35D}" destId="{AADFF748-D969-2647-9AB8-76E309D65EF5}" srcOrd="1" destOrd="0" presId="urn:microsoft.com/office/officeart/2005/8/layout/orgChart1"/>
    <dgm:cxn modelId="{A79F2F54-9511-E040-B12C-555C7C46FC09}" type="presParOf" srcId="{5254F5EA-3E95-274B-B4EC-F066C67A40CC}" destId="{AC519EE2-24CF-9446-ADD2-2ED2A7C0E4E6}" srcOrd="1" destOrd="0" presId="urn:microsoft.com/office/officeart/2005/8/layout/orgChart1"/>
    <dgm:cxn modelId="{5A0ACF7E-7764-FD43-80EB-0423986C6134}" type="presParOf" srcId="{5254F5EA-3E95-274B-B4EC-F066C67A40CC}" destId="{2C05A357-26FE-6140-85C3-1ADB0BB2A0AE}" srcOrd="2" destOrd="0" presId="urn:microsoft.com/office/officeart/2005/8/layout/orgChart1"/>
    <dgm:cxn modelId="{92E4CA5D-06A0-594B-8A5D-614E497B2B2D}" type="presParOf" srcId="{482964C8-D86E-334C-B880-5652D1FC6674}" destId="{E442A07A-91CA-D34F-A699-BB33540367DF}" srcOrd="4" destOrd="0" presId="urn:microsoft.com/office/officeart/2005/8/layout/orgChart1"/>
    <dgm:cxn modelId="{C3F74640-6845-3E47-AED7-AD7A2470BEC5}" type="presParOf" srcId="{482964C8-D86E-334C-B880-5652D1FC6674}" destId="{3E337827-9D31-BA4D-9E77-57938F309569}" srcOrd="5" destOrd="0" presId="urn:microsoft.com/office/officeart/2005/8/layout/orgChart1"/>
    <dgm:cxn modelId="{5A8000B2-309A-3D47-8CF2-F8F7628F1081}" type="presParOf" srcId="{3E337827-9D31-BA4D-9E77-57938F309569}" destId="{D98B376C-2264-E249-BF4A-2364A2E60A83}" srcOrd="0" destOrd="0" presId="urn:microsoft.com/office/officeart/2005/8/layout/orgChart1"/>
    <dgm:cxn modelId="{E0A67083-A1B4-734F-B666-28A73BC7A020}" type="presParOf" srcId="{D98B376C-2264-E249-BF4A-2364A2E60A83}" destId="{AD6BD7DD-8270-E147-8B34-330D8AA0B61E}" srcOrd="0" destOrd="0" presId="urn:microsoft.com/office/officeart/2005/8/layout/orgChart1"/>
    <dgm:cxn modelId="{D9CAA145-FCBD-1940-8559-7DF776D41AB0}" type="presParOf" srcId="{D98B376C-2264-E249-BF4A-2364A2E60A83}" destId="{FF553112-2BDD-464B-8B6D-FAB499D86483}" srcOrd="1" destOrd="0" presId="urn:microsoft.com/office/officeart/2005/8/layout/orgChart1"/>
    <dgm:cxn modelId="{58793695-767C-FC4C-9D5B-D19CD0FF16EA}" type="presParOf" srcId="{3E337827-9D31-BA4D-9E77-57938F309569}" destId="{DF32D14D-3BB2-DE49-A3AC-B7377D2337D1}" srcOrd="1" destOrd="0" presId="urn:microsoft.com/office/officeart/2005/8/layout/orgChart1"/>
    <dgm:cxn modelId="{E101E149-BD01-FC48-AB70-E390E5C06A32}" type="presParOf" srcId="{3E337827-9D31-BA4D-9E77-57938F309569}" destId="{EA67DB56-A758-6244-B247-2ECCEF1C145B}" srcOrd="2" destOrd="0" presId="urn:microsoft.com/office/officeart/2005/8/layout/orgChart1"/>
    <dgm:cxn modelId="{5138B02D-69E5-4142-92E8-EB7BE5941FC1}" type="presParOf" srcId="{482964C8-D86E-334C-B880-5652D1FC6674}" destId="{C7DBB443-C976-134C-8A61-B8BDF1BF7790}" srcOrd="6" destOrd="0" presId="urn:microsoft.com/office/officeart/2005/8/layout/orgChart1"/>
    <dgm:cxn modelId="{197012B3-E245-E449-8209-3AA830CF02CC}" type="presParOf" srcId="{482964C8-D86E-334C-B880-5652D1FC6674}" destId="{7A5D923A-B881-A344-B6CE-ED5EA95FE7E1}" srcOrd="7" destOrd="0" presId="urn:microsoft.com/office/officeart/2005/8/layout/orgChart1"/>
    <dgm:cxn modelId="{C4C25E67-A651-F643-9A3E-AB3E58CE8F11}" type="presParOf" srcId="{7A5D923A-B881-A344-B6CE-ED5EA95FE7E1}" destId="{B4FE605F-B98E-5545-9D72-C0F78616B4CC}" srcOrd="0" destOrd="0" presId="urn:microsoft.com/office/officeart/2005/8/layout/orgChart1"/>
    <dgm:cxn modelId="{6A5013CE-923A-A847-A2D9-AE101204E75A}" type="presParOf" srcId="{B4FE605F-B98E-5545-9D72-C0F78616B4CC}" destId="{4F98764C-C8EA-0242-B658-50035A839A72}" srcOrd="0" destOrd="0" presId="urn:microsoft.com/office/officeart/2005/8/layout/orgChart1"/>
    <dgm:cxn modelId="{93EEC15B-76CB-DC4A-8598-F4F103B096B3}" type="presParOf" srcId="{B4FE605F-B98E-5545-9D72-C0F78616B4CC}" destId="{AE525072-398E-FB4E-B3A2-581BDA9111E9}" srcOrd="1" destOrd="0" presId="urn:microsoft.com/office/officeart/2005/8/layout/orgChart1"/>
    <dgm:cxn modelId="{9B24561A-3B8F-7A41-8508-A4B2C9AF6A46}" type="presParOf" srcId="{7A5D923A-B881-A344-B6CE-ED5EA95FE7E1}" destId="{027C1669-B859-054E-9BC7-E8C58C22B942}" srcOrd="1" destOrd="0" presId="urn:microsoft.com/office/officeart/2005/8/layout/orgChart1"/>
    <dgm:cxn modelId="{EB03A003-5CFF-2243-927B-EECE638CE913}" type="presParOf" srcId="{7A5D923A-B881-A344-B6CE-ED5EA95FE7E1}" destId="{0A07C3E7-E27A-B441-8CAD-0885214D1108}" srcOrd="2" destOrd="0" presId="urn:microsoft.com/office/officeart/2005/8/layout/orgChart1"/>
    <dgm:cxn modelId="{76C0E037-A21A-DA46-9968-AD3CEEE2A3B3}" type="presParOf" srcId="{31BC349D-272A-4146-997A-6BDC4EE033BC}" destId="{EABA2954-DF27-674B-BF22-0AA9A3021B5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1AFD04B-7421-E241-81B3-D8DAB2E478A4}" type="doc">
      <dgm:prSet loTypeId="urn:microsoft.com/office/officeart/2005/8/layout/orgChart1" loCatId="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pt-PT"/>
        </a:p>
      </dgm:t>
    </dgm:pt>
    <dgm:pt modelId="{C1269BBD-A581-E547-A595-26DCA597391B}">
      <dgm:prSet phldrT="[Texto]" custT="1"/>
      <dgm:spPr>
        <a:solidFill>
          <a:schemeClr val="accent1">
            <a:alpha val="0"/>
          </a:schemeClr>
        </a:solidFill>
        <a:ln w="31750">
          <a:solidFill>
            <a:schemeClr val="accent1">
              <a:lumMod val="75000"/>
            </a:schemeClr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t-PT" sz="1800" dirty="0" smtClean="0">
              <a:solidFill>
                <a:schemeClr val="bg1"/>
              </a:solidFill>
            </a:rPr>
            <a:t>Determinar os efeitos da </a:t>
          </a:r>
          <a:r>
            <a:rPr lang="pt-PT" sz="1800" b="1" dirty="0" smtClean="0">
              <a:solidFill>
                <a:schemeClr val="bg1"/>
              </a:solidFill>
            </a:rPr>
            <a:t>Fisioterapia aquática </a:t>
          </a:r>
          <a:r>
            <a:rPr lang="pt-PT" sz="1800" dirty="0" smtClean="0">
              <a:solidFill>
                <a:schemeClr val="bg1"/>
              </a:solidFill>
            </a:rPr>
            <a:t>na </a:t>
          </a:r>
          <a:r>
            <a:rPr lang="pt-PT" sz="1800" b="1" dirty="0" smtClean="0">
              <a:solidFill>
                <a:schemeClr val="bg1"/>
              </a:solidFill>
            </a:rPr>
            <a:t>marcha</a:t>
          </a:r>
          <a:r>
            <a:rPr lang="pt-PT" sz="1800" dirty="0" smtClean="0">
              <a:solidFill>
                <a:schemeClr val="bg1"/>
              </a:solidFill>
            </a:rPr>
            <a:t> em utentes adultos com PC espástica nível I, II e III na SCFMG.</a:t>
          </a:r>
          <a:endParaRPr lang="pt-PT" sz="1800" dirty="0">
            <a:solidFill>
              <a:schemeClr val="bg1"/>
            </a:solidFill>
          </a:endParaRPr>
        </a:p>
      </dgm:t>
    </dgm:pt>
    <dgm:pt modelId="{9FBB79FC-4FA5-3F44-9F74-0ABDAC063A75}" type="parTrans" cxnId="{B4C0963E-B4BE-3D48-93F5-71D474FA07BB}">
      <dgm:prSet/>
      <dgm:spPr/>
      <dgm:t>
        <a:bodyPr/>
        <a:lstStyle/>
        <a:p>
          <a:endParaRPr lang="pt-PT"/>
        </a:p>
      </dgm:t>
    </dgm:pt>
    <dgm:pt modelId="{179EEE1A-1225-DF4F-86CE-4913459CFCDA}" type="sibTrans" cxnId="{B4C0963E-B4BE-3D48-93F5-71D474FA07BB}">
      <dgm:prSet/>
      <dgm:spPr/>
      <dgm:t>
        <a:bodyPr/>
        <a:lstStyle/>
        <a:p>
          <a:endParaRPr lang="pt-PT"/>
        </a:p>
      </dgm:t>
    </dgm:pt>
    <dgm:pt modelId="{77593B24-7465-A245-8166-95EA970DAEFD}">
      <dgm:prSet phldrT="[Texto]" custT="1"/>
      <dgm:spPr>
        <a:solidFill>
          <a:schemeClr val="accent1">
            <a:alpha val="0"/>
          </a:schemeClr>
        </a:solidFill>
        <a:ln w="25400">
          <a:solidFill>
            <a:schemeClr val="accent1">
              <a:alpha val="50000"/>
            </a:schemeClr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t-PT" sz="1800" dirty="0" smtClean="0">
              <a:solidFill>
                <a:schemeClr val="bg1"/>
              </a:solidFill>
            </a:rPr>
            <a:t>Efeitos da </a:t>
          </a:r>
          <a:r>
            <a:rPr lang="pt-PT" sz="1800" b="1" dirty="0" smtClean="0">
              <a:solidFill>
                <a:schemeClr val="bg1"/>
              </a:solidFill>
            </a:rPr>
            <a:t>Fisioterapia aquática </a:t>
          </a:r>
          <a:r>
            <a:rPr lang="pt-PT" sz="1800" dirty="0" smtClean="0">
              <a:solidFill>
                <a:schemeClr val="bg1"/>
              </a:solidFill>
            </a:rPr>
            <a:t>sobre a </a:t>
          </a:r>
          <a:r>
            <a:rPr lang="pt-PT" sz="1800" b="1" dirty="0" smtClean="0">
              <a:solidFill>
                <a:schemeClr val="bg1"/>
              </a:solidFill>
            </a:rPr>
            <a:t>função motora grossa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pt-PT" sz="1800" dirty="0" smtClean="0">
              <a:solidFill>
                <a:schemeClr val="bg1"/>
              </a:solidFill>
            </a:rPr>
            <a:t>(domínios D e E).</a:t>
          </a:r>
          <a:endParaRPr lang="pt-PT" sz="1800" dirty="0">
            <a:solidFill>
              <a:schemeClr val="bg1"/>
            </a:solidFill>
          </a:endParaRPr>
        </a:p>
      </dgm:t>
    </dgm:pt>
    <dgm:pt modelId="{96702867-AA43-4543-931E-D2DBF0A79C90}" type="parTrans" cxnId="{BFE8632D-B84F-014F-AA10-D352AF81BF58}">
      <dgm:prSet/>
      <dgm:spPr>
        <a:ln w="31750"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pt-PT"/>
        </a:p>
      </dgm:t>
    </dgm:pt>
    <dgm:pt modelId="{E42F76E2-A366-A647-B6DE-14F54B0B7C21}" type="sibTrans" cxnId="{BFE8632D-B84F-014F-AA10-D352AF81BF58}">
      <dgm:prSet/>
      <dgm:spPr/>
      <dgm:t>
        <a:bodyPr/>
        <a:lstStyle/>
        <a:p>
          <a:endParaRPr lang="pt-PT"/>
        </a:p>
      </dgm:t>
    </dgm:pt>
    <dgm:pt modelId="{DE1D85A4-CC4C-0542-835D-092559CD921D}">
      <dgm:prSet phldrT="[Texto]" custT="1"/>
      <dgm:spPr>
        <a:solidFill>
          <a:schemeClr val="accent1">
            <a:alpha val="0"/>
          </a:schemeClr>
        </a:solidFill>
        <a:ln w="25400">
          <a:solidFill>
            <a:schemeClr val="accent1">
              <a:alpha val="50000"/>
            </a:schemeClr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t-PT" sz="1800" dirty="0" smtClean="0">
              <a:solidFill>
                <a:schemeClr val="bg1"/>
              </a:solidFill>
            </a:rPr>
            <a:t>Efeitos da </a:t>
          </a:r>
          <a:r>
            <a:rPr lang="pt-PT" sz="1800" b="1" dirty="0" smtClean="0">
              <a:solidFill>
                <a:schemeClr val="bg1"/>
              </a:solidFill>
            </a:rPr>
            <a:t>Fisioterapia aquática </a:t>
          </a:r>
          <a:r>
            <a:rPr lang="pt-PT" sz="1800" dirty="0" smtClean="0">
              <a:solidFill>
                <a:schemeClr val="bg1"/>
              </a:solidFill>
            </a:rPr>
            <a:t>sobre a </a:t>
          </a:r>
          <a:r>
            <a:rPr lang="pt-PT" sz="1800" b="1" dirty="0" smtClean="0">
              <a:solidFill>
                <a:schemeClr val="bg1"/>
              </a:solidFill>
            </a:rPr>
            <a:t>velocidade da marcha</a:t>
          </a:r>
          <a:r>
            <a:rPr lang="pt-PT" sz="1800" dirty="0" smtClean="0">
              <a:solidFill>
                <a:schemeClr val="bg1"/>
              </a:solidFill>
            </a:rPr>
            <a:t>.</a:t>
          </a:r>
          <a:endParaRPr lang="pt-PT" sz="1800" dirty="0">
            <a:solidFill>
              <a:schemeClr val="bg1"/>
            </a:solidFill>
          </a:endParaRPr>
        </a:p>
      </dgm:t>
    </dgm:pt>
    <dgm:pt modelId="{C278A65C-3E75-114E-90E5-8672DDCC3E21}" type="parTrans" cxnId="{5CC7D939-AC7D-A242-8620-723DF76FC0CC}">
      <dgm:prSet/>
      <dgm:spPr>
        <a:ln w="31750"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pt-PT"/>
        </a:p>
      </dgm:t>
    </dgm:pt>
    <dgm:pt modelId="{738268DF-C583-B643-B4B7-977279DB9039}" type="sibTrans" cxnId="{5CC7D939-AC7D-A242-8620-723DF76FC0CC}">
      <dgm:prSet/>
      <dgm:spPr/>
      <dgm:t>
        <a:bodyPr/>
        <a:lstStyle/>
        <a:p>
          <a:endParaRPr lang="pt-PT"/>
        </a:p>
      </dgm:t>
    </dgm:pt>
    <dgm:pt modelId="{8071BBAF-8118-0847-9978-7F6A9397993D}">
      <dgm:prSet phldrT="[Texto]" custT="1"/>
      <dgm:spPr>
        <a:solidFill>
          <a:schemeClr val="accent1">
            <a:alpha val="0"/>
          </a:schemeClr>
        </a:solidFill>
        <a:ln w="25400">
          <a:solidFill>
            <a:schemeClr val="accent1">
              <a:alpha val="50000"/>
            </a:schemeClr>
          </a:solidFill>
        </a:ln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pt-PT" sz="1800" dirty="0" smtClean="0">
              <a:solidFill>
                <a:schemeClr val="bg1"/>
              </a:solidFill>
            </a:rPr>
            <a:t>Efeitos da </a:t>
          </a:r>
          <a:r>
            <a:rPr lang="pt-PT" sz="1800" b="1" dirty="0" smtClean="0">
              <a:solidFill>
                <a:schemeClr val="bg1"/>
              </a:solidFill>
            </a:rPr>
            <a:t>Fisioterapia aquática </a:t>
          </a:r>
          <a:r>
            <a:rPr lang="pt-PT" sz="1800" dirty="0" smtClean="0">
              <a:solidFill>
                <a:schemeClr val="bg1"/>
              </a:solidFill>
            </a:rPr>
            <a:t>sobre a 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pt-PT" sz="1800" b="1" dirty="0" smtClean="0">
              <a:solidFill>
                <a:schemeClr val="bg1"/>
              </a:solidFill>
            </a:rPr>
            <a:t>qualidade da marcha</a:t>
          </a:r>
          <a:r>
            <a:rPr lang="pt-PT" sz="2200" dirty="0" smtClean="0">
              <a:solidFill>
                <a:schemeClr val="bg1"/>
              </a:solidFill>
            </a:rPr>
            <a:t>. </a:t>
          </a:r>
          <a:endParaRPr lang="pt-PT" sz="2200" dirty="0">
            <a:solidFill>
              <a:schemeClr val="bg1"/>
            </a:solidFill>
          </a:endParaRPr>
        </a:p>
      </dgm:t>
    </dgm:pt>
    <dgm:pt modelId="{659782CB-E87B-EB48-A4EA-BEBDB273BFA0}" type="parTrans" cxnId="{F4AF3E0E-3B19-614A-8B81-4CF7C1B21368}">
      <dgm:prSet/>
      <dgm:spPr>
        <a:ln w="31750"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pt-PT" b="0"/>
        </a:p>
      </dgm:t>
    </dgm:pt>
    <dgm:pt modelId="{81F2F2AF-9E55-894F-ADF7-DF0EBE2D4FC9}" type="sibTrans" cxnId="{F4AF3E0E-3B19-614A-8B81-4CF7C1B21368}">
      <dgm:prSet/>
      <dgm:spPr/>
      <dgm:t>
        <a:bodyPr/>
        <a:lstStyle/>
        <a:p>
          <a:endParaRPr lang="pt-PT"/>
        </a:p>
      </dgm:t>
    </dgm:pt>
    <dgm:pt modelId="{906BEBC1-08AB-FC4A-B253-E37B8FFC76A0}" type="pres">
      <dgm:prSet presAssocID="{C1AFD04B-7421-E241-81B3-D8DAB2E478A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PT"/>
        </a:p>
      </dgm:t>
    </dgm:pt>
    <dgm:pt modelId="{656CF728-E919-C345-9534-C9A7EFCD5F35}" type="pres">
      <dgm:prSet presAssocID="{C1269BBD-A581-E547-A595-26DCA597391B}" presName="hierRoot1" presStyleCnt="0">
        <dgm:presLayoutVars>
          <dgm:hierBranch val="init"/>
        </dgm:presLayoutVars>
      </dgm:prSet>
      <dgm:spPr/>
    </dgm:pt>
    <dgm:pt modelId="{CC27D465-B0EC-2D4A-8AEB-A82C4DCCD4F0}" type="pres">
      <dgm:prSet presAssocID="{C1269BBD-A581-E547-A595-26DCA597391B}" presName="rootComposite1" presStyleCnt="0"/>
      <dgm:spPr/>
    </dgm:pt>
    <dgm:pt modelId="{AF2CFFB2-C10A-2049-AFBF-61F91D74A860}" type="pres">
      <dgm:prSet presAssocID="{C1269BBD-A581-E547-A595-26DCA597391B}" presName="rootText1" presStyleLbl="node0" presStyleIdx="0" presStyleCnt="1" custScaleX="172143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B6912145-C89C-114A-98B5-8F4078CDF1BF}" type="pres">
      <dgm:prSet presAssocID="{C1269BBD-A581-E547-A595-26DCA597391B}" presName="rootConnector1" presStyleLbl="node1" presStyleIdx="0" presStyleCnt="0"/>
      <dgm:spPr/>
      <dgm:t>
        <a:bodyPr/>
        <a:lstStyle/>
        <a:p>
          <a:endParaRPr lang="pt-PT"/>
        </a:p>
      </dgm:t>
    </dgm:pt>
    <dgm:pt modelId="{073329ED-E0B5-A741-A329-08153AD30AC7}" type="pres">
      <dgm:prSet presAssocID="{C1269BBD-A581-E547-A595-26DCA597391B}" presName="hierChild2" presStyleCnt="0"/>
      <dgm:spPr/>
    </dgm:pt>
    <dgm:pt modelId="{557276B4-5563-0045-A49A-DC0F9EB740BF}" type="pres">
      <dgm:prSet presAssocID="{96702867-AA43-4543-931E-D2DBF0A79C90}" presName="Name37" presStyleLbl="parChTrans1D2" presStyleIdx="0" presStyleCnt="3"/>
      <dgm:spPr/>
      <dgm:t>
        <a:bodyPr/>
        <a:lstStyle/>
        <a:p>
          <a:endParaRPr lang="pt-PT"/>
        </a:p>
      </dgm:t>
    </dgm:pt>
    <dgm:pt modelId="{B98F16AD-A845-C24E-ADC5-657ADF74522E}" type="pres">
      <dgm:prSet presAssocID="{77593B24-7465-A245-8166-95EA970DAEFD}" presName="hierRoot2" presStyleCnt="0">
        <dgm:presLayoutVars>
          <dgm:hierBranch val="init"/>
        </dgm:presLayoutVars>
      </dgm:prSet>
      <dgm:spPr/>
    </dgm:pt>
    <dgm:pt modelId="{8A4E31C0-B993-474E-B3D7-F315DA36CB98}" type="pres">
      <dgm:prSet presAssocID="{77593B24-7465-A245-8166-95EA970DAEFD}" presName="rootComposite" presStyleCnt="0"/>
      <dgm:spPr/>
    </dgm:pt>
    <dgm:pt modelId="{9BFA7302-9A6F-5940-BD31-05A4C069ACB5}" type="pres">
      <dgm:prSet presAssocID="{77593B24-7465-A245-8166-95EA970DAEFD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660DCB59-401C-DF4B-B45E-7C55503DF7A7}" type="pres">
      <dgm:prSet presAssocID="{77593B24-7465-A245-8166-95EA970DAEFD}" presName="rootConnector" presStyleLbl="node2" presStyleIdx="0" presStyleCnt="3"/>
      <dgm:spPr/>
      <dgm:t>
        <a:bodyPr/>
        <a:lstStyle/>
        <a:p>
          <a:endParaRPr lang="pt-PT"/>
        </a:p>
      </dgm:t>
    </dgm:pt>
    <dgm:pt modelId="{1F0FB792-0154-F247-9BB9-3521C31A1499}" type="pres">
      <dgm:prSet presAssocID="{77593B24-7465-A245-8166-95EA970DAEFD}" presName="hierChild4" presStyleCnt="0"/>
      <dgm:spPr/>
    </dgm:pt>
    <dgm:pt modelId="{7C523323-3227-6C4A-8A05-7CFE02906E4C}" type="pres">
      <dgm:prSet presAssocID="{77593B24-7465-A245-8166-95EA970DAEFD}" presName="hierChild5" presStyleCnt="0"/>
      <dgm:spPr/>
    </dgm:pt>
    <dgm:pt modelId="{5EF1BA1F-5372-2442-B94A-818FA661B772}" type="pres">
      <dgm:prSet presAssocID="{C278A65C-3E75-114E-90E5-8672DDCC3E21}" presName="Name37" presStyleLbl="parChTrans1D2" presStyleIdx="1" presStyleCnt="3"/>
      <dgm:spPr/>
      <dgm:t>
        <a:bodyPr/>
        <a:lstStyle/>
        <a:p>
          <a:endParaRPr lang="pt-PT"/>
        </a:p>
      </dgm:t>
    </dgm:pt>
    <dgm:pt modelId="{4725AC6A-E2B3-3347-8B15-96E28968DD9B}" type="pres">
      <dgm:prSet presAssocID="{DE1D85A4-CC4C-0542-835D-092559CD921D}" presName="hierRoot2" presStyleCnt="0">
        <dgm:presLayoutVars>
          <dgm:hierBranch val="init"/>
        </dgm:presLayoutVars>
      </dgm:prSet>
      <dgm:spPr/>
    </dgm:pt>
    <dgm:pt modelId="{D40FC2B0-1C38-2844-9170-9DF36AD172BA}" type="pres">
      <dgm:prSet presAssocID="{DE1D85A4-CC4C-0542-835D-092559CD921D}" presName="rootComposite" presStyleCnt="0"/>
      <dgm:spPr/>
    </dgm:pt>
    <dgm:pt modelId="{BC28EC64-E544-1844-889B-8938652FDFD5}" type="pres">
      <dgm:prSet presAssocID="{DE1D85A4-CC4C-0542-835D-092559CD921D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FC6FBAED-878D-F047-AA54-FA9505306F13}" type="pres">
      <dgm:prSet presAssocID="{DE1D85A4-CC4C-0542-835D-092559CD921D}" presName="rootConnector" presStyleLbl="node2" presStyleIdx="1" presStyleCnt="3"/>
      <dgm:spPr/>
      <dgm:t>
        <a:bodyPr/>
        <a:lstStyle/>
        <a:p>
          <a:endParaRPr lang="pt-PT"/>
        </a:p>
      </dgm:t>
    </dgm:pt>
    <dgm:pt modelId="{0DC22392-B06D-7D46-B9DF-26FFAC518018}" type="pres">
      <dgm:prSet presAssocID="{DE1D85A4-CC4C-0542-835D-092559CD921D}" presName="hierChild4" presStyleCnt="0"/>
      <dgm:spPr/>
    </dgm:pt>
    <dgm:pt modelId="{0622E9CB-A156-294D-A475-A38824CB56AB}" type="pres">
      <dgm:prSet presAssocID="{DE1D85A4-CC4C-0542-835D-092559CD921D}" presName="hierChild5" presStyleCnt="0"/>
      <dgm:spPr/>
    </dgm:pt>
    <dgm:pt modelId="{8CBCBB5E-9116-D84E-9AD5-84E7C5F30EA9}" type="pres">
      <dgm:prSet presAssocID="{659782CB-E87B-EB48-A4EA-BEBDB273BFA0}" presName="Name37" presStyleLbl="parChTrans1D2" presStyleIdx="2" presStyleCnt="3"/>
      <dgm:spPr/>
      <dgm:t>
        <a:bodyPr/>
        <a:lstStyle/>
        <a:p>
          <a:endParaRPr lang="pt-PT"/>
        </a:p>
      </dgm:t>
    </dgm:pt>
    <dgm:pt modelId="{1E3EA218-521A-0F47-8DEC-925E0F42D0EF}" type="pres">
      <dgm:prSet presAssocID="{8071BBAF-8118-0847-9978-7F6A9397993D}" presName="hierRoot2" presStyleCnt="0">
        <dgm:presLayoutVars>
          <dgm:hierBranch val="init"/>
        </dgm:presLayoutVars>
      </dgm:prSet>
      <dgm:spPr/>
    </dgm:pt>
    <dgm:pt modelId="{FFE4F7F1-D367-C747-BC6C-0AFAECC3DFA4}" type="pres">
      <dgm:prSet presAssocID="{8071BBAF-8118-0847-9978-7F6A9397993D}" presName="rootComposite" presStyleCnt="0"/>
      <dgm:spPr/>
    </dgm:pt>
    <dgm:pt modelId="{2F43F5DE-E75D-7047-8251-ACCB242EA2AB}" type="pres">
      <dgm:prSet presAssocID="{8071BBAF-8118-0847-9978-7F6A9397993D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9FC4241D-2D32-D746-A327-5E35B6521A90}" type="pres">
      <dgm:prSet presAssocID="{8071BBAF-8118-0847-9978-7F6A9397993D}" presName="rootConnector" presStyleLbl="node2" presStyleIdx="2" presStyleCnt="3"/>
      <dgm:spPr/>
      <dgm:t>
        <a:bodyPr/>
        <a:lstStyle/>
        <a:p>
          <a:endParaRPr lang="pt-PT"/>
        </a:p>
      </dgm:t>
    </dgm:pt>
    <dgm:pt modelId="{538EBA47-7F7F-7F45-A205-70109CD94128}" type="pres">
      <dgm:prSet presAssocID="{8071BBAF-8118-0847-9978-7F6A9397993D}" presName="hierChild4" presStyleCnt="0"/>
      <dgm:spPr/>
    </dgm:pt>
    <dgm:pt modelId="{78A6967A-F5B0-5949-A5BA-C24293B0C3C0}" type="pres">
      <dgm:prSet presAssocID="{8071BBAF-8118-0847-9978-7F6A9397993D}" presName="hierChild5" presStyleCnt="0"/>
      <dgm:spPr/>
    </dgm:pt>
    <dgm:pt modelId="{65FB0D4A-5B84-BD43-8F6D-BECF34352764}" type="pres">
      <dgm:prSet presAssocID="{C1269BBD-A581-E547-A595-26DCA597391B}" presName="hierChild3" presStyleCnt="0"/>
      <dgm:spPr/>
    </dgm:pt>
  </dgm:ptLst>
  <dgm:cxnLst>
    <dgm:cxn modelId="{991D7237-7327-B341-89DF-B9E9673898BE}" type="presOf" srcId="{C1269BBD-A581-E547-A595-26DCA597391B}" destId="{B6912145-C89C-114A-98B5-8F4078CDF1BF}" srcOrd="1" destOrd="0" presId="urn:microsoft.com/office/officeart/2005/8/layout/orgChart1"/>
    <dgm:cxn modelId="{3B0F1D35-B608-3E4B-86E6-40B6DA95CCAD}" type="presOf" srcId="{8071BBAF-8118-0847-9978-7F6A9397993D}" destId="{2F43F5DE-E75D-7047-8251-ACCB242EA2AB}" srcOrd="0" destOrd="0" presId="urn:microsoft.com/office/officeart/2005/8/layout/orgChart1"/>
    <dgm:cxn modelId="{6E5C1E65-A483-5F4B-82A9-DE4D1FA7C0D1}" type="presOf" srcId="{DE1D85A4-CC4C-0542-835D-092559CD921D}" destId="{FC6FBAED-878D-F047-AA54-FA9505306F13}" srcOrd="1" destOrd="0" presId="urn:microsoft.com/office/officeart/2005/8/layout/orgChart1"/>
    <dgm:cxn modelId="{BFE8632D-B84F-014F-AA10-D352AF81BF58}" srcId="{C1269BBD-A581-E547-A595-26DCA597391B}" destId="{77593B24-7465-A245-8166-95EA970DAEFD}" srcOrd="0" destOrd="0" parTransId="{96702867-AA43-4543-931E-D2DBF0A79C90}" sibTransId="{E42F76E2-A366-A647-B6DE-14F54B0B7C21}"/>
    <dgm:cxn modelId="{F4AF3E0E-3B19-614A-8B81-4CF7C1B21368}" srcId="{C1269BBD-A581-E547-A595-26DCA597391B}" destId="{8071BBAF-8118-0847-9978-7F6A9397993D}" srcOrd="2" destOrd="0" parTransId="{659782CB-E87B-EB48-A4EA-BEBDB273BFA0}" sibTransId="{81F2F2AF-9E55-894F-ADF7-DF0EBE2D4FC9}"/>
    <dgm:cxn modelId="{3EC77FFD-0526-BB4D-A8E6-3F9A26AEA487}" type="presOf" srcId="{C278A65C-3E75-114E-90E5-8672DDCC3E21}" destId="{5EF1BA1F-5372-2442-B94A-818FA661B772}" srcOrd="0" destOrd="0" presId="urn:microsoft.com/office/officeart/2005/8/layout/orgChart1"/>
    <dgm:cxn modelId="{DCD8963D-46B0-CA44-B271-510F252AD057}" type="presOf" srcId="{96702867-AA43-4543-931E-D2DBF0A79C90}" destId="{557276B4-5563-0045-A49A-DC0F9EB740BF}" srcOrd="0" destOrd="0" presId="urn:microsoft.com/office/officeart/2005/8/layout/orgChart1"/>
    <dgm:cxn modelId="{D7896B6A-EA18-714C-A12F-E9E371F09736}" type="presOf" srcId="{DE1D85A4-CC4C-0542-835D-092559CD921D}" destId="{BC28EC64-E544-1844-889B-8938652FDFD5}" srcOrd="0" destOrd="0" presId="urn:microsoft.com/office/officeart/2005/8/layout/orgChart1"/>
    <dgm:cxn modelId="{CC6DB659-3C07-A64B-BFCD-B2759003C5A6}" type="presOf" srcId="{77593B24-7465-A245-8166-95EA970DAEFD}" destId="{660DCB59-401C-DF4B-B45E-7C55503DF7A7}" srcOrd="1" destOrd="0" presId="urn:microsoft.com/office/officeart/2005/8/layout/orgChart1"/>
    <dgm:cxn modelId="{1B434477-A0C0-784A-A092-D5058AE43204}" type="presOf" srcId="{77593B24-7465-A245-8166-95EA970DAEFD}" destId="{9BFA7302-9A6F-5940-BD31-05A4C069ACB5}" srcOrd="0" destOrd="0" presId="urn:microsoft.com/office/officeart/2005/8/layout/orgChart1"/>
    <dgm:cxn modelId="{5CC7D939-AC7D-A242-8620-723DF76FC0CC}" srcId="{C1269BBD-A581-E547-A595-26DCA597391B}" destId="{DE1D85A4-CC4C-0542-835D-092559CD921D}" srcOrd="1" destOrd="0" parTransId="{C278A65C-3E75-114E-90E5-8672DDCC3E21}" sibTransId="{738268DF-C583-B643-B4B7-977279DB9039}"/>
    <dgm:cxn modelId="{E5DED256-66AB-E340-9CF4-41A4B4D2F90F}" type="presOf" srcId="{659782CB-E87B-EB48-A4EA-BEBDB273BFA0}" destId="{8CBCBB5E-9116-D84E-9AD5-84E7C5F30EA9}" srcOrd="0" destOrd="0" presId="urn:microsoft.com/office/officeart/2005/8/layout/orgChart1"/>
    <dgm:cxn modelId="{7B0E286F-7325-524C-B714-A150C99CF2F9}" type="presOf" srcId="{C1AFD04B-7421-E241-81B3-D8DAB2E478A4}" destId="{906BEBC1-08AB-FC4A-B253-E37B8FFC76A0}" srcOrd="0" destOrd="0" presId="urn:microsoft.com/office/officeart/2005/8/layout/orgChart1"/>
    <dgm:cxn modelId="{B4C0963E-B4BE-3D48-93F5-71D474FA07BB}" srcId="{C1AFD04B-7421-E241-81B3-D8DAB2E478A4}" destId="{C1269BBD-A581-E547-A595-26DCA597391B}" srcOrd="0" destOrd="0" parTransId="{9FBB79FC-4FA5-3F44-9F74-0ABDAC063A75}" sibTransId="{179EEE1A-1225-DF4F-86CE-4913459CFCDA}"/>
    <dgm:cxn modelId="{35A66400-5D1D-1343-8D1D-EC75EB0BFA4C}" type="presOf" srcId="{C1269BBD-A581-E547-A595-26DCA597391B}" destId="{AF2CFFB2-C10A-2049-AFBF-61F91D74A860}" srcOrd="0" destOrd="0" presId="urn:microsoft.com/office/officeart/2005/8/layout/orgChart1"/>
    <dgm:cxn modelId="{227651E1-2520-6F40-A312-A41300F650ED}" type="presOf" srcId="{8071BBAF-8118-0847-9978-7F6A9397993D}" destId="{9FC4241D-2D32-D746-A327-5E35B6521A90}" srcOrd="1" destOrd="0" presId="urn:microsoft.com/office/officeart/2005/8/layout/orgChart1"/>
    <dgm:cxn modelId="{BE434A07-FBB0-014C-8BAF-1F0770666651}" type="presParOf" srcId="{906BEBC1-08AB-FC4A-B253-E37B8FFC76A0}" destId="{656CF728-E919-C345-9534-C9A7EFCD5F35}" srcOrd="0" destOrd="0" presId="urn:microsoft.com/office/officeart/2005/8/layout/orgChart1"/>
    <dgm:cxn modelId="{BDE48CCB-C63C-EA4A-A649-AF8377A0958E}" type="presParOf" srcId="{656CF728-E919-C345-9534-C9A7EFCD5F35}" destId="{CC27D465-B0EC-2D4A-8AEB-A82C4DCCD4F0}" srcOrd="0" destOrd="0" presId="urn:microsoft.com/office/officeart/2005/8/layout/orgChart1"/>
    <dgm:cxn modelId="{15455117-1E0A-7B42-A001-832F882A3B53}" type="presParOf" srcId="{CC27D465-B0EC-2D4A-8AEB-A82C4DCCD4F0}" destId="{AF2CFFB2-C10A-2049-AFBF-61F91D74A860}" srcOrd="0" destOrd="0" presId="urn:microsoft.com/office/officeart/2005/8/layout/orgChart1"/>
    <dgm:cxn modelId="{F079BA39-AD7A-FD47-B7A2-AF447E780121}" type="presParOf" srcId="{CC27D465-B0EC-2D4A-8AEB-A82C4DCCD4F0}" destId="{B6912145-C89C-114A-98B5-8F4078CDF1BF}" srcOrd="1" destOrd="0" presId="urn:microsoft.com/office/officeart/2005/8/layout/orgChart1"/>
    <dgm:cxn modelId="{845F502D-E9E8-2C40-8A7E-95894CA99C42}" type="presParOf" srcId="{656CF728-E919-C345-9534-C9A7EFCD5F35}" destId="{073329ED-E0B5-A741-A329-08153AD30AC7}" srcOrd="1" destOrd="0" presId="urn:microsoft.com/office/officeart/2005/8/layout/orgChart1"/>
    <dgm:cxn modelId="{4E6576F9-4930-0544-8266-F3F3D627AB37}" type="presParOf" srcId="{073329ED-E0B5-A741-A329-08153AD30AC7}" destId="{557276B4-5563-0045-A49A-DC0F9EB740BF}" srcOrd="0" destOrd="0" presId="urn:microsoft.com/office/officeart/2005/8/layout/orgChart1"/>
    <dgm:cxn modelId="{B4A62E70-5BE5-0F40-80A5-31F6F5A6632D}" type="presParOf" srcId="{073329ED-E0B5-A741-A329-08153AD30AC7}" destId="{B98F16AD-A845-C24E-ADC5-657ADF74522E}" srcOrd="1" destOrd="0" presId="urn:microsoft.com/office/officeart/2005/8/layout/orgChart1"/>
    <dgm:cxn modelId="{8036A0AE-9720-224D-B22F-5EF35C918167}" type="presParOf" srcId="{B98F16AD-A845-C24E-ADC5-657ADF74522E}" destId="{8A4E31C0-B993-474E-B3D7-F315DA36CB98}" srcOrd="0" destOrd="0" presId="urn:microsoft.com/office/officeart/2005/8/layout/orgChart1"/>
    <dgm:cxn modelId="{8C481EE5-8360-3F4E-959F-34984A732156}" type="presParOf" srcId="{8A4E31C0-B993-474E-B3D7-F315DA36CB98}" destId="{9BFA7302-9A6F-5940-BD31-05A4C069ACB5}" srcOrd="0" destOrd="0" presId="urn:microsoft.com/office/officeart/2005/8/layout/orgChart1"/>
    <dgm:cxn modelId="{F0316CBA-9C7D-9741-B8A2-FB7A31EF5B16}" type="presParOf" srcId="{8A4E31C0-B993-474E-B3D7-F315DA36CB98}" destId="{660DCB59-401C-DF4B-B45E-7C55503DF7A7}" srcOrd="1" destOrd="0" presId="urn:microsoft.com/office/officeart/2005/8/layout/orgChart1"/>
    <dgm:cxn modelId="{F81F48E0-7EB1-9445-922C-AE09F1B5075D}" type="presParOf" srcId="{B98F16AD-A845-C24E-ADC5-657ADF74522E}" destId="{1F0FB792-0154-F247-9BB9-3521C31A1499}" srcOrd="1" destOrd="0" presId="urn:microsoft.com/office/officeart/2005/8/layout/orgChart1"/>
    <dgm:cxn modelId="{33B7A4EC-722E-3C41-B823-51DC0181BE4B}" type="presParOf" srcId="{B98F16AD-A845-C24E-ADC5-657ADF74522E}" destId="{7C523323-3227-6C4A-8A05-7CFE02906E4C}" srcOrd="2" destOrd="0" presId="urn:microsoft.com/office/officeart/2005/8/layout/orgChart1"/>
    <dgm:cxn modelId="{481E3D1E-C57B-D641-AA90-87BA62C87709}" type="presParOf" srcId="{073329ED-E0B5-A741-A329-08153AD30AC7}" destId="{5EF1BA1F-5372-2442-B94A-818FA661B772}" srcOrd="2" destOrd="0" presId="urn:microsoft.com/office/officeart/2005/8/layout/orgChart1"/>
    <dgm:cxn modelId="{39092BD0-B030-FC48-9F19-6F956B7D6D80}" type="presParOf" srcId="{073329ED-E0B5-A741-A329-08153AD30AC7}" destId="{4725AC6A-E2B3-3347-8B15-96E28968DD9B}" srcOrd="3" destOrd="0" presId="urn:microsoft.com/office/officeart/2005/8/layout/orgChart1"/>
    <dgm:cxn modelId="{6AF547BE-0DFB-1244-8299-ACB6B6B346D0}" type="presParOf" srcId="{4725AC6A-E2B3-3347-8B15-96E28968DD9B}" destId="{D40FC2B0-1C38-2844-9170-9DF36AD172BA}" srcOrd="0" destOrd="0" presId="urn:microsoft.com/office/officeart/2005/8/layout/orgChart1"/>
    <dgm:cxn modelId="{220AA834-5593-FD46-9E2F-69DC45A79A63}" type="presParOf" srcId="{D40FC2B0-1C38-2844-9170-9DF36AD172BA}" destId="{BC28EC64-E544-1844-889B-8938652FDFD5}" srcOrd="0" destOrd="0" presId="urn:microsoft.com/office/officeart/2005/8/layout/orgChart1"/>
    <dgm:cxn modelId="{CD572C87-1B62-7345-B862-A6A5EC07E2CE}" type="presParOf" srcId="{D40FC2B0-1C38-2844-9170-9DF36AD172BA}" destId="{FC6FBAED-878D-F047-AA54-FA9505306F13}" srcOrd="1" destOrd="0" presId="urn:microsoft.com/office/officeart/2005/8/layout/orgChart1"/>
    <dgm:cxn modelId="{B045AB75-5E6B-0841-B988-F2AD6C57E21B}" type="presParOf" srcId="{4725AC6A-E2B3-3347-8B15-96E28968DD9B}" destId="{0DC22392-B06D-7D46-B9DF-26FFAC518018}" srcOrd="1" destOrd="0" presId="urn:microsoft.com/office/officeart/2005/8/layout/orgChart1"/>
    <dgm:cxn modelId="{2CA9B022-6AE1-7C43-8C1B-AFCF236EFC6A}" type="presParOf" srcId="{4725AC6A-E2B3-3347-8B15-96E28968DD9B}" destId="{0622E9CB-A156-294D-A475-A38824CB56AB}" srcOrd="2" destOrd="0" presId="urn:microsoft.com/office/officeart/2005/8/layout/orgChart1"/>
    <dgm:cxn modelId="{E435D347-1936-9B4B-B06D-475A905C0B4A}" type="presParOf" srcId="{073329ED-E0B5-A741-A329-08153AD30AC7}" destId="{8CBCBB5E-9116-D84E-9AD5-84E7C5F30EA9}" srcOrd="4" destOrd="0" presId="urn:microsoft.com/office/officeart/2005/8/layout/orgChart1"/>
    <dgm:cxn modelId="{46E6AFE7-0E83-CF43-9108-11B1EA87DF6F}" type="presParOf" srcId="{073329ED-E0B5-A741-A329-08153AD30AC7}" destId="{1E3EA218-521A-0F47-8DEC-925E0F42D0EF}" srcOrd="5" destOrd="0" presId="urn:microsoft.com/office/officeart/2005/8/layout/orgChart1"/>
    <dgm:cxn modelId="{1AC0B91B-2D0B-BA4D-9F7E-34139762A223}" type="presParOf" srcId="{1E3EA218-521A-0F47-8DEC-925E0F42D0EF}" destId="{FFE4F7F1-D367-C747-BC6C-0AFAECC3DFA4}" srcOrd="0" destOrd="0" presId="urn:microsoft.com/office/officeart/2005/8/layout/orgChart1"/>
    <dgm:cxn modelId="{6FCBF040-7D8D-5948-9259-8FE3BF4049FB}" type="presParOf" srcId="{FFE4F7F1-D367-C747-BC6C-0AFAECC3DFA4}" destId="{2F43F5DE-E75D-7047-8251-ACCB242EA2AB}" srcOrd="0" destOrd="0" presId="urn:microsoft.com/office/officeart/2005/8/layout/orgChart1"/>
    <dgm:cxn modelId="{FBA4E86C-6B16-EB46-B9F9-ABD9A65B8BC4}" type="presParOf" srcId="{FFE4F7F1-D367-C747-BC6C-0AFAECC3DFA4}" destId="{9FC4241D-2D32-D746-A327-5E35B6521A90}" srcOrd="1" destOrd="0" presId="urn:microsoft.com/office/officeart/2005/8/layout/orgChart1"/>
    <dgm:cxn modelId="{E9D290D0-6B59-5544-B776-A992C518441E}" type="presParOf" srcId="{1E3EA218-521A-0F47-8DEC-925E0F42D0EF}" destId="{538EBA47-7F7F-7F45-A205-70109CD94128}" srcOrd="1" destOrd="0" presId="urn:microsoft.com/office/officeart/2005/8/layout/orgChart1"/>
    <dgm:cxn modelId="{A4A98B11-9169-6C4B-AC20-043D4211DECE}" type="presParOf" srcId="{1E3EA218-521A-0F47-8DEC-925E0F42D0EF}" destId="{78A6967A-F5B0-5949-A5BA-C24293B0C3C0}" srcOrd="2" destOrd="0" presId="urn:microsoft.com/office/officeart/2005/8/layout/orgChart1"/>
    <dgm:cxn modelId="{9A6972BD-A16F-6949-9C42-5A29E38415D7}" type="presParOf" srcId="{656CF728-E919-C345-9534-C9A7EFCD5F35}" destId="{65FB0D4A-5B84-BD43-8F6D-BECF3435276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9D16967-97AB-CA41-B94A-5BA1BEA52B6C}" type="doc">
      <dgm:prSet loTypeId="urn:microsoft.com/office/officeart/2005/8/layout/lis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02940B8C-F759-CB4A-82DD-E2320472FC72}">
      <dgm:prSet phldrT="[Texto]" custT="1"/>
      <dgm:spPr/>
      <dgm:t>
        <a:bodyPr/>
        <a:lstStyle/>
        <a:p>
          <a:r>
            <a:rPr lang="pt-PT" sz="2200" b="1" dirty="0" smtClean="0"/>
            <a:t>Fase de Autorização</a:t>
          </a:r>
          <a:endParaRPr lang="pt-PT" sz="2200" b="1" dirty="0"/>
        </a:p>
      </dgm:t>
    </dgm:pt>
    <dgm:pt modelId="{7C4FEFCB-97DD-C346-BB45-D35E2FCF552F}" type="parTrans" cxnId="{FF7AB199-D2C9-6C49-A054-F79BA0DEB4AF}">
      <dgm:prSet/>
      <dgm:spPr/>
      <dgm:t>
        <a:bodyPr/>
        <a:lstStyle/>
        <a:p>
          <a:endParaRPr lang="pt-PT"/>
        </a:p>
      </dgm:t>
    </dgm:pt>
    <dgm:pt modelId="{38FC8A6A-F952-6145-90E9-CFFAF68A1283}" type="sibTrans" cxnId="{FF7AB199-D2C9-6C49-A054-F79BA0DEB4AF}">
      <dgm:prSet/>
      <dgm:spPr/>
      <dgm:t>
        <a:bodyPr/>
        <a:lstStyle/>
        <a:p>
          <a:endParaRPr lang="pt-PT"/>
        </a:p>
      </dgm:t>
    </dgm:pt>
    <dgm:pt modelId="{5299E7F4-409A-1044-A8A2-B87C9CF8A46F}">
      <dgm:prSet custT="1"/>
      <dgm:spPr>
        <a:ln w="25400">
          <a:solidFill>
            <a:schemeClr val="accent1"/>
          </a:solidFill>
        </a:ln>
      </dgm:spPr>
      <dgm:t>
        <a:bodyPr/>
        <a:lstStyle/>
        <a:p>
          <a:pPr algn="just">
            <a:lnSpc>
              <a:spcPct val="100000"/>
            </a:lnSpc>
          </a:pPr>
          <a:endParaRPr lang="pt-PT" sz="1800" dirty="0"/>
        </a:p>
      </dgm:t>
    </dgm:pt>
    <dgm:pt modelId="{69592D3E-0151-F543-9583-2F4292EFBBFC}" type="parTrans" cxnId="{478FCF72-C5A1-BC48-A8AC-A1E863668CA4}">
      <dgm:prSet/>
      <dgm:spPr/>
      <dgm:t>
        <a:bodyPr/>
        <a:lstStyle/>
        <a:p>
          <a:endParaRPr lang="pt-PT"/>
        </a:p>
      </dgm:t>
    </dgm:pt>
    <dgm:pt modelId="{81C59E7F-E801-DC4B-8703-97025B3061F4}" type="sibTrans" cxnId="{478FCF72-C5A1-BC48-A8AC-A1E863668CA4}">
      <dgm:prSet/>
      <dgm:spPr/>
      <dgm:t>
        <a:bodyPr/>
        <a:lstStyle/>
        <a:p>
          <a:endParaRPr lang="pt-PT"/>
        </a:p>
      </dgm:t>
    </dgm:pt>
    <dgm:pt modelId="{05CFAFE7-8665-8C47-9B84-F5C888002E50}" type="pres">
      <dgm:prSet presAssocID="{19D16967-97AB-CA41-B94A-5BA1BEA52B6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2E375F5B-D910-F042-9677-9C594353A79E}" type="pres">
      <dgm:prSet presAssocID="{02940B8C-F759-CB4A-82DD-E2320472FC72}" presName="parentLin" presStyleCnt="0"/>
      <dgm:spPr/>
    </dgm:pt>
    <dgm:pt modelId="{50DB913F-35DA-6647-9AC6-7CF25B54928F}" type="pres">
      <dgm:prSet presAssocID="{02940B8C-F759-CB4A-82DD-E2320472FC72}" presName="parentLeftMargin" presStyleLbl="node1" presStyleIdx="0" presStyleCnt="1"/>
      <dgm:spPr/>
      <dgm:t>
        <a:bodyPr/>
        <a:lstStyle/>
        <a:p>
          <a:endParaRPr lang="pt-PT"/>
        </a:p>
      </dgm:t>
    </dgm:pt>
    <dgm:pt modelId="{9E916EFC-BFAF-C942-B2A2-CD8439BAF173}" type="pres">
      <dgm:prSet presAssocID="{02940B8C-F759-CB4A-82DD-E2320472FC72}" presName="parentText" presStyleLbl="node1" presStyleIdx="0" presStyleCnt="1" custScaleX="50874" custScaleY="32462" custLinFactNeighborX="-52456" custLinFactNeighborY="-18577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3D69DB13-CE59-7740-8E6A-0A4DFA76E126}" type="pres">
      <dgm:prSet presAssocID="{02940B8C-F759-CB4A-82DD-E2320472FC72}" presName="negativeSpace" presStyleCnt="0"/>
      <dgm:spPr/>
    </dgm:pt>
    <dgm:pt modelId="{E620B3DA-0078-2445-9739-12E97BB34E21}" type="pres">
      <dgm:prSet presAssocID="{02940B8C-F759-CB4A-82DD-E2320472FC72}" presName="childText" presStyleLbl="conFgAcc1" presStyleIdx="0" presStyleCnt="1" custScaleY="182485" custLinFactNeighborX="0" custLinFactNeighborY="16066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830F2F5E-1489-3E44-ABCC-014B7DF46076}" type="presOf" srcId="{02940B8C-F759-CB4A-82DD-E2320472FC72}" destId="{9E916EFC-BFAF-C942-B2A2-CD8439BAF173}" srcOrd="1" destOrd="0" presId="urn:microsoft.com/office/officeart/2005/8/layout/list1"/>
    <dgm:cxn modelId="{478FCF72-C5A1-BC48-A8AC-A1E863668CA4}" srcId="{02940B8C-F759-CB4A-82DD-E2320472FC72}" destId="{5299E7F4-409A-1044-A8A2-B87C9CF8A46F}" srcOrd="0" destOrd="0" parTransId="{69592D3E-0151-F543-9583-2F4292EFBBFC}" sibTransId="{81C59E7F-E801-DC4B-8703-97025B3061F4}"/>
    <dgm:cxn modelId="{A1A87FFC-59D9-7C43-8912-76DE945D3AA6}" type="presOf" srcId="{19D16967-97AB-CA41-B94A-5BA1BEA52B6C}" destId="{05CFAFE7-8665-8C47-9B84-F5C888002E50}" srcOrd="0" destOrd="0" presId="urn:microsoft.com/office/officeart/2005/8/layout/list1"/>
    <dgm:cxn modelId="{596FAEDD-AEDC-EA45-BAAC-14C7B53FDC10}" type="presOf" srcId="{02940B8C-F759-CB4A-82DD-E2320472FC72}" destId="{50DB913F-35DA-6647-9AC6-7CF25B54928F}" srcOrd="0" destOrd="0" presId="urn:microsoft.com/office/officeart/2005/8/layout/list1"/>
    <dgm:cxn modelId="{FF7AB199-D2C9-6C49-A054-F79BA0DEB4AF}" srcId="{19D16967-97AB-CA41-B94A-5BA1BEA52B6C}" destId="{02940B8C-F759-CB4A-82DD-E2320472FC72}" srcOrd="0" destOrd="0" parTransId="{7C4FEFCB-97DD-C346-BB45-D35E2FCF552F}" sibTransId="{38FC8A6A-F952-6145-90E9-CFFAF68A1283}"/>
    <dgm:cxn modelId="{39EB487F-0434-564C-99C6-92A68324A2AE}" type="presOf" srcId="{5299E7F4-409A-1044-A8A2-B87C9CF8A46F}" destId="{E620B3DA-0078-2445-9739-12E97BB34E21}" srcOrd="0" destOrd="0" presId="urn:microsoft.com/office/officeart/2005/8/layout/list1"/>
    <dgm:cxn modelId="{CB36531D-56FF-E74D-AE04-8055143241E1}" type="presParOf" srcId="{05CFAFE7-8665-8C47-9B84-F5C888002E50}" destId="{2E375F5B-D910-F042-9677-9C594353A79E}" srcOrd="0" destOrd="0" presId="urn:microsoft.com/office/officeart/2005/8/layout/list1"/>
    <dgm:cxn modelId="{A6632485-544F-B14B-964C-718CBD1238E3}" type="presParOf" srcId="{2E375F5B-D910-F042-9677-9C594353A79E}" destId="{50DB913F-35DA-6647-9AC6-7CF25B54928F}" srcOrd="0" destOrd="0" presId="urn:microsoft.com/office/officeart/2005/8/layout/list1"/>
    <dgm:cxn modelId="{F7323B33-FAE5-9048-AA17-33FABC0A0693}" type="presParOf" srcId="{2E375F5B-D910-F042-9677-9C594353A79E}" destId="{9E916EFC-BFAF-C942-B2A2-CD8439BAF173}" srcOrd="1" destOrd="0" presId="urn:microsoft.com/office/officeart/2005/8/layout/list1"/>
    <dgm:cxn modelId="{2E3164E9-0DF0-0F45-9C91-497E0DECD9F7}" type="presParOf" srcId="{05CFAFE7-8665-8C47-9B84-F5C888002E50}" destId="{3D69DB13-CE59-7740-8E6A-0A4DFA76E126}" srcOrd="1" destOrd="0" presId="urn:microsoft.com/office/officeart/2005/8/layout/list1"/>
    <dgm:cxn modelId="{2AF79390-8F46-B34A-92F4-7C11E71498EA}" type="presParOf" srcId="{05CFAFE7-8665-8C47-9B84-F5C888002E50}" destId="{E620B3DA-0078-2445-9739-12E97BB34E21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8DA659-9152-174B-8C16-BB73319A4853}">
      <dsp:nvSpPr>
        <dsp:cNvPr id="0" name=""/>
        <dsp:cNvSpPr/>
      </dsp:nvSpPr>
      <dsp:spPr>
        <a:xfrm>
          <a:off x="5807241" y="641468"/>
          <a:ext cx="4791274" cy="3665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3292"/>
              </a:lnTo>
              <a:lnTo>
                <a:pt x="4791274" y="183292"/>
              </a:lnTo>
              <a:lnTo>
                <a:pt x="4791274" y="366585"/>
              </a:lnTo>
            </a:path>
          </a:pathLst>
        </a:custGeom>
        <a:noFill/>
        <a:ln w="15875" cap="rnd" cmpd="sng" algn="ctr">
          <a:solidFill>
            <a:scrgbClr r="0" g="0" b="0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DBB443-C976-134C-8A61-B8BDF1BF7790}">
      <dsp:nvSpPr>
        <dsp:cNvPr id="0" name=""/>
        <dsp:cNvSpPr/>
      </dsp:nvSpPr>
      <dsp:spPr>
        <a:xfrm>
          <a:off x="5807241" y="641468"/>
          <a:ext cx="2395637" cy="3665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3292"/>
              </a:lnTo>
              <a:lnTo>
                <a:pt x="2395637" y="183292"/>
              </a:lnTo>
              <a:lnTo>
                <a:pt x="2395637" y="366585"/>
              </a:lnTo>
            </a:path>
          </a:pathLst>
        </a:custGeom>
        <a:noFill/>
        <a:ln w="15875" cap="rnd" cmpd="sng" algn="ctr">
          <a:solidFill>
            <a:scrgbClr r="0" g="0" b="0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42A07A-91CA-D34F-A699-BB33540367DF}">
      <dsp:nvSpPr>
        <dsp:cNvPr id="0" name=""/>
        <dsp:cNvSpPr/>
      </dsp:nvSpPr>
      <dsp:spPr>
        <a:xfrm>
          <a:off x="5761521" y="641468"/>
          <a:ext cx="91440" cy="36658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6585"/>
              </a:lnTo>
            </a:path>
          </a:pathLst>
        </a:custGeom>
        <a:noFill/>
        <a:ln w="15875" cap="rnd" cmpd="sng" algn="ctr">
          <a:solidFill>
            <a:scrgbClr r="0" g="0" b="0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FAD1B2-3CAE-804E-91CE-00F23E0D1C9F}">
      <dsp:nvSpPr>
        <dsp:cNvPr id="0" name=""/>
        <dsp:cNvSpPr/>
      </dsp:nvSpPr>
      <dsp:spPr>
        <a:xfrm>
          <a:off x="3411604" y="641468"/>
          <a:ext cx="2395637" cy="366585"/>
        </a:xfrm>
        <a:custGeom>
          <a:avLst/>
          <a:gdLst/>
          <a:ahLst/>
          <a:cxnLst/>
          <a:rect l="0" t="0" r="0" b="0"/>
          <a:pathLst>
            <a:path>
              <a:moveTo>
                <a:pt x="2395637" y="0"/>
              </a:moveTo>
              <a:lnTo>
                <a:pt x="2395637" y="183292"/>
              </a:lnTo>
              <a:lnTo>
                <a:pt x="0" y="183292"/>
              </a:lnTo>
              <a:lnTo>
                <a:pt x="0" y="366585"/>
              </a:lnTo>
            </a:path>
          </a:pathLst>
        </a:custGeom>
        <a:noFill/>
        <a:ln w="15875" cap="rnd" cmpd="sng" algn="ctr">
          <a:solidFill>
            <a:scrgbClr r="0" g="0" b="0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1B72DE-C736-964B-8768-DC36FF711EB5}">
      <dsp:nvSpPr>
        <dsp:cNvPr id="0" name=""/>
        <dsp:cNvSpPr/>
      </dsp:nvSpPr>
      <dsp:spPr>
        <a:xfrm>
          <a:off x="1015966" y="641468"/>
          <a:ext cx="4791274" cy="366585"/>
        </a:xfrm>
        <a:custGeom>
          <a:avLst/>
          <a:gdLst/>
          <a:ahLst/>
          <a:cxnLst/>
          <a:rect l="0" t="0" r="0" b="0"/>
          <a:pathLst>
            <a:path>
              <a:moveTo>
                <a:pt x="4791274" y="0"/>
              </a:moveTo>
              <a:lnTo>
                <a:pt x="4791274" y="183292"/>
              </a:lnTo>
              <a:lnTo>
                <a:pt x="0" y="183292"/>
              </a:lnTo>
              <a:lnTo>
                <a:pt x="0" y="366585"/>
              </a:lnTo>
            </a:path>
          </a:pathLst>
        </a:custGeom>
        <a:noFill/>
        <a:ln w="15875" cap="rnd" cmpd="sng" algn="ctr">
          <a:solidFill>
            <a:scrgbClr r="0" g="0" b="0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B56965-98E2-1744-97DC-617B0B789DB5}">
      <dsp:nvSpPr>
        <dsp:cNvPr id="0" name=""/>
        <dsp:cNvSpPr/>
      </dsp:nvSpPr>
      <dsp:spPr>
        <a:xfrm>
          <a:off x="3705719" y="230299"/>
          <a:ext cx="4203044" cy="411169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tint val="98000"/>
                <a:lumMod val="102000"/>
              </a:schemeClr>
              <a:schemeClr val="accent1">
                <a:hueOff val="0"/>
                <a:satOff val="0"/>
                <a:lumOff val="0"/>
                <a:alphaOff val="0"/>
                <a:shade val="98000"/>
                <a:lumMod val="9800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800" b="1" kern="1200" dirty="0" smtClean="0">
              <a:solidFill>
                <a:schemeClr val="tx1"/>
              </a:solidFill>
            </a:rPr>
            <a:t>PC espástica hemiplégica </a:t>
          </a:r>
          <a:endParaRPr lang="pt-PT" sz="1800" b="1" kern="1200" dirty="0">
            <a:solidFill>
              <a:schemeClr val="tx1"/>
            </a:solidFill>
          </a:endParaRPr>
        </a:p>
      </dsp:txBody>
      <dsp:txXfrm>
        <a:off x="3705719" y="230299"/>
        <a:ext cx="4203044" cy="411169"/>
      </dsp:txXfrm>
    </dsp:sp>
    <dsp:sp modelId="{19E09DC4-671F-5F48-9F14-33BFB70EE329}">
      <dsp:nvSpPr>
        <dsp:cNvPr id="0" name=""/>
        <dsp:cNvSpPr/>
      </dsp:nvSpPr>
      <dsp:spPr>
        <a:xfrm>
          <a:off x="1441" y="1008054"/>
          <a:ext cx="2029051" cy="1209575"/>
        </a:xfrm>
        <a:prstGeom prst="rect">
          <a:avLst/>
        </a:prstGeom>
        <a:solidFill>
          <a:schemeClr val="accent1">
            <a:alpha val="18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400" b="1" kern="1200" dirty="0" smtClean="0">
              <a:solidFill>
                <a:schemeClr val="bg1"/>
              </a:solidFill>
            </a:rPr>
            <a:t>Padrão de marcha 1 </a:t>
          </a:r>
          <a:r>
            <a:rPr lang="pt-PT" sz="1400" kern="1200" dirty="0" smtClean="0">
              <a:solidFill>
                <a:schemeClr val="bg1"/>
              </a:solidFill>
            </a:rPr>
            <a:t>(Pé pendente)</a:t>
          </a:r>
          <a:endParaRPr lang="pt-PT" sz="1400" kern="1200" dirty="0"/>
        </a:p>
      </dsp:txBody>
      <dsp:txXfrm>
        <a:off x="1441" y="1008054"/>
        <a:ext cx="2029051" cy="1209575"/>
      </dsp:txXfrm>
    </dsp:sp>
    <dsp:sp modelId="{9DD5F011-47B3-894D-A0BA-7633C5751FE0}">
      <dsp:nvSpPr>
        <dsp:cNvPr id="0" name=""/>
        <dsp:cNvSpPr/>
      </dsp:nvSpPr>
      <dsp:spPr>
        <a:xfrm>
          <a:off x="2397078" y="1008054"/>
          <a:ext cx="2029051" cy="1209575"/>
        </a:xfrm>
        <a:prstGeom prst="rect">
          <a:avLst/>
        </a:prstGeom>
        <a:solidFill>
          <a:schemeClr val="accent1">
            <a:alpha val="18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400" b="1" kern="1200" dirty="0" smtClean="0">
              <a:solidFill>
                <a:schemeClr val="bg1"/>
              </a:solidFill>
            </a:rPr>
            <a:t>Padrão de marcha 2A </a:t>
          </a:r>
          <a:r>
            <a:rPr lang="pt-PT" sz="1400" kern="1200" dirty="0" smtClean="0">
              <a:solidFill>
                <a:schemeClr val="bg1"/>
              </a:solidFill>
            </a:rPr>
            <a:t>(Pé equino, joelho em posição neutra e extensão da anca)</a:t>
          </a:r>
          <a:endParaRPr lang="pt-PT" sz="1400" kern="1200" dirty="0"/>
        </a:p>
      </dsp:txBody>
      <dsp:txXfrm>
        <a:off x="2397078" y="1008054"/>
        <a:ext cx="2029051" cy="1209575"/>
      </dsp:txXfrm>
    </dsp:sp>
    <dsp:sp modelId="{AD6BD7DD-8270-E147-8B34-330D8AA0B61E}">
      <dsp:nvSpPr>
        <dsp:cNvPr id="0" name=""/>
        <dsp:cNvSpPr/>
      </dsp:nvSpPr>
      <dsp:spPr>
        <a:xfrm>
          <a:off x="4792715" y="1008054"/>
          <a:ext cx="2029051" cy="1209575"/>
        </a:xfrm>
        <a:prstGeom prst="rect">
          <a:avLst/>
        </a:prstGeom>
        <a:solidFill>
          <a:schemeClr val="accent1">
            <a:alpha val="18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400" b="1" kern="1200" dirty="0" smtClean="0">
              <a:solidFill>
                <a:schemeClr val="bg1"/>
              </a:solidFill>
            </a:rPr>
            <a:t>Padrão de marcha 2B  </a:t>
          </a:r>
          <a:r>
            <a:rPr lang="pt-PT" sz="1400" kern="1200" dirty="0" smtClean="0">
              <a:solidFill>
                <a:schemeClr val="bg1"/>
              </a:solidFill>
            </a:rPr>
            <a:t>(Pé equino e hiperextensão do joelho e extensão da anca)</a:t>
          </a:r>
          <a:endParaRPr lang="pt-PT" sz="1400" kern="1200" dirty="0"/>
        </a:p>
      </dsp:txBody>
      <dsp:txXfrm>
        <a:off x="4792715" y="1008054"/>
        <a:ext cx="2029051" cy="1209575"/>
      </dsp:txXfrm>
    </dsp:sp>
    <dsp:sp modelId="{4F98764C-C8EA-0242-B658-50035A839A72}">
      <dsp:nvSpPr>
        <dsp:cNvPr id="0" name=""/>
        <dsp:cNvSpPr/>
      </dsp:nvSpPr>
      <dsp:spPr>
        <a:xfrm>
          <a:off x="7188352" y="1008054"/>
          <a:ext cx="2029051" cy="1209575"/>
        </a:xfrm>
        <a:prstGeom prst="rect">
          <a:avLst/>
        </a:prstGeom>
        <a:solidFill>
          <a:schemeClr val="accent1">
            <a:alpha val="18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400" b="1" kern="1200" dirty="0" smtClean="0">
              <a:solidFill>
                <a:schemeClr val="bg1"/>
              </a:solidFill>
            </a:rPr>
            <a:t>Padrão de marcha 3</a:t>
          </a:r>
          <a:r>
            <a:rPr lang="pt-PT" sz="1400" kern="1200" dirty="0" smtClean="0">
              <a:solidFill>
                <a:schemeClr val="bg1"/>
              </a:solidFill>
            </a:rPr>
            <a:t> (Espasticidade nos gémeos e solhar)</a:t>
          </a:r>
        </a:p>
      </dsp:txBody>
      <dsp:txXfrm>
        <a:off x="7188352" y="1008054"/>
        <a:ext cx="2029051" cy="1209575"/>
      </dsp:txXfrm>
    </dsp:sp>
    <dsp:sp modelId="{BFC9037E-0766-FD45-9D03-2034896ECDB2}">
      <dsp:nvSpPr>
        <dsp:cNvPr id="0" name=""/>
        <dsp:cNvSpPr/>
      </dsp:nvSpPr>
      <dsp:spPr>
        <a:xfrm>
          <a:off x="9583990" y="1008054"/>
          <a:ext cx="2029051" cy="1209575"/>
        </a:xfrm>
        <a:prstGeom prst="rect">
          <a:avLst/>
        </a:prstGeom>
        <a:solidFill>
          <a:schemeClr val="accent1">
            <a:alpha val="18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400" b="1" kern="1200" dirty="0" smtClean="0">
              <a:solidFill>
                <a:schemeClr val="bg1"/>
              </a:solidFill>
            </a:rPr>
            <a:t>Padrão de marcha 4 </a:t>
          </a:r>
          <a:r>
            <a:rPr lang="pt-PT" sz="1400" b="0" kern="1200" dirty="0" smtClean="0">
              <a:solidFill>
                <a:schemeClr val="bg1"/>
              </a:solidFill>
            </a:rPr>
            <a:t>(</a:t>
          </a:r>
          <a:r>
            <a:rPr lang="pt-PT" sz="1400" kern="1200" dirty="0" smtClean="0">
              <a:solidFill>
                <a:schemeClr val="bg1"/>
              </a:solidFill>
            </a:rPr>
            <a:t>espasticidade nos gémeos, isquiotibiais, reto femoral, psoas e adutores da anca)</a:t>
          </a:r>
          <a:endParaRPr lang="pt-PT" sz="1400" b="1" kern="1200" dirty="0">
            <a:solidFill>
              <a:schemeClr val="bg1"/>
            </a:solidFill>
          </a:endParaRPr>
        </a:p>
      </dsp:txBody>
      <dsp:txXfrm>
        <a:off x="9583990" y="1008054"/>
        <a:ext cx="2029051" cy="12095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DBB443-C976-134C-8A61-B8BDF1BF7790}">
      <dsp:nvSpPr>
        <dsp:cNvPr id="0" name=""/>
        <dsp:cNvSpPr/>
      </dsp:nvSpPr>
      <dsp:spPr>
        <a:xfrm>
          <a:off x="5807241" y="572094"/>
          <a:ext cx="4523741" cy="4614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0744"/>
              </a:lnTo>
              <a:lnTo>
                <a:pt x="4523741" y="230744"/>
              </a:lnTo>
              <a:lnTo>
                <a:pt x="4523741" y="461488"/>
              </a:lnTo>
            </a:path>
          </a:pathLst>
        </a:custGeom>
        <a:noFill/>
        <a:ln w="15875" cap="rnd" cmpd="sng" algn="ctr">
          <a:solidFill>
            <a:scrgbClr r="0" g="0" b="0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42A07A-91CA-D34F-A699-BB33540367DF}">
      <dsp:nvSpPr>
        <dsp:cNvPr id="0" name=""/>
        <dsp:cNvSpPr/>
      </dsp:nvSpPr>
      <dsp:spPr>
        <a:xfrm>
          <a:off x="5807241" y="572094"/>
          <a:ext cx="1507913" cy="4614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0744"/>
              </a:lnTo>
              <a:lnTo>
                <a:pt x="1507913" y="230744"/>
              </a:lnTo>
              <a:lnTo>
                <a:pt x="1507913" y="461488"/>
              </a:lnTo>
            </a:path>
          </a:pathLst>
        </a:custGeom>
        <a:noFill/>
        <a:ln w="15875" cap="rnd" cmpd="sng" algn="ctr">
          <a:solidFill>
            <a:scrgbClr r="0" g="0" b="0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FAD1B2-3CAE-804E-91CE-00F23E0D1C9F}">
      <dsp:nvSpPr>
        <dsp:cNvPr id="0" name=""/>
        <dsp:cNvSpPr/>
      </dsp:nvSpPr>
      <dsp:spPr>
        <a:xfrm>
          <a:off x="4299327" y="572094"/>
          <a:ext cx="1507913" cy="461488"/>
        </a:xfrm>
        <a:custGeom>
          <a:avLst/>
          <a:gdLst/>
          <a:ahLst/>
          <a:cxnLst/>
          <a:rect l="0" t="0" r="0" b="0"/>
          <a:pathLst>
            <a:path>
              <a:moveTo>
                <a:pt x="1507913" y="0"/>
              </a:moveTo>
              <a:lnTo>
                <a:pt x="1507913" y="230744"/>
              </a:lnTo>
              <a:lnTo>
                <a:pt x="0" y="230744"/>
              </a:lnTo>
              <a:lnTo>
                <a:pt x="0" y="461488"/>
              </a:lnTo>
            </a:path>
          </a:pathLst>
        </a:custGeom>
        <a:noFill/>
        <a:ln w="15875" cap="rnd" cmpd="sng" algn="ctr">
          <a:solidFill>
            <a:scrgbClr r="0" g="0" b="0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1B72DE-C736-964B-8768-DC36FF711EB5}">
      <dsp:nvSpPr>
        <dsp:cNvPr id="0" name=""/>
        <dsp:cNvSpPr/>
      </dsp:nvSpPr>
      <dsp:spPr>
        <a:xfrm>
          <a:off x="1283499" y="572094"/>
          <a:ext cx="4523741" cy="461488"/>
        </a:xfrm>
        <a:custGeom>
          <a:avLst/>
          <a:gdLst/>
          <a:ahLst/>
          <a:cxnLst/>
          <a:rect l="0" t="0" r="0" b="0"/>
          <a:pathLst>
            <a:path>
              <a:moveTo>
                <a:pt x="4523741" y="0"/>
              </a:moveTo>
              <a:lnTo>
                <a:pt x="4523741" y="230744"/>
              </a:lnTo>
              <a:lnTo>
                <a:pt x="0" y="230744"/>
              </a:lnTo>
              <a:lnTo>
                <a:pt x="0" y="461488"/>
              </a:lnTo>
            </a:path>
          </a:pathLst>
        </a:custGeom>
        <a:noFill/>
        <a:ln w="15875" cap="rnd" cmpd="sng" algn="ctr">
          <a:solidFill>
            <a:scrgbClr r="0" g="0" b="0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B56965-98E2-1744-97DC-617B0B789DB5}">
      <dsp:nvSpPr>
        <dsp:cNvPr id="0" name=""/>
        <dsp:cNvSpPr/>
      </dsp:nvSpPr>
      <dsp:spPr>
        <a:xfrm>
          <a:off x="3704842" y="161699"/>
          <a:ext cx="4204798" cy="410395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tint val="98000"/>
                <a:lumMod val="102000"/>
              </a:schemeClr>
              <a:schemeClr val="accent1">
                <a:hueOff val="0"/>
                <a:satOff val="0"/>
                <a:lumOff val="0"/>
                <a:alphaOff val="0"/>
                <a:shade val="98000"/>
                <a:lumMod val="9800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800" b="1" kern="1200" dirty="0" smtClean="0">
              <a:solidFill>
                <a:schemeClr val="tx1"/>
              </a:solidFill>
            </a:rPr>
            <a:t>PC espástica diplégica </a:t>
          </a:r>
          <a:endParaRPr lang="pt-PT" sz="1800" b="1" kern="1200" dirty="0">
            <a:solidFill>
              <a:schemeClr val="tx1"/>
            </a:solidFill>
          </a:endParaRPr>
        </a:p>
      </dsp:txBody>
      <dsp:txXfrm>
        <a:off x="3704842" y="161699"/>
        <a:ext cx="4204798" cy="410395"/>
      </dsp:txXfrm>
    </dsp:sp>
    <dsp:sp modelId="{19E09DC4-671F-5F48-9F14-33BFB70EE329}">
      <dsp:nvSpPr>
        <dsp:cNvPr id="0" name=""/>
        <dsp:cNvSpPr/>
      </dsp:nvSpPr>
      <dsp:spPr>
        <a:xfrm>
          <a:off x="6330" y="1033582"/>
          <a:ext cx="2554339" cy="991661"/>
        </a:xfrm>
        <a:prstGeom prst="rect">
          <a:avLst/>
        </a:prstGeom>
        <a:solidFill>
          <a:schemeClr val="accent1">
            <a:alpha val="39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pt-PT" sz="1400" kern="1200" dirty="0" smtClean="0">
              <a:solidFill>
                <a:schemeClr val="bg1"/>
              </a:solidFill>
            </a:rPr>
            <a:t>Padrão de marcha com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pt-PT" sz="1400" b="1" kern="1200" dirty="0" smtClean="0">
              <a:solidFill>
                <a:schemeClr val="bg1"/>
              </a:solidFill>
            </a:rPr>
            <a:t>pé equino </a:t>
          </a:r>
          <a:endParaRPr lang="pt-PT" sz="1400" b="1" kern="1200" dirty="0"/>
        </a:p>
      </dsp:txBody>
      <dsp:txXfrm>
        <a:off x="6330" y="1033582"/>
        <a:ext cx="2554339" cy="991661"/>
      </dsp:txXfrm>
    </dsp:sp>
    <dsp:sp modelId="{9DD5F011-47B3-894D-A0BA-7633C5751FE0}">
      <dsp:nvSpPr>
        <dsp:cNvPr id="0" name=""/>
        <dsp:cNvSpPr/>
      </dsp:nvSpPr>
      <dsp:spPr>
        <a:xfrm>
          <a:off x="3022158" y="1033582"/>
          <a:ext cx="2554339" cy="991661"/>
        </a:xfrm>
        <a:prstGeom prst="rect">
          <a:avLst/>
        </a:prstGeom>
        <a:solidFill>
          <a:schemeClr val="accent1">
            <a:alpha val="39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400" kern="1200" dirty="0" smtClean="0">
              <a:solidFill>
                <a:schemeClr val="bg1"/>
              </a:solidFill>
            </a:rPr>
            <a:t>Padrão de marcha </a:t>
          </a:r>
          <a:r>
            <a:rPr lang="pt-PT" sz="1400" b="1" kern="1200" dirty="0" smtClean="0">
              <a:solidFill>
                <a:schemeClr val="bg1"/>
              </a:solidFill>
            </a:rPr>
            <a:t>em salto</a:t>
          </a:r>
          <a:endParaRPr lang="pt-PT" sz="1400" b="1" kern="1200" dirty="0"/>
        </a:p>
      </dsp:txBody>
      <dsp:txXfrm>
        <a:off x="3022158" y="1033582"/>
        <a:ext cx="2554339" cy="991661"/>
      </dsp:txXfrm>
    </dsp:sp>
    <dsp:sp modelId="{AD6BD7DD-8270-E147-8B34-330D8AA0B61E}">
      <dsp:nvSpPr>
        <dsp:cNvPr id="0" name=""/>
        <dsp:cNvSpPr/>
      </dsp:nvSpPr>
      <dsp:spPr>
        <a:xfrm>
          <a:off x="6037985" y="1033582"/>
          <a:ext cx="2554339" cy="991661"/>
        </a:xfrm>
        <a:prstGeom prst="rect">
          <a:avLst/>
        </a:prstGeom>
        <a:solidFill>
          <a:schemeClr val="accent1">
            <a:alpha val="39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400" kern="1200" dirty="0" smtClean="0">
              <a:solidFill>
                <a:schemeClr val="bg1"/>
              </a:solidFill>
            </a:rPr>
            <a:t>Padrão de marcha com </a:t>
          </a:r>
          <a:r>
            <a:rPr lang="pt-PT" sz="1400" b="1" kern="1200" dirty="0" smtClean="0">
              <a:solidFill>
                <a:schemeClr val="bg1"/>
              </a:solidFill>
            </a:rPr>
            <a:t>aparente pé equino</a:t>
          </a:r>
          <a:endParaRPr lang="pt-PT" sz="1400" b="1" kern="1200" dirty="0"/>
        </a:p>
      </dsp:txBody>
      <dsp:txXfrm>
        <a:off x="6037985" y="1033582"/>
        <a:ext cx="2554339" cy="991661"/>
      </dsp:txXfrm>
    </dsp:sp>
    <dsp:sp modelId="{4F98764C-C8EA-0242-B658-50035A839A72}">
      <dsp:nvSpPr>
        <dsp:cNvPr id="0" name=""/>
        <dsp:cNvSpPr/>
      </dsp:nvSpPr>
      <dsp:spPr>
        <a:xfrm>
          <a:off x="9053813" y="1033582"/>
          <a:ext cx="2554339" cy="991661"/>
        </a:xfrm>
        <a:prstGeom prst="rect">
          <a:avLst/>
        </a:prstGeom>
        <a:solidFill>
          <a:schemeClr val="accent1">
            <a:alpha val="39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400" b="0" kern="1200" dirty="0" smtClean="0">
              <a:solidFill>
                <a:schemeClr val="bg1"/>
              </a:solidFill>
            </a:rPr>
            <a:t>Padrão de marcha </a:t>
          </a:r>
          <a:r>
            <a:rPr lang="pt-PT" sz="1400" b="1" i="1" kern="1200" dirty="0" err="1" smtClean="0">
              <a:solidFill>
                <a:schemeClr val="bg1"/>
              </a:solidFill>
            </a:rPr>
            <a:t>Crouch</a:t>
          </a:r>
          <a:endParaRPr lang="pt-PT" sz="1400" b="1" kern="1200" dirty="0" smtClean="0">
            <a:solidFill>
              <a:schemeClr val="bg1"/>
            </a:solidFill>
          </a:endParaRPr>
        </a:p>
      </dsp:txBody>
      <dsp:txXfrm>
        <a:off x="9053813" y="1033582"/>
        <a:ext cx="2554339" cy="99166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BCBB5E-9116-D84E-9AD5-84E7C5F30EA9}">
      <dsp:nvSpPr>
        <dsp:cNvPr id="0" name=""/>
        <dsp:cNvSpPr/>
      </dsp:nvSpPr>
      <dsp:spPr>
        <a:xfrm>
          <a:off x="5402242" y="2584151"/>
          <a:ext cx="3822125" cy="6633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1672"/>
              </a:lnTo>
              <a:lnTo>
                <a:pt x="3822125" y="331672"/>
              </a:lnTo>
              <a:lnTo>
                <a:pt x="3822125" y="663344"/>
              </a:lnTo>
            </a:path>
          </a:pathLst>
        </a:custGeom>
        <a:noFill/>
        <a:ln w="31750" cap="rnd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F1BA1F-5372-2442-B94A-818FA661B772}">
      <dsp:nvSpPr>
        <dsp:cNvPr id="0" name=""/>
        <dsp:cNvSpPr/>
      </dsp:nvSpPr>
      <dsp:spPr>
        <a:xfrm>
          <a:off x="5356521" y="2584151"/>
          <a:ext cx="91440" cy="66334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63344"/>
              </a:lnTo>
            </a:path>
          </a:pathLst>
        </a:custGeom>
        <a:noFill/>
        <a:ln w="31750" cap="rnd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7276B4-5563-0045-A49A-DC0F9EB740BF}">
      <dsp:nvSpPr>
        <dsp:cNvPr id="0" name=""/>
        <dsp:cNvSpPr/>
      </dsp:nvSpPr>
      <dsp:spPr>
        <a:xfrm>
          <a:off x="1580116" y="2584151"/>
          <a:ext cx="3822125" cy="663344"/>
        </a:xfrm>
        <a:custGeom>
          <a:avLst/>
          <a:gdLst/>
          <a:ahLst/>
          <a:cxnLst/>
          <a:rect l="0" t="0" r="0" b="0"/>
          <a:pathLst>
            <a:path>
              <a:moveTo>
                <a:pt x="3822125" y="0"/>
              </a:moveTo>
              <a:lnTo>
                <a:pt x="3822125" y="331672"/>
              </a:lnTo>
              <a:lnTo>
                <a:pt x="0" y="331672"/>
              </a:lnTo>
              <a:lnTo>
                <a:pt x="0" y="663344"/>
              </a:lnTo>
            </a:path>
          </a:pathLst>
        </a:custGeom>
        <a:noFill/>
        <a:ln w="31750" cap="rnd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2CFFB2-C10A-2049-AFBF-61F91D74A860}">
      <dsp:nvSpPr>
        <dsp:cNvPr id="0" name=""/>
        <dsp:cNvSpPr/>
      </dsp:nvSpPr>
      <dsp:spPr>
        <a:xfrm>
          <a:off x="2683431" y="1004760"/>
          <a:ext cx="5437621" cy="1579390"/>
        </a:xfrm>
        <a:prstGeom prst="rect">
          <a:avLst/>
        </a:prstGeom>
        <a:solidFill>
          <a:schemeClr val="accent1">
            <a:alpha val="0"/>
          </a:schemeClr>
        </a:solidFill>
        <a:ln w="31750" cap="rnd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pt-PT" sz="1800" kern="1200" dirty="0" smtClean="0">
              <a:solidFill>
                <a:schemeClr val="bg1"/>
              </a:solidFill>
            </a:rPr>
            <a:t>Determinar os efeitos da </a:t>
          </a:r>
          <a:r>
            <a:rPr lang="pt-PT" sz="1800" b="1" kern="1200" dirty="0" smtClean="0">
              <a:solidFill>
                <a:schemeClr val="bg1"/>
              </a:solidFill>
            </a:rPr>
            <a:t>Fisioterapia aquática </a:t>
          </a:r>
          <a:r>
            <a:rPr lang="pt-PT" sz="1800" kern="1200" dirty="0" smtClean="0">
              <a:solidFill>
                <a:schemeClr val="bg1"/>
              </a:solidFill>
            </a:rPr>
            <a:t>na </a:t>
          </a:r>
          <a:r>
            <a:rPr lang="pt-PT" sz="1800" b="1" kern="1200" dirty="0" smtClean="0">
              <a:solidFill>
                <a:schemeClr val="bg1"/>
              </a:solidFill>
            </a:rPr>
            <a:t>marcha</a:t>
          </a:r>
          <a:r>
            <a:rPr lang="pt-PT" sz="1800" kern="1200" dirty="0" smtClean="0">
              <a:solidFill>
                <a:schemeClr val="bg1"/>
              </a:solidFill>
            </a:rPr>
            <a:t> em utentes adultos com PC espástica nível I, II e III na SCFMG.</a:t>
          </a:r>
          <a:endParaRPr lang="pt-PT" sz="1800" kern="1200" dirty="0">
            <a:solidFill>
              <a:schemeClr val="bg1"/>
            </a:solidFill>
          </a:endParaRPr>
        </a:p>
      </dsp:txBody>
      <dsp:txXfrm>
        <a:off x="2683431" y="1004760"/>
        <a:ext cx="5437621" cy="1579390"/>
      </dsp:txXfrm>
    </dsp:sp>
    <dsp:sp modelId="{9BFA7302-9A6F-5940-BD31-05A4C069ACB5}">
      <dsp:nvSpPr>
        <dsp:cNvPr id="0" name=""/>
        <dsp:cNvSpPr/>
      </dsp:nvSpPr>
      <dsp:spPr>
        <a:xfrm>
          <a:off x="725" y="3247495"/>
          <a:ext cx="3158781" cy="1579390"/>
        </a:xfrm>
        <a:prstGeom prst="rect">
          <a:avLst/>
        </a:prstGeom>
        <a:solidFill>
          <a:schemeClr val="accent1">
            <a:alpha val="0"/>
          </a:schemeClr>
        </a:solidFill>
        <a:ln w="25400" cap="rnd" cmpd="sng" algn="ctr">
          <a:solidFill>
            <a:schemeClr val="accent1">
              <a:alpha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pt-PT" sz="1800" kern="1200" dirty="0" smtClean="0">
              <a:solidFill>
                <a:schemeClr val="bg1"/>
              </a:solidFill>
            </a:rPr>
            <a:t>Efeitos da </a:t>
          </a:r>
          <a:r>
            <a:rPr lang="pt-PT" sz="1800" b="1" kern="1200" dirty="0" smtClean="0">
              <a:solidFill>
                <a:schemeClr val="bg1"/>
              </a:solidFill>
            </a:rPr>
            <a:t>Fisioterapia aquática </a:t>
          </a:r>
          <a:r>
            <a:rPr lang="pt-PT" sz="1800" kern="1200" dirty="0" smtClean="0">
              <a:solidFill>
                <a:schemeClr val="bg1"/>
              </a:solidFill>
            </a:rPr>
            <a:t>sobre a </a:t>
          </a:r>
          <a:r>
            <a:rPr lang="pt-PT" sz="1800" b="1" kern="1200" dirty="0" smtClean="0">
              <a:solidFill>
                <a:schemeClr val="bg1"/>
              </a:solidFill>
            </a:rPr>
            <a:t>função motora grossa 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pt-PT" sz="1800" kern="1200" dirty="0" smtClean="0">
              <a:solidFill>
                <a:schemeClr val="bg1"/>
              </a:solidFill>
            </a:rPr>
            <a:t>(domínios D e E).</a:t>
          </a:r>
          <a:endParaRPr lang="pt-PT" sz="1800" kern="1200" dirty="0">
            <a:solidFill>
              <a:schemeClr val="bg1"/>
            </a:solidFill>
          </a:endParaRPr>
        </a:p>
      </dsp:txBody>
      <dsp:txXfrm>
        <a:off x="725" y="3247495"/>
        <a:ext cx="3158781" cy="1579390"/>
      </dsp:txXfrm>
    </dsp:sp>
    <dsp:sp modelId="{BC28EC64-E544-1844-889B-8938652FDFD5}">
      <dsp:nvSpPr>
        <dsp:cNvPr id="0" name=""/>
        <dsp:cNvSpPr/>
      </dsp:nvSpPr>
      <dsp:spPr>
        <a:xfrm>
          <a:off x="3822851" y="3247495"/>
          <a:ext cx="3158781" cy="1579390"/>
        </a:xfrm>
        <a:prstGeom prst="rect">
          <a:avLst/>
        </a:prstGeom>
        <a:solidFill>
          <a:schemeClr val="accent1">
            <a:alpha val="0"/>
          </a:schemeClr>
        </a:solidFill>
        <a:ln w="25400" cap="rnd" cmpd="sng" algn="ctr">
          <a:solidFill>
            <a:schemeClr val="accent1">
              <a:alpha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pt-PT" sz="1800" kern="1200" dirty="0" smtClean="0">
              <a:solidFill>
                <a:schemeClr val="bg1"/>
              </a:solidFill>
            </a:rPr>
            <a:t>Efeitos da </a:t>
          </a:r>
          <a:r>
            <a:rPr lang="pt-PT" sz="1800" b="1" kern="1200" dirty="0" smtClean="0">
              <a:solidFill>
                <a:schemeClr val="bg1"/>
              </a:solidFill>
            </a:rPr>
            <a:t>Fisioterapia aquática </a:t>
          </a:r>
          <a:r>
            <a:rPr lang="pt-PT" sz="1800" kern="1200" dirty="0" smtClean="0">
              <a:solidFill>
                <a:schemeClr val="bg1"/>
              </a:solidFill>
            </a:rPr>
            <a:t>sobre a </a:t>
          </a:r>
          <a:r>
            <a:rPr lang="pt-PT" sz="1800" b="1" kern="1200" dirty="0" smtClean="0">
              <a:solidFill>
                <a:schemeClr val="bg1"/>
              </a:solidFill>
            </a:rPr>
            <a:t>velocidade da marcha</a:t>
          </a:r>
          <a:r>
            <a:rPr lang="pt-PT" sz="1800" kern="1200" dirty="0" smtClean="0">
              <a:solidFill>
                <a:schemeClr val="bg1"/>
              </a:solidFill>
            </a:rPr>
            <a:t>.</a:t>
          </a:r>
          <a:endParaRPr lang="pt-PT" sz="1800" kern="1200" dirty="0">
            <a:solidFill>
              <a:schemeClr val="bg1"/>
            </a:solidFill>
          </a:endParaRPr>
        </a:p>
      </dsp:txBody>
      <dsp:txXfrm>
        <a:off x="3822851" y="3247495"/>
        <a:ext cx="3158781" cy="1579390"/>
      </dsp:txXfrm>
    </dsp:sp>
    <dsp:sp modelId="{2F43F5DE-E75D-7047-8251-ACCB242EA2AB}">
      <dsp:nvSpPr>
        <dsp:cNvPr id="0" name=""/>
        <dsp:cNvSpPr/>
      </dsp:nvSpPr>
      <dsp:spPr>
        <a:xfrm>
          <a:off x="7644976" y="3247495"/>
          <a:ext cx="3158781" cy="1579390"/>
        </a:xfrm>
        <a:prstGeom prst="rect">
          <a:avLst/>
        </a:prstGeom>
        <a:solidFill>
          <a:schemeClr val="accent1">
            <a:alpha val="0"/>
          </a:schemeClr>
        </a:solidFill>
        <a:ln w="25400" cap="rnd" cmpd="sng" algn="ctr">
          <a:solidFill>
            <a:schemeClr val="accent1">
              <a:alpha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pt-PT" sz="1800" kern="1200" dirty="0" smtClean="0">
              <a:solidFill>
                <a:schemeClr val="bg1"/>
              </a:solidFill>
            </a:rPr>
            <a:t>Efeitos da </a:t>
          </a:r>
          <a:r>
            <a:rPr lang="pt-PT" sz="1800" b="1" kern="1200" dirty="0" smtClean="0">
              <a:solidFill>
                <a:schemeClr val="bg1"/>
              </a:solidFill>
            </a:rPr>
            <a:t>Fisioterapia aquática </a:t>
          </a:r>
          <a:r>
            <a:rPr lang="pt-PT" sz="1800" kern="1200" dirty="0" smtClean="0">
              <a:solidFill>
                <a:schemeClr val="bg1"/>
              </a:solidFill>
            </a:rPr>
            <a:t>sobre a 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pt-PT" sz="1800" b="1" kern="1200" dirty="0" smtClean="0">
              <a:solidFill>
                <a:schemeClr val="bg1"/>
              </a:solidFill>
            </a:rPr>
            <a:t>qualidade da marcha</a:t>
          </a:r>
          <a:r>
            <a:rPr lang="pt-PT" sz="2200" kern="1200" dirty="0" smtClean="0">
              <a:solidFill>
                <a:schemeClr val="bg1"/>
              </a:solidFill>
            </a:rPr>
            <a:t>. </a:t>
          </a:r>
          <a:endParaRPr lang="pt-PT" sz="2200" kern="1200" dirty="0">
            <a:solidFill>
              <a:schemeClr val="bg1"/>
            </a:solidFill>
          </a:endParaRPr>
        </a:p>
      </dsp:txBody>
      <dsp:txXfrm>
        <a:off x="7644976" y="3247495"/>
        <a:ext cx="3158781" cy="157939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20B3DA-0078-2445-9739-12E97BB34E21}">
      <dsp:nvSpPr>
        <dsp:cNvPr id="0" name=""/>
        <dsp:cNvSpPr/>
      </dsp:nvSpPr>
      <dsp:spPr>
        <a:xfrm>
          <a:off x="0" y="584263"/>
          <a:ext cx="10636357" cy="298910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1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499" tIns="1353820" rIns="825499" bIns="128016" numCol="1" spcCol="1270" anchor="t" anchorCtr="0">
          <a:noAutofit/>
        </a:bodyPr>
        <a:lstStyle/>
        <a:p>
          <a:pPr marL="171450" lvl="1" indent="-171450" algn="just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PT" sz="1800" kern="1200" dirty="0"/>
        </a:p>
      </dsp:txBody>
      <dsp:txXfrm>
        <a:off x="0" y="584263"/>
        <a:ext cx="10636357" cy="2989104"/>
      </dsp:txXfrm>
    </dsp:sp>
    <dsp:sp modelId="{9E916EFC-BFAF-C942-B2A2-CD8439BAF173}">
      <dsp:nvSpPr>
        <dsp:cNvPr id="0" name=""/>
        <dsp:cNvSpPr/>
      </dsp:nvSpPr>
      <dsp:spPr>
        <a:xfrm>
          <a:off x="252847" y="410190"/>
          <a:ext cx="3787798" cy="622880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tint val="98000"/>
                <a:lumMod val="102000"/>
              </a:schemeClr>
              <a:schemeClr val="accent1">
                <a:hueOff val="0"/>
                <a:satOff val="0"/>
                <a:lumOff val="0"/>
                <a:alphaOff val="0"/>
                <a:shade val="98000"/>
                <a:lumMod val="9800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1420" tIns="0" rIns="281420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200" b="1" kern="1200" dirty="0" smtClean="0"/>
            <a:t>Fase de Autorização</a:t>
          </a:r>
          <a:endParaRPr lang="pt-PT" sz="2200" b="1" kern="1200" dirty="0"/>
        </a:p>
      </dsp:txBody>
      <dsp:txXfrm>
        <a:off x="283253" y="440596"/>
        <a:ext cx="3726986" cy="5620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D6CEC7-5957-B440-A3A4-C33546C1F286}" type="datetimeFigureOut">
              <a:rPr lang="pt-PT" smtClean="0"/>
              <a:t>17/07/17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smtClean="0"/>
              <a:t>Clique para editar os estilos do texto de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290277-FB68-144E-A4DE-7B78FBCAAE64}" type="slidenum">
              <a:rPr lang="pt-PT" smtClean="0"/>
              <a:t>‹n.º›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7141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/>
              <a:t>Bom</a:t>
            </a:r>
            <a:r>
              <a:rPr lang="pt-PT" baseline="0" dirty="0" smtClean="0"/>
              <a:t> dia a todos!</a:t>
            </a:r>
          </a:p>
          <a:p>
            <a:r>
              <a:rPr lang="pt-PT" baseline="0" dirty="0" smtClean="0"/>
              <a:t>Vou dar inicio à apresentação do meu projeto cujo o título é...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90277-FB68-144E-A4DE-7B78FBCAAE64}" type="slidenum">
              <a:rPr lang="pt-PT" smtClean="0"/>
              <a:t>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42659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/>
              <a:t>Adaptação ao meio</a:t>
            </a:r>
            <a:r>
              <a:rPr lang="pt-PT" baseline="0" dirty="0" smtClean="0"/>
              <a:t> aquático de pessoas com incapacidades motoras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90277-FB68-144E-A4DE-7B78FBCAAE64}" type="slidenum">
              <a:rPr lang="pt-PT" smtClean="0"/>
              <a:t>12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863177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/>
              <a:t>O conceito</a:t>
            </a:r>
            <a:r>
              <a:rPr lang="pt-PT" baseline="0" dirty="0" smtClean="0"/>
              <a:t> de </a:t>
            </a:r>
            <a:r>
              <a:rPr lang="pt-PT" baseline="0" dirty="0" err="1" smtClean="0"/>
              <a:t>halliwick</a:t>
            </a:r>
            <a:r>
              <a:rPr lang="pt-PT" baseline="0" dirty="0" smtClean="0"/>
              <a:t> é guiado por 10 pontos.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90277-FB68-144E-A4DE-7B78FBCAAE64}" type="slidenum">
              <a:rPr lang="pt-PT" smtClean="0"/>
              <a:t>13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701357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90277-FB68-144E-A4DE-7B78FBCAAE64}" type="slidenum">
              <a:rPr lang="pt-PT" smtClean="0"/>
              <a:t>15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646893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90277-FB68-144E-A4DE-7B78FBCAAE64}" type="slidenum">
              <a:rPr lang="pt-PT" smtClean="0"/>
              <a:t>17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088251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90277-FB68-144E-A4DE-7B78FBCAAE64}" type="slidenum">
              <a:rPr lang="pt-PT" smtClean="0"/>
              <a:t>18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795637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>
                <a:solidFill>
                  <a:schemeClr val="bg1"/>
                </a:solidFill>
              </a:rPr>
              <a:t>De forma a obter um perfil demográfico das características da amostra serão analisadas as </a:t>
            </a:r>
            <a:r>
              <a:rPr lang="pt-PT" b="1" dirty="0" smtClean="0">
                <a:solidFill>
                  <a:schemeClr val="bg1"/>
                </a:solidFill>
              </a:rPr>
              <a:t>variáveis de atributo</a:t>
            </a:r>
            <a:r>
              <a:rPr lang="pt-PT" dirty="0" smtClean="0">
                <a:solidFill>
                  <a:schemeClr val="bg1"/>
                </a:solidFill>
              </a:rPr>
              <a:t>, nomeadamente a idade e nível no SCFMG.</a:t>
            </a:r>
            <a:endParaRPr lang="pt-PT" dirty="0">
              <a:solidFill>
                <a:schemeClr val="bg1"/>
              </a:solidFill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90277-FB68-144E-A4DE-7B78FBCAAE64}" type="slidenum">
              <a:rPr lang="pt-PT" smtClean="0"/>
              <a:t>22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684563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90277-FB68-144E-A4DE-7B78FBCAAE64}" type="slidenum">
              <a:rPr lang="pt-PT" smtClean="0"/>
              <a:t>24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891193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90277-FB68-144E-A4DE-7B78FBCAAE64}" type="slidenum">
              <a:rPr lang="pt-PT" smtClean="0"/>
              <a:t>26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682928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/>
              <a:t>- O</a:t>
            </a:r>
            <a:r>
              <a:rPr lang="pt-PT" baseline="0" dirty="0" smtClean="0"/>
              <a:t> gosto por este tema surgiu no decorrer de um estágio no CNBC uma vez que neste centro residem utentes com PC em fase adulta. 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90277-FB68-144E-A4DE-7B78FBCAAE64}" type="slidenum">
              <a:rPr lang="pt-PT" smtClean="0"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654999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dirty="0" smtClean="0">
                <a:solidFill>
                  <a:schemeClr val="bg1"/>
                </a:solidFill>
              </a:rPr>
              <a:t>A Paralisia Cerebral (PC) surge na sequência de uma </a:t>
            </a:r>
            <a:r>
              <a:rPr lang="pt-PT" b="1" dirty="0" smtClean="0">
                <a:solidFill>
                  <a:schemeClr val="bg1"/>
                </a:solidFill>
              </a:rPr>
              <a:t>lesão cerebral </a:t>
            </a:r>
            <a:r>
              <a:rPr lang="pt-PT" dirty="0" smtClean="0">
                <a:solidFill>
                  <a:schemeClr val="bg1"/>
                </a:solidFill>
              </a:rPr>
              <a:t>e</a:t>
            </a:r>
            <a:r>
              <a:rPr lang="pt-PT" b="1" dirty="0" smtClean="0">
                <a:solidFill>
                  <a:schemeClr val="bg1"/>
                </a:solidFill>
              </a:rPr>
              <a:t> </a:t>
            </a:r>
            <a:r>
              <a:rPr lang="pt-PT" dirty="0" smtClean="0">
                <a:solidFill>
                  <a:schemeClr val="bg1"/>
                </a:solidFill>
              </a:rPr>
              <a:t>constitui um grupo de </a:t>
            </a:r>
            <a:r>
              <a:rPr lang="pt-PT" b="1" dirty="0" smtClean="0">
                <a:solidFill>
                  <a:schemeClr val="bg1"/>
                </a:solidFill>
              </a:rPr>
              <a:t>alterações permanentes </a:t>
            </a:r>
            <a:r>
              <a:rPr lang="pt-PT" dirty="0" smtClean="0">
                <a:solidFill>
                  <a:schemeClr val="bg1"/>
                </a:solidFill>
              </a:rPr>
              <a:t>no desenvolvimento do </a:t>
            </a:r>
            <a:r>
              <a:rPr lang="pt-PT" b="1" dirty="0" smtClean="0">
                <a:solidFill>
                  <a:schemeClr val="bg1"/>
                </a:solidFill>
              </a:rPr>
              <a:t>movimento e da postura</a:t>
            </a:r>
            <a:r>
              <a:rPr lang="pt-PT" dirty="0" smtClean="0">
                <a:solidFill>
                  <a:schemeClr val="bg1"/>
                </a:solidFill>
              </a:rPr>
              <a:t>. 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90277-FB68-144E-A4DE-7B78FBCAAE64}" type="slidenum">
              <a:rPr lang="pt-PT" smtClean="0"/>
              <a:t>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245748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dirty="0" smtClean="0">
                <a:solidFill>
                  <a:schemeClr val="bg1"/>
                </a:solidFill>
              </a:rPr>
              <a:t>Com a elaboração do estudo desenvolvido no âmbito deste programa foi possível determinar anualmente a prevalência e a incidência da PC, nomeadamente, nos seus subtipos principais, identificar fatores de risco, avaliar as necessidades de apoio e aumentar o conhecimento sobre a evolução e sobrevivência das crianças com esta patologia ao longo do tempo, de modo a fornecer dados para o programa SCPE e para as redes europeias de monitorização dos cuidados perinatais (Andrada </a:t>
            </a:r>
            <a:r>
              <a:rPr lang="pt-PT" dirty="0" err="1" smtClean="0">
                <a:solidFill>
                  <a:schemeClr val="bg1"/>
                </a:solidFill>
              </a:rPr>
              <a:t>et</a:t>
            </a:r>
            <a:r>
              <a:rPr lang="pt-PT" dirty="0" smtClean="0">
                <a:solidFill>
                  <a:schemeClr val="bg1"/>
                </a:solidFill>
              </a:rPr>
              <a:t> al., 2009). </a:t>
            </a:r>
          </a:p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90277-FB68-144E-A4DE-7B78FBCAAE64}" type="slidenum">
              <a:rPr lang="pt-PT" smtClean="0"/>
              <a:t>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437342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/>
              <a:t>- Movimento </a:t>
            </a:r>
          </a:p>
          <a:p>
            <a:r>
              <a:rPr lang="pt-PT" dirty="0" smtClean="0"/>
              <a:t>- Postura</a:t>
            </a:r>
          </a:p>
          <a:p>
            <a:r>
              <a:rPr lang="pt-PT" dirty="0" smtClean="0"/>
              <a:t>-</a:t>
            </a:r>
            <a:r>
              <a:rPr lang="pt-PT" baseline="0" dirty="0" smtClean="0"/>
              <a:t> Tónus</a:t>
            </a:r>
          </a:p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90277-FB68-144E-A4DE-7B78FBCAAE64}" type="slidenum">
              <a:rPr lang="pt-PT" smtClean="0"/>
              <a:t>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853040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dirty="0" smtClean="0">
                <a:solidFill>
                  <a:schemeClr val="bg1"/>
                </a:solidFill>
              </a:rPr>
              <a:t>A classificação habitualmente utilizada engloba a alteração a nível dos movimentos, postura, distribuição e tónus, mas não traduz o nível funcional do indivíduo. Desta forma surgiu o Sistema de Classificação da Função Motora Global (SCFMG).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PT" dirty="0" smtClean="0">
              <a:solidFill>
                <a:schemeClr val="bg1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dirty="0" smtClean="0">
                <a:solidFill>
                  <a:schemeClr val="bg1"/>
                </a:solidFill>
              </a:rPr>
              <a:t>O SCFMG tem como enfoque o nível funcional de um indivíduo é baseado no movimento iniciado voluntariamente, com ênfase no sentar, transferências e mobilidade. É um sistema de classificação de 5 níveis com distinções clinicamente significativas da função motora, dividindo-se nos seguintes níveis: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PT" dirty="0" smtClean="0">
              <a:solidFill>
                <a:schemeClr val="bg1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PT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Embora tenha sido originalmente desenvolvido para crianças com PC foi revisto e expandido em 2007, passando a incluir o grupo etário compreendido entre o 12º e o 18º ano de vida. Dado que por definição a PC é uma situação não evolutiva, este sistema de classificação pode ser utilizado na população adulta (Alvarelhão, 2010). </a:t>
            </a:r>
          </a:p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90277-FB68-144E-A4DE-7B78FBCAAE64}" type="slidenum">
              <a:rPr lang="pt-PT" smtClean="0"/>
              <a:t>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179248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>
                <a:solidFill>
                  <a:schemeClr val="bg1"/>
                </a:solidFill>
              </a:rPr>
              <a:t>Dado que a eficiência da marcha depende de adaptações nos sistemas cardiorrespiratório e músculo-esquelético, um plano de exercícios adequado pode atenuar os efeitos das adaptações e, eventualmente, aumentar a capacidade de realizar marcha. A capacidade cardiorrespiratória pode ser melhorada através do treino aeróbico, reduzindo a sua sobrecarga na realização da marcha. O sistema músculo esquelético também pode ser melhorado através de um plano de treino para aumentar a força muscular, tendo esse treino efeitos positivos na eficiência e padrão de marcha. Os adolescentes beneficiam particularmente de um plano de treino de aumento de capacidade cardiorrespiratória e aumento da força muscular, tendo em conta que o declínio da função se inicia na transição para a idade adulta (</a:t>
            </a:r>
            <a:r>
              <a:rPr lang="pt-PT" dirty="0" err="1" smtClean="0">
                <a:solidFill>
                  <a:schemeClr val="bg1"/>
                </a:solidFill>
              </a:rPr>
              <a:t>Ballaz</a:t>
            </a:r>
            <a:r>
              <a:rPr lang="pt-PT" dirty="0" smtClean="0">
                <a:solidFill>
                  <a:schemeClr val="bg1"/>
                </a:solidFill>
              </a:rPr>
              <a:t>, </a:t>
            </a:r>
            <a:r>
              <a:rPr lang="pt-PT" dirty="0" err="1" smtClean="0">
                <a:solidFill>
                  <a:schemeClr val="bg1"/>
                </a:solidFill>
              </a:rPr>
              <a:t>Plamondon</a:t>
            </a:r>
            <a:r>
              <a:rPr lang="pt-PT" dirty="0" smtClean="0">
                <a:solidFill>
                  <a:schemeClr val="bg1"/>
                </a:solidFill>
              </a:rPr>
              <a:t> &amp; </a:t>
            </a:r>
            <a:r>
              <a:rPr lang="pt-PT" dirty="0" err="1" smtClean="0">
                <a:solidFill>
                  <a:schemeClr val="bg1"/>
                </a:solidFill>
              </a:rPr>
              <a:t>Leway</a:t>
            </a:r>
            <a:r>
              <a:rPr lang="pt-PT" dirty="0" smtClean="0">
                <a:solidFill>
                  <a:schemeClr val="bg1"/>
                </a:solidFill>
              </a:rPr>
              <a:t>, 2011). </a:t>
            </a:r>
          </a:p>
          <a:p>
            <a:r>
              <a:rPr lang="pt-PT" dirty="0" smtClean="0">
                <a:solidFill>
                  <a:schemeClr val="bg1"/>
                </a:solidFill>
              </a:rPr>
              <a:t>Sabendo que em pacientes com PC o padrão de marcha está alterado, torna-se necessário especificar a importância do ciclo de marcha, bem como identificar que variáveis no ciclo de marcha estão afetadas nesta população</a:t>
            </a:r>
            <a:r>
              <a:rPr lang="pt-PT" dirty="0" smtClean="0"/>
              <a:t>.</a:t>
            </a:r>
          </a:p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90277-FB68-144E-A4DE-7B78FBCAAE64}" type="slidenum">
              <a:rPr lang="pt-PT" smtClean="0"/>
              <a:t>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578970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/>
              <a:t>Aumento</a:t>
            </a:r>
            <a:r>
              <a:rPr lang="pt-PT" baseline="0" dirty="0" smtClean="0"/>
              <a:t> do </a:t>
            </a:r>
            <a:r>
              <a:rPr lang="pt-PT" baseline="0" dirty="0" err="1" smtClean="0"/>
              <a:t>tonus</a:t>
            </a:r>
            <a:endParaRPr lang="pt-PT" baseline="0" dirty="0" smtClean="0"/>
          </a:p>
          <a:p>
            <a:r>
              <a:rPr lang="pt-PT" baseline="0" dirty="0" smtClean="0"/>
              <a:t>Alterações Estruturais </a:t>
            </a:r>
          </a:p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90277-FB68-144E-A4DE-7B78FBCAAE64}" type="slidenum">
              <a:rPr lang="pt-PT" smtClean="0"/>
              <a:t>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318059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>
                <a:solidFill>
                  <a:schemeClr val="bg1"/>
                </a:solidFill>
              </a:rPr>
              <a:t>A Fisioterapia intervém através do movimento, possibilitando aos utentes experiências</a:t>
            </a:r>
          </a:p>
          <a:p>
            <a:r>
              <a:rPr lang="pt-PT" dirty="0" smtClean="0">
                <a:solidFill>
                  <a:schemeClr val="bg1"/>
                </a:solidFill>
              </a:rPr>
              <a:t>motoras diversificadas. O movimento é sempre incorporado numa atividade funcional</a:t>
            </a:r>
          </a:p>
          <a:p>
            <a:r>
              <a:rPr lang="pt-PT" dirty="0" smtClean="0">
                <a:solidFill>
                  <a:schemeClr val="bg1"/>
                </a:solidFill>
              </a:rPr>
              <a:t>ou num objetivo que faça sentido para o utente, o que facilita o processo no dia a dia e</a:t>
            </a:r>
          </a:p>
          <a:p>
            <a:r>
              <a:rPr lang="pt-PT" dirty="0" smtClean="0">
                <a:solidFill>
                  <a:schemeClr val="bg1"/>
                </a:solidFill>
              </a:rPr>
              <a:t>reduz o aparecimento de possíveis complicações que privam ou limitam a participação</a:t>
            </a:r>
          </a:p>
          <a:p>
            <a:r>
              <a:rPr lang="pt-PT" dirty="0" smtClean="0">
                <a:solidFill>
                  <a:schemeClr val="bg1"/>
                </a:solidFill>
              </a:rPr>
              <a:t>nas atividades que lhe despertam interesse. Tendo em conta que a PC é uma condição</a:t>
            </a:r>
          </a:p>
          <a:p>
            <a:r>
              <a:rPr lang="pt-PT" dirty="0" smtClean="0">
                <a:solidFill>
                  <a:schemeClr val="bg1"/>
                </a:solidFill>
              </a:rPr>
              <a:t>complexa, a Fisioterapia faz parte de uma equipa interdisciplinar, da qual a família é</a:t>
            </a:r>
          </a:p>
          <a:p>
            <a:r>
              <a:rPr lang="pt-PT" dirty="0" smtClean="0">
                <a:solidFill>
                  <a:schemeClr val="bg1"/>
                </a:solidFill>
              </a:rPr>
              <a:t>parte ativa 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90277-FB68-144E-A4DE-7B78FBCAAE64}" type="slidenum">
              <a:rPr lang="pt-PT" smtClean="0"/>
              <a:t>10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60652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 smtClean="0"/>
              <a:t>17/07/17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‹n.º›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grafia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pt-PT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 smtClean="0"/>
              <a:t>17/07/17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‹n.º›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 smtClean="0"/>
              <a:t>17/07/17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‹n.º›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 smtClean="0"/>
              <a:t>17/07/17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‹n.º›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 smtClean="0"/>
              <a:t>17/07/17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‹n.º›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 smtClean="0"/>
              <a:t>17/07/17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‹n.º›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 smtClean="0"/>
              <a:t>17/07/17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‹n.º›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 smtClean="0"/>
              <a:t>17/07/17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‹n.º›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 smtClean="0"/>
              <a:t>17/07/17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‹n.º›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 smtClean="0"/>
              <a:t>17/07/17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‹n.º›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 smtClean="0"/>
              <a:t>17/07/17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‹n.º›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 smtClean="0"/>
              <a:t>17/07/17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‹n.º›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 smtClean="0"/>
              <a:t>17/07/17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‹n.º›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pt-PT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r>
              <a:rPr lang="pt-PT" smtClean="0"/>
              <a:t>17/07/17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‹n.º›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pt-PT" smtClean="0"/>
              <a:t>17/07/17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‹n.º›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diagramColors" Target="../diagrams/colors2.xml"/><Relationship Id="rId12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diagramData" Target="../diagrams/data2.xml"/><Relationship Id="rId9" Type="http://schemas.openxmlformats.org/officeDocument/2006/relationships/diagramLayout" Target="../diagrams/layout2.xml"/><Relationship Id="rId10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Relationship Id="rId3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4" Type="http://schemas.openxmlformats.org/officeDocument/2006/relationships/diagramData" Target="../diagrams/data3.xml"/><Relationship Id="rId5" Type="http://schemas.openxmlformats.org/officeDocument/2006/relationships/diagramLayout" Target="../diagrams/layout3.xml"/><Relationship Id="rId6" Type="http://schemas.openxmlformats.org/officeDocument/2006/relationships/diagramQuickStyle" Target="../diagrams/quickStyle3.xml"/><Relationship Id="rId7" Type="http://schemas.openxmlformats.org/officeDocument/2006/relationships/diagramColors" Target="../diagrams/colors3.xml"/><Relationship Id="rId8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4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jpg"/><Relationship Id="rId5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8.png"/><Relationship Id="rId3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8.png"/><Relationship Id="rId3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10001" y="1363419"/>
            <a:ext cx="10572000" cy="2971051"/>
          </a:xfrm>
        </p:spPr>
        <p:txBody>
          <a:bodyPr/>
          <a:lstStyle/>
          <a:p>
            <a:pPr algn="ctr"/>
            <a:r>
              <a:rPr lang="pt-PT" sz="4000" dirty="0"/>
              <a:t>Os efeitos da Fisioterapia Aquática </a:t>
            </a:r>
            <a:r>
              <a:rPr lang="pt-PT" sz="4000" dirty="0" smtClean="0"/>
              <a:t/>
            </a:r>
            <a:br>
              <a:rPr lang="pt-PT" sz="4000" dirty="0" smtClean="0"/>
            </a:br>
            <a:r>
              <a:rPr lang="pt-PT" sz="4000" dirty="0" smtClean="0"/>
              <a:t>na </a:t>
            </a:r>
            <a:r>
              <a:rPr lang="pt-PT" sz="4000" dirty="0"/>
              <a:t>M</a:t>
            </a:r>
            <a:r>
              <a:rPr lang="pt-PT" sz="4000" dirty="0" smtClean="0"/>
              <a:t>archa de utentes</a:t>
            </a:r>
            <a:r>
              <a:rPr lang="pt-PT" sz="4000" dirty="0"/>
              <a:t> </a:t>
            </a:r>
            <a:r>
              <a:rPr lang="pt-PT" sz="4000" dirty="0" smtClean="0"/>
              <a:t>adultos com </a:t>
            </a:r>
            <a:br>
              <a:rPr lang="pt-PT" sz="4000" dirty="0" smtClean="0"/>
            </a:br>
            <a:r>
              <a:rPr lang="pt-PT" sz="4000" dirty="0" smtClean="0"/>
              <a:t>Paralisia </a:t>
            </a:r>
            <a:r>
              <a:rPr lang="pt-PT" sz="4000" dirty="0"/>
              <a:t>Cerebral Espástica nível I - III</a:t>
            </a:r>
          </a:p>
        </p:txBody>
      </p:sp>
      <p:sp>
        <p:nvSpPr>
          <p:cNvPr id="4" name="Retângulo 3"/>
          <p:cNvSpPr/>
          <p:nvPr/>
        </p:nvSpPr>
        <p:spPr>
          <a:xfrm>
            <a:off x="3048001" y="614286"/>
            <a:ext cx="6096000" cy="128471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PT" b="1" dirty="0">
                <a:ea typeface="Times New Roman" charset="0"/>
                <a:cs typeface="Times New Roman" charset="0"/>
              </a:rPr>
              <a:t>Licenciatura em Fisioterapia</a:t>
            </a:r>
          </a:p>
          <a:p>
            <a:pPr algn="ctr">
              <a:lnSpc>
                <a:spcPct val="150000"/>
              </a:lnSpc>
            </a:pPr>
            <a:r>
              <a:rPr lang="pt-PT" b="1" dirty="0">
                <a:ea typeface="Times New Roman" charset="0"/>
                <a:cs typeface="Times New Roman" charset="0"/>
              </a:rPr>
              <a:t>Projeto de Investigação I e II</a:t>
            </a:r>
          </a:p>
          <a:p>
            <a:pPr algn="ctr">
              <a:lnSpc>
                <a:spcPct val="150000"/>
              </a:lnSpc>
            </a:pPr>
            <a:r>
              <a:rPr lang="pt-PT" b="1" dirty="0">
                <a:ea typeface="Times New Roman" charset="0"/>
                <a:cs typeface="Times New Roman" charset="0"/>
              </a:rPr>
              <a:t>2016/2017 - 4º </a:t>
            </a:r>
            <a:r>
              <a:rPr lang="pt-PT" b="1" dirty="0" smtClean="0">
                <a:ea typeface="Times New Roman" charset="0"/>
                <a:cs typeface="Times New Roman" charset="0"/>
              </a:rPr>
              <a:t>Ano</a:t>
            </a:r>
            <a:endParaRPr lang="pt-PT" b="1" dirty="0">
              <a:ea typeface="Times New Roman" charset="0"/>
              <a:cs typeface="Times New Roman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619124" y="5598837"/>
            <a:ext cx="70389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b="1" dirty="0">
                <a:solidFill>
                  <a:schemeClr val="bg1"/>
                </a:solidFill>
              </a:rPr>
              <a:t>Discente: </a:t>
            </a:r>
            <a:r>
              <a:rPr lang="pt-PT" dirty="0">
                <a:solidFill>
                  <a:schemeClr val="bg1"/>
                </a:solidFill>
              </a:rPr>
              <a:t>Ana Alexandra Tenreiro Caseiro, nº201392594</a:t>
            </a:r>
          </a:p>
          <a:p>
            <a:r>
              <a:rPr lang="pt-PT" b="1" dirty="0">
                <a:solidFill>
                  <a:schemeClr val="bg1"/>
                </a:solidFill>
              </a:rPr>
              <a:t>Orientador: </a:t>
            </a:r>
            <a:r>
              <a:rPr lang="pt-PT" dirty="0">
                <a:solidFill>
                  <a:schemeClr val="bg1"/>
                </a:solidFill>
              </a:rPr>
              <a:t>Professora Doutora Sónia </a:t>
            </a:r>
            <a:r>
              <a:rPr lang="pt-PT" dirty="0" smtClean="0">
                <a:solidFill>
                  <a:schemeClr val="bg1"/>
                </a:solidFill>
              </a:rPr>
              <a:t>Vicente</a:t>
            </a:r>
            <a:endParaRPr lang="pt-PT" dirty="0">
              <a:solidFill>
                <a:schemeClr val="bg1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614" y="5380298"/>
            <a:ext cx="2147413" cy="84362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1300" y="5057799"/>
            <a:ext cx="1166438" cy="1500804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4820653" y="6404714"/>
            <a:ext cx="25506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400" dirty="0" smtClean="0">
                <a:solidFill>
                  <a:schemeClr val="bg1"/>
                </a:solidFill>
              </a:rPr>
              <a:t>17 de Julho de 2017</a:t>
            </a:r>
            <a:endParaRPr lang="pt-PT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99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Marcha patológica em PC</a:t>
            </a:r>
            <a:endParaRPr lang="pt-PT" dirty="0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 smtClean="0"/>
              <a:t>17/07/17</a:t>
            </a:r>
            <a:endParaRPr lang="en-US" dirty="0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467867080"/>
              </p:ext>
            </p:extLst>
          </p:nvPr>
        </p:nvGraphicFramePr>
        <p:xfrm>
          <a:off x="288757" y="2005263"/>
          <a:ext cx="11614483" cy="24479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668979875"/>
              </p:ext>
            </p:extLst>
          </p:nvPr>
        </p:nvGraphicFramePr>
        <p:xfrm>
          <a:off x="288757" y="4453192"/>
          <a:ext cx="11614483" cy="21869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7734628" y="6531961"/>
            <a:ext cx="41686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smtClean="0">
                <a:solidFill>
                  <a:schemeClr val="bg1"/>
                </a:solidFill>
              </a:rPr>
              <a:t>Rodda</a:t>
            </a:r>
            <a:r>
              <a:rPr lang="pt-PT" sz="1200" dirty="0" smtClean="0">
                <a:solidFill>
                  <a:schemeClr val="bg1"/>
                </a:solidFill>
              </a:rPr>
              <a:t> </a:t>
            </a:r>
            <a:r>
              <a:rPr lang="pt-PT" sz="1200" dirty="0">
                <a:solidFill>
                  <a:schemeClr val="bg1"/>
                </a:solidFill>
              </a:rPr>
              <a:t>&amp; Graham, 2001; </a:t>
            </a:r>
            <a:r>
              <a:rPr lang="pt-PT" sz="1200" dirty="0" err="1">
                <a:solidFill>
                  <a:schemeClr val="bg1"/>
                </a:solidFill>
              </a:rPr>
              <a:t>Tugui</a:t>
            </a:r>
            <a:r>
              <a:rPr lang="pt-PT" sz="1200" dirty="0">
                <a:solidFill>
                  <a:schemeClr val="bg1"/>
                </a:solidFill>
              </a:rPr>
              <a:t> &amp; </a:t>
            </a:r>
            <a:r>
              <a:rPr lang="pt-PT" sz="1200" dirty="0" err="1">
                <a:solidFill>
                  <a:schemeClr val="bg1"/>
                </a:solidFill>
              </a:rPr>
              <a:t>Antonescu</a:t>
            </a:r>
            <a:r>
              <a:rPr lang="pt-PT" sz="1200" dirty="0">
                <a:solidFill>
                  <a:schemeClr val="bg1"/>
                </a:solidFill>
              </a:rPr>
              <a:t>, </a:t>
            </a:r>
            <a:r>
              <a:rPr lang="pt-PT" sz="1200" dirty="0" smtClean="0">
                <a:solidFill>
                  <a:schemeClr val="bg1"/>
                </a:solidFill>
              </a:rPr>
              <a:t>2013 </a:t>
            </a:r>
            <a:endParaRPr lang="pt-PT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175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Fisioterapia na PC</a:t>
            </a:r>
            <a:endParaRPr lang="pt-PT" dirty="0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 smtClean="0"/>
              <a:t>17/07/17</a:t>
            </a:r>
            <a:endParaRPr lang="en-US" dirty="0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CaixaDeTexto 5"/>
          <p:cNvSpPr txBox="1"/>
          <p:nvPr/>
        </p:nvSpPr>
        <p:spPr>
          <a:xfrm>
            <a:off x="4449927" y="2338817"/>
            <a:ext cx="6932071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chemeClr val="accent1"/>
              </a:buClr>
            </a:pPr>
            <a:r>
              <a:rPr lang="pt-PT" b="1" dirty="0">
                <a:solidFill>
                  <a:schemeClr val="bg1"/>
                </a:solidFill>
              </a:rPr>
              <a:t>A intervenção da </a:t>
            </a:r>
            <a:r>
              <a:rPr lang="pt-PT" b="1" dirty="0" smtClean="0">
                <a:solidFill>
                  <a:schemeClr val="bg1"/>
                </a:solidFill>
              </a:rPr>
              <a:t>Fisioterapia na PC tem como objetivos: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.AppleSystemUIFont" charset="-120"/>
              <a:buChar char="-"/>
            </a:pPr>
            <a:r>
              <a:rPr lang="pt-PT" dirty="0" smtClean="0">
                <a:solidFill>
                  <a:schemeClr val="bg1"/>
                </a:solidFill>
              </a:rPr>
              <a:t>Diminuir as consequências da lesão;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.AppleSystemUIFont" charset="-120"/>
              <a:buChar char="-"/>
            </a:pPr>
            <a:r>
              <a:rPr lang="pt-PT" dirty="0" smtClean="0">
                <a:solidFill>
                  <a:schemeClr val="bg1"/>
                </a:solidFill>
              </a:rPr>
              <a:t>Promover a função motora; 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.AppleSystemUIFont" charset="-120"/>
              <a:buChar char="-"/>
            </a:pPr>
            <a:r>
              <a:rPr lang="pt-PT" dirty="0">
                <a:solidFill>
                  <a:schemeClr val="bg1"/>
                </a:solidFill>
              </a:rPr>
              <a:t>N</a:t>
            </a:r>
            <a:r>
              <a:rPr lang="pt-PT" dirty="0" smtClean="0">
                <a:solidFill>
                  <a:schemeClr val="bg1"/>
                </a:solidFill>
              </a:rPr>
              <a:t>ormalizar </a:t>
            </a:r>
            <a:r>
              <a:rPr lang="pt-PT" dirty="0">
                <a:solidFill>
                  <a:schemeClr val="bg1"/>
                </a:solidFill>
              </a:rPr>
              <a:t>o </a:t>
            </a:r>
            <a:r>
              <a:rPr lang="pt-PT" dirty="0" smtClean="0">
                <a:solidFill>
                  <a:schemeClr val="bg1"/>
                </a:solidFill>
              </a:rPr>
              <a:t>tónus;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.AppleSystemUIFont" charset="-120"/>
              <a:buChar char="-"/>
            </a:pPr>
            <a:r>
              <a:rPr lang="pt-PT" dirty="0">
                <a:solidFill>
                  <a:schemeClr val="bg1"/>
                </a:solidFill>
              </a:rPr>
              <a:t>M</a:t>
            </a:r>
            <a:r>
              <a:rPr lang="pt-PT" dirty="0" smtClean="0">
                <a:solidFill>
                  <a:schemeClr val="bg1"/>
                </a:solidFill>
              </a:rPr>
              <a:t>inimizar </a:t>
            </a:r>
            <a:r>
              <a:rPr lang="pt-PT" dirty="0">
                <a:solidFill>
                  <a:schemeClr val="bg1"/>
                </a:solidFill>
              </a:rPr>
              <a:t>os encurtamentos e </a:t>
            </a:r>
            <a:r>
              <a:rPr lang="pt-PT" dirty="0" smtClean="0">
                <a:solidFill>
                  <a:schemeClr val="bg1"/>
                </a:solidFill>
              </a:rPr>
              <a:t>contraturas musculares; 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.AppleSystemUIFont" charset="-120"/>
              <a:buChar char="-"/>
            </a:pPr>
            <a:r>
              <a:rPr lang="pt-PT" dirty="0" smtClean="0">
                <a:solidFill>
                  <a:schemeClr val="bg1"/>
                </a:solidFill>
              </a:rPr>
              <a:t>Aumentar </a:t>
            </a:r>
            <a:r>
              <a:rPr lang="pt-PT" dirty="0">
                <a:solidFill>
                  <a:schemeClr val="bg1"/>
                </a:solidFill>
              </a:rPr>
              <a:t>a amplitude de </a:t>
            </a:r>
            <a:r>
              <a:rPr lang="pt-PT" dirty="0" smtClean="0">
                <a:solidFill>
                  <a:schemeClr val="bg1"/>
                </a:solidFill>
              </a:rPr>
              <a:t>movimento;</a:t>
            </a:r>
            <a:endParaRPr lang="pt-PT" dirty="0">
              <a:solidFill>
                <a:schemeClr val="bg1"/>
              </a:solidFill>
            </a:endParaRP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.AppleSystemUIFont" charset="-120"/>
              <a:buChar char="-"/>
            </a:pPr>
            <a:r>
              <a:rPr lang="pt-PT" dirty="0" smtClean="0">
                <a:solidFill>
                  <a:schemeClr val="bg1"/>
                </a:solidFill>
              </a:rPr>
              <a:t>Maximizar </a:t>
            </a:r>
            <a:r>
              <a:rPr lang="pt-PT" dirty="0">
                <a:solidFill>
                  <a:schemeClr val="bg1"/>
                </a:solidFill>
              </a:rPr>
              <a:t>o controlo motor </a:t>
            </a:r>
            <a:r>
              <a:rPr lang="pt-PT" dirty="0" smtClean="0">
                <a:solidFill>
                  <a:schemeClr val="bg1"/>
                </a:solidFill>
              </a:rPr>
              <a:t>seletivo</a:t>
            </a:r>
            <a:r>
              <a:rPr lang="pt-PT" dirty="0">
                <a:solidFill>
                  <a:schemeClr val="bg1"/>
                </a:solidFill>
              </a:rPr>
              <a:t>;</a:t>
            </a:r>
            <a:endParaRPr lang="pt-PT" dirty="0" smtClean="0">
              <a:solidFill>
                <a:schemeClr val="bg1"/>
              </a:solidFill>
            </a:endParaRP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.AppleSystemUIFont" charset="-120"/>
              <a:buChar char="-"/>
            </a:pPr>
            <a:r>
              <a:rPr lang="pt-PT" dirty="0" smtClean="0">
                <a:solidFill>
                  <a:schemeClr val="bg1"/>
                </a:solidFill>
              </a:rPr>
              <a:t>Restabelecer a força muscular;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.AppleSystemUIFont" charset="-120"/>
              <a:buChar char="-"/>
            </a:pPr>
            <a:r>
              <a:rPr lang="pt-PT" dirty="0" smtClean="0">
                <a:solidFill>
                  <a:schemeClr val="bg1"/>
                </a:solidFill>
              </a:rPr>
              <a:t>Aumentar a coordenação motora.</a:t>
            </a:r>
            <a:endParaRPr lang="pt-PT" dirty="0">
              <a:solidFill>
                <a:schemeClr val="bg1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8688843" y="6153299"/>
            <a:ext cx="2965721" cy="2856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dirty="0" err="1">
                <a:solidFill>
                  <a:schemeClr val="bg1"/>
                </a:solidFill>
              </a:rPr>
              <a:t>Anttila</a:t>
            </a:r>
            <a:r>
              <a:rPr lang="pt-PT" sz="1200" dirty="0">
                <a:solidFill>
                  <a:schemeClr val="bg1"/>
                </a:solidFill>
              </a:rPr>
              <a:t> </a:t>
            </a:r>
            <a:r>
              <a:rPr lang="pt-PT" sz="1200" dirty="0" err="1">
                <a:solidFill>
                  <a:schemeClr val="bg1"/>
                </a:solidFill>
              </a:rPr>
              <a:t>et</a:t>
            </a:r>
            <a:r>
              <a:rPr lang="pt-PT" sz="1200" dirty="0">
                <a:solidFill>
                  <a:schemeClr val="bg1"/>
                </a:solidFill>
              </a:rPr>
              <a:t> al, </a:t>
            </a:r>
            <a:r>
              <a:rPr lang="pt-PT" sz="1200" dirty="0" smtClean="0">
                <a:solidFill>
                  <a:schemeClr val="bg1"/>
                </a:solidFill>
              </a:rPr>
              <a:t>2008; Nganda</a:t>
            </a:r>
            <a:r>
              <a:rPr lang="pt-PT" sz="1200" dirty="0">
                <a:solidFill>
                  <a:schemeClr val="bg1"/>
                </a:solidFill>
              </a:rPr>
              <a:t>, </a:t>
            </a:r>
            <a:r>
              <a:rPr lang="pt-PT" sz="1200" dirty="0" smtClean="0">
                <a:solidFill>
                  <a:schemeClr val="bg1"/>
                </a:solidFill>
              </a:rPr>
              <a:t>2014</a:t>
            </a:r>
            <a:endParaRPr lang="pt-PT" sz="1200" dirty="0">
              <a:solidFill>
                <a:schemeClr val="bg1"/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999" y="2355381"/>
            <a:ext cx="3134286" cy="4032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79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Fisioterapia Aquática</a:t>
            </a:r>
            <a:endParaRPr lang="pt-PT" dirty="0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CaixaDeTexto 5"/>
          <p:cNvSpPr txBox="1"/>
          <p:nvPr/>
        </p:nvSpPr>
        <p:spPr>
          <a:xfrm>
            <a:off x="610891" y="2732057"/>
            <a:ext cx="519764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b="1" dirty="0" smtClean="0">
                <a:solidFill>
                  <a:schemeClr val="bg1"/>
                </a:solidFill>
              </a:rPr>
              <a:t>Fisioterapia aquática </a:t>
            </a:r>
            <a:r>
              <a:rPr lang="pt-PT" dirty="0" smtClean="0">
                <a:solidFill>
                  <a:schemeClr val="bg1"/>
                </a:solidFill>
              </a:rPr>
              <a:t>proporciona:</a:t>
            </a:r>
          </a:p>
          <a:p>
            <a:pPr marL="285750" indent="-285750" algn="just">
              <a:lnSpc>
                <a:spcPct val="150000"/>
              </a:lnSpc>
              <a:buClr>
                <a:schemeClr val="accent1"/>
              </a:buClr>
              <a:buFont typeface=".AppleSystemUIFont" charset="-120"/>
              <a:buChar char="-"/>
            </a:pPr>
            <a:r>
              <a:rPr lang="pt-PT" dirty="0" smtClean="0">
                <a:solidFill>
                  <a:schemeClr val="bg1"/>
                </a:solidFill>
              </a:rPr>
              <a:t>Movimento mais facilitado</a:t>
            </a:r>
            <a:r>
              <a:rPr lang="pt-PT" dirty="0">
                <a:solidFill>
                  <a:schemeClr val="bg1"/>
                </a:solidFill>
              </a:rPr>
              <a:t>;</a:t>
            </a:r>
            <a:r>
              <a:rPr lang="pt-PT" dirty="0" smtClean="0">
                <a:solidFill>
                  <a:schemeClr val="bg1"/>
                </a:solidFill>
              </a:rPr>
              <a:t> </a:t>
            </a:r>
          </a:p>
          <a:p>
            <a:pPr marL="285750" indent="-285750" algn="just">
              <a:lnSpc>
                <a:spcPct val="150000"/>
              </a:lnSpc>
              <a:buClr>
                <a:schemeClr val="accent1"/>
              </a:buClr>
              <a:buFont typeface=".AppleSystemUIFont" charset="-120"/>
              <a:buChar char="-"/>
            </a:pPr>
            <a:r>
              <a:rPr lang="pt-PT" dirty="0" smtClean="0">
                <a:solidFill>
                  <a:schemeClr val="bg1"/>
                </a:solidFill>
              </a:rPr>
              <a:t>Menor </a:t>
            </a:r>
            <a:r>
              <a:rPr lang="pt-PT" dirty="0">
                <a:solidFill>
                  <a:schemeClr val="bg1"/>
                </a:solidFill>
              </a:rPr>
              <a:t>exigência </a:t>
            </a:r>
            <a:r>
              <a:rPr lang="pt-PT" dirty="0" smtClean="0">
                <a:solidFill>
                  <a:schemeClr val="bg1"/>
                </a:solidFill>
              </a:rPr>
              <a:t>física.</a:t>
            </a:r>
            <a:endParaRPr lang="pt-PT" dirty="0">
              <a:solidFill>
                <a:schemeClr val="bg1"/>
              </a:solidFill>
            </a:endParaRPr>
          </a:p>
          <a:p>
            <a:pPr algn="just">
              <a:lnSpc>
                <a:spcPct val="150000"/>
              </a:lnSpc>
            </a:pPr>
            <a:endParaRPr lang="pt-PT" sz="1000" dirty="0" smtClean="0">
              <a:solidFill>
                <a:schemeClr val="bg1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pt-PT" dirty="0" smtClean="0">
                <a:solidFill>
                  <a:schemeClr val="bg1"/>
                </a:solidFill>
              </a:rPr>
              <a:t>As </a:t>
            </a:r>
            <a:r>
              <a:rPr lang="pt-PT" b="1" dirty="0">
                <a:solidFill>
                  <a:schemeClr val="bg1"/>
                </a:solidFill>
              </a:rPr>
              <a:t>propriedades físicas da </a:t>
            </a:r>
            <a:r>
              <a:rPr lang="pt-PT" b="1" dirty="0" smtClean="0">
                <a:solidFill>
                  <a:schemeClr val="bg1"/>
                </a:solidFill>
              </a:rPr>
              <a:t>água </a:t>
            </a:r>
            <a:r>
              <a:rPr lang="pt-PT" dirty="0" smtClean="0">
                <a:solidFill>
                  <a:schemeClr val="bg1"/>
                </a:solidFill>
              </a:rPr>
              <a:t>atuam </a:t>
            </a:r>
            <a:r>
              <a:rPr lang="pt-PT" dirty="0">
                <a:solidFill>
                  <a:schemeClr val="bg1"/>
                </a:solidFill>
              </a:rPr>
              <a:t>no corpo imerso, permitindo diminuir o efeito da gravidade. </a:t>
            </a:r>
            <a:endParaRPr lang="pt-PT" dirty="0" smtClean="0">
              <a:solidFill>
                <a:schemeClr val="bg1"/>
              </a:solidFill>
            </a:endParaRPr>
          </a:p>
          <a:p>
            <a:pPr algn="just">
              <a:lnSpc>
                <a:spcPct val="150000"/>
              </a:lnSpc>
            </a:pPr>
            <a:endParaRPr lang="pt-PT" sz="1000" dirty="0" smtClean="0">
              <a:solidFill>
                <a:schemeClr val="bg1"/>
              </a:solidFill>
            </a:endParaRPr>
          </a:p>
          <a:p>
            <a:pPr algn="just"/>
            <a:endParaRPr lang="pt-PT" dirty="0">
              <a:solidFill>
                <a:schemeClr val="bg1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6593238" y="6129488"/>
            <a:ext cx="5147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dirty="0" smtClean="0">
                <a:solidFill>
                  <a:schemeClr val="bg1"/>
                </a:solidFill>
              </a:rPr>
              <a:t>Lai</a:t>
            </a:r>
            <a:r>
              <a:rPr lang="pt-PT" sz="1200" dirty="0">
                <a:solidFill>
                  <a:schemeClr val="bg1"/>
                </a:solidFill>
              </a:rPr>
              <a:t>, </a:t>
            </a:r>
            <a:r>
              <a:rPr lang="pt-PT" sz="1200" dirty="0" err="1" smtClean="0">
                <a:solidFill>
                  <a:schemeClr val="bg1"/>
                </a:solidFill>
              </a:rPr>
              <a:t>et</a:t>
            </a:r>
            <a:r>
              <a:rPr lang="pt-PT" sz="1200" dirty="0" smtClean="0">
                <a:solidFill>
                  <a:schemeClr val="bg1"/>
                </a:solidFill>
              </a:rPr>
              <a:t> al, 2014</a:t>
            </a:r>
            <a:r>
              <a:rPr lang="pt-PT" sz="1200" dirty="0">
                <a:solidFill>
                  <a:schemeClr val="bg1"/>
                </a:solidFill>
              </a:rPr>
              <a:t>; </a:t>
            </a:r>
            <a:r>
              <a:rPr lang="pt-PT" sz="1200" dirty="0" err="1">
                <a:solidFill>
                  <a:schemeClr val="bg1"/>
                </a:solidFill>
              </a:rPr>
              <a:t>Roostaei</a:t>
            </a:r>
            <a:r>
              <a:rPr lang="pt-PT" sz="1200" dirty="0">
                <a:solidFill>
                  <a:schemeClr val="bg1"/>
                </a:solidFill>
              </a:rPr>
              <a:t>, </a:t>
            </a:r>
            <a:r>
              <a:rPr lang="pt-PT" sz="1200" dirty="0" err="1">
                <a:solidFill>
                  <a:schemeClr val="bg1"/>
                </a:solidFill>
              </a:rPr>
              <a:t>Baharlouei</a:t>
            </a:r>
            <a:r>
              <a:rPr lang="pt-PT" sz="1200" dirty="0">
                <a:solidFill>
                  <a:schemeClr val="bg1"/>
                </a:solidFill>
              </a:rPr>
              <a:t>, </a:t>
            </a:r>
            <a:r>
              <a:rPr lang="pt-PT" sz="1200" dirty="0" err="1">
                <a:solidFill>
                  <a:schemeClr val="bg1"/>
                </a:solidFill>
              </a:rPr>
              <a:t>Azadi</a:t>
            </a:r>
            <a:r>
              <a:rPr lang="pt-PT" sz="1200" dirty="0">
                <a:solidFill>
                  <a:schemeClr val="bg1"/>
                </a:solidFill>
              </a:rPr>
              <a:t>, &amp; </a:t>
            </a:r>
            <a:r>
              <a:rPr lang="pt-PT" sz="1200" dirty="0" err="1">
                <a:solidFill>
                  <a:schemeClr val="bg1"/>
                </a:solidFill>
              </a:rPr>
              <a:t>Fragala</a:t>
            </a:r>
            <a:r>
              <a:rPr lang="pt-PT" sz="1200" dirty="0">
                <a:solidFill>
                  <a:schemeClr val="bg1"/>
                </a:solidFill>
              </a:rPr>
              <a:t>, </a:t>
            </a:r>
            <a:r>
              <a:rPr lang="pt-PT" sz="1200" dirty="0" smtClean="0">
                <a:solidFill>
                  <a:schemeClr val="bg1"/>
                </a:solidFill>
              </a:rPr>
              <a:t>2016</a:t>
            </a:r>
            <a:endParaRPr lang="pt-PT" sz="1200" dirty="0">
              <a:solidFill>
                <a:schemeClr val="bg1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899" y="2277980"/>
            <a:ext cx="3951305" cy="1904940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8" r="11882"/>
          <a:stretch/>
        </p:blipFill>
        <p:spPr>
          <a:xfrm>
            <a:off x="7911016" y="4007806"/>
            <a:ext cx="4021976" cy="1904940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5932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Conceito de </a:t>
            </a:r>
            <a:r>
              <a:rPr lang="pt-PT" dirty="0" err="1" smtClean="0"/>
              <a:t>Halliwick</a:t>
            </a:r>
            <a:endParaRPr lang="pt-PT" dirty="0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CaixaDeTexto 3"/>
          <p:cNvSpPr txBox="1"/>
          <p:nvPr/>
        </p:nvSpPr>
        <p:spPr>
          <a:xfrm>
            <a:off x="1004941" y="2247583"/>
            <a:ext cx="9673390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b="1" dirty="0" smtClean="0">
                <a:solidFill>
                  <a:schemeClr val="bg1"/>
                </a:solidFill>
              </a:rPr>
              <a:t>O conceito </a:t>
            </a:r>
            <a:r>
              <a:rPr lang="pt-PT" b="1" dirty="0">
                <a:solidFill>
                  <a:schemeClr val="bg1"/>
                </a:solidFill>
              </a:rPr>
              <a:t>de </a:t>
            </a:r>
            <a:r>
              <a:rPr lang="pt-PT" b="1" dirty="0" err="1" smtClean="0">
                <a:solidFill>
                  <a:schemeClr val="bg1"/>
                </a:solidFill>
              </a:rPr>
              <a:t>Halliwick</a:t>
            </a:r>
            <a:r>
              <a:rPr lang="pt-PT" dirty="0" smtClean="0">
                <a:solidFill>
                  <a:schemeClr val="bg1"/>
                </a:solidFill>
              </a:rPr>
              <a:t> </a:t>
            </a:r>
            <a:r>
              <a:rPr lang="pt-PT" dirty="0">
                <a:solidFill>
                  <a:schemeClr val="bg1"/>
                </a:solidFill>
              </a:rPr>
              <a:t>é utilizado como </a:t>
            </a:r>
            <a:r>
              <a:rPr lang="pt-PT" b="1" dirty="0">
                <a:solidFill>
                  <a:schemeClr val="bg1"/>
                </a:solidFill>
              </a:rPr>
              <a:t>forma de adaptação ao meio aquático </a:t>
            </a:r>
            <a:r>
              <a:rPr lang="pt-PT" dirty="0">
                <a:solidFill>
                  <a:schemeClr val="bg1"/>
                </a:solidFill>
              </a:rPr>
              <a:t>de pessoas com incapacidades motoras. A aplicação deste conceito é adaptada </a:t>
            </a:r>
            <a:r>
              <a:rPr lang="pt-PT" b="1" dirty="0">
                <a:solidFill>
                  <a:schemeClr val="bg1"/>
                </a:solidFill>
              </a:rPr>
              <a:t>mediante as capacidades</a:t>
            </a:r>
            <a:r>
              <a:rPr lang="pt-PT" dirty="0">
                <a:solidFill>
                  <a:schemeClr val="bg1"/>
                </a:solidFill>
              </a:rPr>
              <a:t> do utente em meio aquático. </a:t>
            </a:r>
            <a:endParaRPr lang="pt-PT" b="1" dirty="0">
              <a:solidFill>
                <a:schemeClr val="bg1"/>
              </a:solidFill>
            </a:endParaRPr>
          </a:p>
          <a:p>
            <a:pPr algn="just">
              <a:lnSpc>
                <a:spcPct val="150000"/>
              </a:lnSpc>
            </a:pPr>
            <a:endParaRPr lang="pt-PT" dirty="0" smtClean="0">
              <a:solidFill>
                <a:schemeClr val="bg1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pt-PT" dirty="0" smtClean="0">
                <a:solidFill>
                  <a:schemeClr val="bg1"/>
                </a:solidFill>
              </a:rPr>
              <a:t>Este conceito </a:t>
            </a:r>
            <a:r>
              <a:rPr lang="pt-PT" dirty="0" smtClean="0">
                <a:solidFill>
                  <a:schemeClr val="bg1"/>
                </a:solidFill>
              </a:rPr>
              <a:t>foca-se</a:t>
            </a:r>
            <a:r>
              <a:rPr lang="pt-PT" dirty="0" smtClean="0">
                <a:solidFill>
                  <a:schemeClr val="bg1"/>
                </a:solidFill>
              </a:rPr>
              <a:t>:</a:t>
            </a:r>
          </a:p>
          <a:p>
            <a:pPr marL="635000" indent="-476250" algn="just">
              <a:lnSpc>
                <a:spcPct val="150000"/>
              </a:lnSpc>
              <a:buClr>
                <a:schemeClr val="accent1"/>
              </a:buClr>
              <a:buFont typeface=".AppleSystemUIFont" charset="-120"/>
              <a:buChar char="-"/>
            </a:pPr>
            <a:r>
              <a:rPr lang="pt-PT" dirty="0" smtClean="0">
                <a:solidFill>
                  <a:schemeClr val="bg1"/>
                </a:solidFill>
              </a:rPr>
              <a:t>No aumento da força muscular;</a:t>
            </a:r>
          </a:p>
          <a:p>
            <a:pPr marL="635000" indent="-476250" algn="just">
              <a:lnSpc>
                <a:spcPct val="150000"/>
              </a:lnSpc>
              <a:buClr>
                <a:schemeClr val="accent1"/>
              </a:buClr>
              <a:buFont typeface=".AppleSystemUIFont" charset="-120"/>
              <a:buChar char="-"/>
            </a:pPr>
            <a:r>
              <a:rPr lang="pt-PT" dirty="0" smtClean="0">
                <a:solidFill>
                  <a:schemeClr val="bg1"/>
                </a:solidFill>
              </a:rPr>
              <a:t>Melhoria do controlo </a:t>
            </a:r>
            <a:r>
              <a:rPr lang="pt-PT" dirty="0" smtClean="0">
                <a:solidFill>
                  <a:schemeClr val="bg1"/>
                </a:solidFill>
              </a:rPr>
              <a:t>motor;</a:t>
            </a:r>
          </a:p>
          <a:p>
            <a:pPr marL="635000" indent="-476250" algn="just">
              <a:lnSpc>
                <a:spcPct val="150000"/>
              </a:lnSpc>
              <a:buClr>
                <a:schemeClr val="accent1"/>
              </a:buClr>
              <a:buFont typeface=".AppleSystemUIFont" charset="-120"/>
              <a:buChar char="-"/>
            </a:pPr>
            <a:r>
              <a:rPr lang="pt-PT" dirty="0" smtClean="0">
                <a:solidFill>
                  <a:schemeClr val="bg1"/>
                </a:solidFill>
              </a:rPr>
              <a:t>Otimização de padrões respiratórios;</a:t>
            </a:r>
            <a:endParaRPr lang="pt-PT" dirty="0" smtClean="0">
              <a:solidFill>
                <a:schemeClr val="bg1"/>
              </a:solidFill>
            </a:endParaRPr>
          </a:p>
          <a:p>
            <a:pPr marL="635000" indent="-476250" algn="just">
              <a:lnSpc>
                <a:spcPct val="150000"/>
              </a:lnSpc>
              <a:buClr>
                <a:schemeClr val="accent1"/>
              </a:buClr>
              <a:buFont typeface=".AppleSystemUIFont" charset="-120"/>
              <a:buChar char="-"/>
            </a:pPr>
            <a:r>
              <a:rPr lang="pt-PT" dirty="0" smtClean="0">
                <a:solidFill>
                  <a:schemeClr val="bg1"/>
                </a:solidFill>
              </a:rPr>
              <a:t>Melhoria do equilíbrio</a:t>
            </a:r>
            <a:r>
              <a:rPr lang="pt-PT" dirty="0" smtClean="0">
                <a:solidFill>
                  <a:schemeClr val="bg1"/>
                </a:solidFill>
              </a:rPr>
              <a:t>;</a:t>
            </a:r>
          </a:p>
          <a:p>
            <a:pPr marL="635000" indent="-476250" algn="just">
              <a:lnSpc>
                <a:spcPct val="150000"/>
              </a:lnSpc>
              <a:buClr>
                <a:schemeClr val="accent1"/>
              </a:buClr>
              <a:buFont typeface=".AppleSystemUIFont" charset="-120"/>
              <a:buChar char="-"/>
            </a:pPr>
            <a:r>
              <a:rPr lang="pt-PT" dirty="0" smtClean="0">
                <a:solidFill>
                  <a:schemeClr val="bg1"/>
                </a:solidFill>
              </a:rPr>
              <a:t>Manutenção do tónus </a:t>
            </a:r>
            <a:r>
              <a:rPr lang="pt-PT" dirty="0" smtClean="0">
                <a:solidFill>
                  <a:schemeClr val="bg1"/>
                </a:solidFill>
              </a:rPr>
              <a:t>postural. </a:t>
            </a:r>
            <a:endParaRPr lang="pt-PT" dirty="0">
              <a:solidFill>
                <a:schemeClr val="bg1"/>
              </a:solidFill>
            </a:endParaRPr>
          </a:p>
          <a:p>
            <a:pPr algn="just">
              <a:lnSpc>
                <a:spcPct val="150000"/>
              </a:lnSpc>
            </a:pPr>
            <a:endParaRPr lang="pt-PT" sz="1000" dirty="0" smtClean="0">
              <a:solidFill>
                <a:schemeClr val="bg1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3524" y="3671623"/>
            <a:ext cx="3885360" cy="2262538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CaixaDeTexto 2"/>
          <p:cNvSpPr txBox="1"/>
          <p:nvPr/>
        </p:nvSpPr>
        <p:spPr>
          <a:xfrm>
            <a:off x="8341895" y="6191447"/>
            <a:ext cx="30240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dirty="0" err="1">
                <a:solidFill>
                  <a:schemeClr val="bg1"/>
                </a:solidFill>
              </a:rPr>
              <a:t>Maes</a:t>
            </a:r>
            <a:r>
              <a:rPr lang="pt-PT" sz="1200" dirty="0">
                <a:solidFill>
                  <a:schemeClr val="bg1"/>
                </a:solidFill>
              </a:rPr>
              <a:t> &amp; </a:t>
            </a:r>
            <a:r>
              <a:rPr lang="pt-PT" sz="1200" dirty="0" err="1">
                <a:solidFill>
                  <a:schemeClr val="bg1"/>
                </a:solidFill>
              </a:rPr>
              <a:t>Gresswell</a:t>
            </a:r>
            <a:r>
              <a:rPr lang="pt-PT" sz="1200" dirty="0">
                <a:solidFill>
                  <a:schemeClr val="bg1"/>
                </a:solidFill>
              </a:rPr>
              <a:t>, 2010; Lai, </a:t>
            </a:r>
            <a:r>
              <a:rPr lang="pt-PT" sz="1200" dirty="0" err="1">
                <a:solidFill>
                  <a:schemeClr val="bg1"/>
                </a:solidFill>
              </a:rPr>
              <a:t>et</a:t>
            </a:r>
            <a:r>
              <a:rPr lang="pt-PT" sz="1200" dirty="0">
                <a:solidFill>
                  <a:schemeClr val="bg1"/>
                </a:solidFill>
              </a:rPr>
              <a:t> al, 2014</a:t>
            </a:r>
            <a:endParaRPr lang="pt-PT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63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o Número do Diapositivo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CaixaDeTexto 3"/>
          <p:cNvSpPr txBox="1"/>
          <p:nvPr/>
        </p:nvSpPr>
        <p:spPr>
          <a:xfrm>
            <a:off x="1024128" y="1097591"/>
            <a:ext cx="9654203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 b="1" dirty="0">
                <a:solidFill>
                  <a:schemeClr val="bg1"/>
                </a:solidFill>
              </a:rPr>
              <a:t>O </a:t>
            </a:r>
            <a:r>
              <a:rPr lang="pt-PT" b="1" dirty="0" smtClean="0">
                <a:solidFill>
                  <a:schemeClr val="bg1"/>
                </a:solidFill>
              </a:rPr>
              <a:t>conceito de </a:t>
            </a:r>
            <a:r>
              <a:rPr lang="pt-PT" b="1" dirty="0" err="1" smtClean="0">
                <a:solidFill>
                  <a:schemeClr val="bg1"/>
                </a:solidFill>
              </a:rPr>
              <a:t>Halliwick</a:t>
            </a:r>
            <a:r>
              <a:rPr lang="pt-PT" b="1" dirty="0" smtClean="0">
                <a:solidFill>
                  <a:schemeClr val="bg1"/>
                </a:solidFill>
              </a:rPr>
              <a:t> </a:t>
            </a:r>
            <a:r>
              <a:rPr lang="pt-PT" b="1" dirty="0">
                <a:solidFill>
                  <a:schemeClr val="bg1"/>
                </a:solidFill>
              </a:rPr>
              <a:t>é divido em 10 pontos: </a:t>
            </a:r>
            <a:endParaRPr lang="pt-PT" b="1" dirty="0" smtClean="0">
              <a:solidFill>
                <a:schemeClr val="bg1"/>
              </a:solidFill>
            </a:endParaRPr>
          </a:p>
          <a:p>
            <a:pPr marL="342900" indent="-342900">
              <a:lnSpc>
                <a:spcPct val="150000"/>
              </a:lnSpc>
              <a:buClr>
                <a:schemeClr val="accent1"/>
              </a:buClr>
              <a:buAutoNum type="arabicPeriod"/>
            </a:pPr>
            <a:r>
              <a:rPr lang="pt-PT" dirty="0">
                <a:solidFill>
                  <a:schemeClr val="bg1"/>
                </a:solidFill>
              </a:rPr>
              <a:t>A</a:t>
            </a:r>
            <a:r>
              <a:rPr lang="pt-PT" dirty="0" smtClean="0">
                <a:solidFill>
                  <a:schemeClr val="bg1"/>
                </a:solidFill>
              </a:rPr>
              <a:t>daptação mental</a:t>
            </a:r>
            <a:r>
              <a:rPr lang="pt-PT" dirty="0">
                <a:solidFill>
                  <a:schemeClr val="bg1"/>
                </a:solidFill>
              </a:rPr>
              <a:t>;</a:t>
            </a:r>
            <a:endParaRPr lang="pt-PT" dirty="0" smtClean="0">
              <a:solidFill>
                <a:schemeClr val="bg1"/>
              </a:solidFill>
            </a:endParaRPr>
          </a:p>
          <a:p>
            <a:pPr marL="342900" indent="-342900">
              <a:lnSpc>
                <a:spcPct val="150000"/>
              </a:lnSpc>
              <a:buClr>
                <a:schemeClr val="accent1"/>
              </a:buClr>
              <a:buAutoNum type="arabicPeriod"/>
            </a:pPr>
            <a:r>
              <a:rPr lang="pt-PT" dirty="0" smtClean="0">
                <a:solidFill>
                  <a:schemeClr val="bg1"/>
                </a:solidFill>
              </a:rPr>
              <a:t>Desligamento/ independência</a:t>
            </a:r>
            <a:r>
              <a:rPr lang="pt-PT" dirty="0">
                <a:solidFill>
                  <a:schemeClr val="bg1"/>
                </a:solidFill>
              </a:rPr>
              <a:t>;</a:t>
            </a:r>
          </a:p>
          <a:p>
            <a:pPr marL="342900" indent="-342900">
              <a:lnSpc>
                <a:spcPct val="150000"/>
              </a:lnSpc>
              <a:buClr>
                <a:schemeClr val="accent1"/>
              </a:buClr>
              <a:buFont typeface="+mj-lt"/>
              <a:buAutoNum type="arabicPeriod"/>
            </a:pPr>
            <a:r>
              <a:rPr lang="pt-PT" dirty="0" smtClean="0">
                <a:solidFill>
                  <a:schemeClr val="bg1"/>
                </a:solidFill>
              </a:rPr>
              <a:t>Controlo </a:t>
            </a:r>
            <a:r>
              <a:rPr lang="pt-PT" dirty="0">
                <a:solidFill>
                  <a:schemeClr val="bg1"/>
                </a:solidFill>
              </a:rPr>
              <a:t>da rotação </a:t>
            </a:r>
            <a:r>
              <a:rPr lang="pt-PT" dirty="0" smtClean="0">
                <a:solidFill>
                  <a:schemeClr val="bg1"/>
                </a:solidFill>
              </a:rPr>
              <a:t>transversal</a:t>
            </a:r>
            <a:r>
              <a:rPr lang="pt-PT" dirty="0">
                <a:solidFill>
                  <a:schemeClr val="bg1"/>
                </a:solidFill>
              </a:rPr>
              <a:t>;</a:t>
            </a:r>
            <a:endParaRPr lang="pt-PT" dirty="0" smtClean="0">
              <a:solidFill>
                <a:schemeClr val="bg1"/>
              </a:solidFill>
            </a:endParaRPr>
          </a:p>
          <a:p>
            <a:pPr marL="342900" indent="-342900">
              <a:lnSpc>
                <a:spcPct val="150000"/>
              </a:lnSpc>
              <a:buClr>
                <a:schemeClr val="accent1"/>
              </a:buClr>
              <a:buFont typeface="+mj-lt"/>
              <a:buAutoNum type="arabicPeriod"/>
            </a:pPr>
            <a:r>
              <a:rPr lang="pt-PT" dirty="0">
                <a:solidFill>
                  <a:schemeClr val="bg1"/>
                </a:solidFill>
              </a:rPr>
              <a:t>C</a:t>
            </a:r>
            <a:r>
              <a:rPr lang="pt-PT" dirty="0" smtClean="0">
                <a:solidFill>
                  <a:schemeClr val="bg1"/>
                </a:solidFill>
              </a:rPr>
              <a:t>ontrolo </a:t>
            </a:r>
            <a:r>
              <a:rPr lang="pt-PT" dirty="0">
                <a:solidFill>
                  <a:schemeClr val="bg1"/>
                </a:solidFill>
              </a:rPr>
              <a:t>da rotação </a:t>
            </a:r>
            <a:r>
              <a:rPr lang="pt-PT" dirty="0" smtClean="0">
                <a:solidFill>
                  <a:schemeClr val="bg1"/>
                </a:solidFill>
              </a:rPr>
              <a:t>sagital</a:t>
            </a:r>
            <a:r>
              <a:rPr lang="pt-PT" dirty="0">
                <a:solidFill>
                  <a:schemeClr val="bg1"/>
                </a:solidFill>
              </a:rPr>
              <a:t>;</a:t>
            </a:r>
            <a:endParaRPr lang="pt-PT" dirty="0" smtClean="0">
              <a:solidFill>
                <a:schemeClr val="bg1"/>
              </a:solidFill>
            </a:endParaRPr>
          </a:p>
          <a:p>
            <a:pPr marL="342900" indent="-342900">
              <a:lnSpc>
                <a:spcPct val="150000"/>
              </a:lnSpc>
              <a:buClr>
                <a:schemeClr val="accent1"/>
              </a:buClr>
              <a:buFont typeface="+mj-lt"/>
              <a:buAutoNum type="arabicPeriod"/>
            </a:pPr>
            <a:r>
              <a:rPr lang="pt-PT" dirty="0">
                <a:solidFill>
                  <a:schemeClr val="bg1"/>
                </a:solidFill>
              </a:rPr>
              <a:t>C</a:t>
            </a:r>
            <a:r>
              <a:rPr lang="pt-PT" dirty="0" smtClean="0">
                <a:solidFill>
                  <a:schemeClr val="bg1"/>
                </a:solidFill>
              </a:rPr>
              <a:t>ontrolo </a:t>
            </a:r>
            <a:r>
              <a:rPr lang="pt-PT" dirty="0">
                <a:solidFill>
                  <a:schemeClr val="bg1"/>
                </a:solidFill>
              </a:rPr>
              <a:t>da </a:t>
            </a:r>
            <a:r>
              <a:rPr lang="pt-PT" dirty="0" smtClean="0">
                <a:solidFill>
                  <a:schemeClr val="bg1"/>
                </a:solidFill>
              </a:rPr>
              <a:t>rotação longitudinal</a:t>
            </a:r>
            <a:r>
              <a:rPr lang="pt-PT" dirty="0">
                <a:solidFill>
                  <a:schemeClr val="bg1"/>
                </a:solidFill>
              </a:rPr>
              <a:t>;</a:t>
            </a:r>
            <a:endParaRPr lang="pt-PT" dirty="0" smtClean="0">
              <a:solidFill>
                <a:schemeClr val="bg1"/>
              </a:solidFill>
            </a:endParaRPr>
          </a:p>
          <a:p>
            <a:pPr marL="342900" indent="-342900">
              <a:lnSpc>
                <a:spcPct val="150000"/>
              </a:lnSpc>
              <a:buClr>
                <a:schemeClr val="accent1"/>
              </a:buClr>
              <a:buFont typeface="+mj-lt"/>
              <a:buAutoNum type="arabicPeriod"/>
            </a:pPr>
            <a:r>
              <a:rPr lang="pt-PT" dirty="0">
                <a:solidFill>
                  <a:schemeClr val="bg1"/>
                </a:solidFill>
              </a:rPr>
              <a:t>C</a:t>
            </a:r>
            <a:r>
              <a:rPr lang="pt-PT" dirty="0" smtClean="0">
                <a:solidFill>
                  <a:schemeClr val="bg1"/>
                </a:solidFill>
              </a:rPr>
              <a:t>ontrolo </a:t>
            </a:r>
            <a:r>
              <a:rPr lang="pt-PT" dirty="0">
                <a:solidFill>
                  <a:schemeClr val="bg1"/>
                </a:solidFill>
              </a:rPr>
              <a:t>da rotação </a:t>
            </a:r>
            <a:r>
              <a:rPr lang="pt-PT" dirty="0" smtClean="0">
                <a:solidFill>
                  <a:schemeClr val="bg1"/>
                </a:solidFill>
              </a:rPr>
              <a:t>combinada</a:t>
            </a:r>
            <a:r>
              <a:rPr lang="pt-PT" dirty="0">
                <a:solidFill>
                  <a:schemeClr val="bg1"/>
                </a:solidFill>
              </a:rPr>
              <a:t>;</a:t>
            </a:r>
            <a:endParaRPr lang="pt-PT" dirty="0" smtClean="0">
              <a:solidFill>
                <a:schemeClr val="bg1"/>
              </a:solidFill>
            </a:endParaRPr>
          </a:p>
          <a:p>
            <a:pPr marL="342900" indent="-342900">
              <a:lnSpc>
                <a:spcPct val="150000"/>
              </a:lnSpc>
              <a:buClr>
                <a:schemeClr val="accent1"/>
              </a:buClr>
              <a:buFont typeface="+mj-lt"/>
              <a:buAutoNum type="arabicPeriod"/>
            </a:pPr>
            <a:r>
              <a:rPr lang="pt-PT" dirty="0" smtClean="0">
                <a:solidFill>
                  <a:schemeClr val="bg1"/>
                </a:solidFill>
              </a:rPr>
              <a:t>Impulsão;</a:t>
            </a:r>
          </a:p>
          <a:p>
            <a:pPr marL="342900" indent="-342900">
              <a:lnSpc>
                <a:spcPct val="150000"/>
              </a:lnSpc>
              <a:buClr>
                <a:schemeClr val="accent1"/>
              </a:buClr>
              <a:buFont typeface="+mj-lt"/>
              <a:buAutoNum type="arabicPeriod"/>
            </a:pPr>
            <a:r>
              <a:rPr lang="pt-PT" dirty="0">
                <a:solidFill>
                  <a:schemeClr val="bg1"/>
                </a:solidFill>
              </a:rPr>
              <a:t>E</a:t>
            </a:r>
            <a:r>
              <a:rPr lang="pt-PT" dirty="0" smtClean="0">
                <a:solidFill>
                  <a:schemeClr val="bg1"/>
                </a:solidFill>
              </a:rPr>
              <a:t>quilíbrio</a:t>
            </a:r>
            <a:r>
              <a:rPr lang="pt-PT" dirty="0">
                <a:solidFill>
                  <a:schemeClr val="bg1"/>
                </a:solidFill>
              </a:rPr>
              <a:t>/ </a:t>
            </a:r>
            <a:r>
              <a:rPr lang="pt-PT" dirty="0" smtClean="0">
                <a:solidFill>
                  <a:schemeClr val="bg1"/>
                </a:solidFill>
              </a:rPr>
              <a:t>estabilidade;</a:t>
            </a:r>
            <a:endParaRPr lang="pt-PT" dirty="0">
              <a:solidFill>
                <a:schemeClr val="bg1"/>
              </a:solidFill>
            </a:endParaRPr>
          </a:p>
          <a:p>
            <a:pPr marL="342900" indent="-342900">
              <a:lnSpc>
                <a:spcPct val="150000"/>
              </a:lnSpc>
              <a:buClr>
                <a:schemeClr val="accent1"/>
              </a:buClr>
              <a:buFont typeface="+mj-lt"/>
              <a:buAutoNum type="arabicPeriod"/>
            </a:pPr>
            <a:r>
              <a:rPr lang="pt-PT" dirty="0">
                <a:solidFill>
                  <a:schemeClr val="bg1"/>
                </a:solidFill>
              </a:rPr>
              <a:t>D</a:t>
            </a:r>
            <a:r>
              <a:rPr lang="pt-PT" dirty="0" smtClean="0">
                <a:solidFill>
                  <a:schemeClr val="bg1"/>
                </a:solidFill>
              </a:rPr>
              <a:t>eslize </a:t>
            </a:r>
            <a:r>
              <a:rPr lang="pt-PT" dirty="0">
                <a:solidFill>
                  <a:schemeClr val="bg1"/>
                </a:solidFill>
              </a:rPr>
              <a:t>em </a:t>
            </a:r>
            <a:r>
              <a:rPr lang="pt-PT" dirty="0" smtClean="0">
                <a:solidFill>
                  <a:schemeClr val="bg1"/>
                </a:solidFill>
              </a:rPr>
              <a:t>turbulência;</a:t>
            </a:r>
          </a:p>
          <a:p>
            <a:pPr marL="342900" indent="-342900">
              <a:lnSpc>
                <a:spcPct val="150000"/>
              </a:lnSpc>
              <a:buClr>
                <a:schemeClr val="accent1"/>
              </a:buClr>
              <a:buFont typeface="+mj-lt"/>
              <a:buAutoNum type="arabicPeriod"/>
            </a:pPr>
            <a:r>
              <a:rPr lang="pt-PT" dirty="0">
                <a:solidFill>
                  <a:schemeClr val="bg1"/>
                </a:solidFill>
              </a:rPr>
              <a:t> </a:t>
            </a:r>
            <a:r>
              <a:rPr lang="pt-PT" dirty="0" smtClean="0">
                <a:solidFill>
                  <a:schemeClr val="bg1"/>
                </a:solidFill>
              </a:rPr>
              <a:t>Progressões </a:t>
            </a:r>
            <a:r>
              <a:rPr lang="pt-PT" dirty="0">
                <a:solidFill>
                  <a:schemeClr val="bg1"/>
                </a:solidFill>
              </a:rPr>
              <a:t>simples e movimentos </a:t>
            </a:r>
            <a:r>
              <a:rPr lang="pt-PT" dirty="0" smtClean="0">
                <a:solidFill>
                  <a:schemeClr val="bg1"/>
                </a:solidFill>
              </a:rPr>
              <a:t>básicos. </a:t>
            </a:r>
            <a:endParaRPr lang="pt-PT" dirty="0">
              <a:solidFill>
                <a:schemeClr val="bg1"/>
              </a:solidFill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0096"/>
            <a:ext cx="12192000" cy="4245792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9280482" y="6161187"/>
            <a:ext cx="21015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smtClean="0">
                <a:solidFill>
                  <a:schemeClr val="bg1"/>
                </a:solidFill>
              </a:rPr>
              <a:t>Maes</a:t>
            </a:r>
            <a:r>
              <a:rPr lang="pt-PT" sz="1200" dirty="0" smtClean="0">
                <a:solidFill>
                  <a:schemeClr val="bg1"/>
                </a:solidFill>
              </a:rPr>
              <a:t> </a:t>
            </a:r>
            <a:r>
              <a:rPr lang="pt-PT" sz="1200" dirty="0">
                <a:solidFill>
                  <a:schemeClr val="bg1"/>
                </a:solidFill>
              </a:rPr>
              <a:t>&amp; </a:t>
            </a:r>
            <a:r>
              <a:rPr lang="pt-PT" sz="1200" dirty="0" err="1">
                <a:solidFill>
                  <a:schemeClr val="bg1"/>
                </a:solidFill>
              </a:rPr>
              <a:t>Gresswell</a:t>
            </a:r>
            <a:r>
              <a:rPr lang="pt-PT" sz="1200" dirty="0">
                <a:solidFill>
                  <a:schemeClr val="bg1"/>
                </a:solidFill>
              </a:rPr>
              <a:t>, </a:t>
            </a:r>
            <a:r>
              <a:rPr lang="pt-PT" sz="1200" dirty="0" smtClean="0">
                <a:solidFill>
                  <a:schemeClr val="bg1"/>
                </a:solidFill>
              </a:rPr>
              <a:t>2010</a:t>
            </a:r>
            <a:endParaRPr lang="pt-PT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21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o Número do Diapositivo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" r="2026"/>
          <a:stretch/>
        </p:blipFill>
        <p:spPr>
          <a:xfrm>
            <a:off x="0" y="-1"/>
            <a:ext cx="12192000" cy="4161875"/>
          </a:xfrm>
          <a:prstGeom prst="rect">
            <a:avLst/>
          </a:prstGeom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7851224" y="2479132"/>
            <a:ext cx="5800518" cy="1468800"/>
          </a:xfrm>
          <a:prstGeom prst="rect">
            <a:avLst/>
          </a:prstGeom>
          <a:effectLst>
            <a:outerShdw blurRad="50800" dir="14400000" algn="ctr" rotWithShape="0">
              <a:srgbClr val="000000">
                <a:alpha val="60000"/>
              </a:srgbClr>
            </a:outerShdw>
          </a:effectLst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PT" sz="4800" dirty="0" smtClean="0"/>
              <a:t>Metodologia </a:t>
            </a:r>
            <a:endParaRPr lang="pt-PT" sz="4800" dirty="0"/>
          </a:p>
        </p:txBody>
      </p:sp>
    </p:spTree>
    <p:extLst>
      <p:ext uri="{BB962C8B-B14F-4D97-AF65-F5344CB8AC3E}">
        <p14:creationId xmlns:p14="http://schemas.microsoft.com/office/powerpoint/2010/main" val="49925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Objetivos</a:t>
            </a:r>
            <a:endParaRPr lang="pt-PT" dirty="0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 smtClean="0"/>
              <a:t>17/07/17</a:t>
            </a:r>
            <a:endParaRPr lang="en-US" dirty="0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82" y="2121408"/>
            <a:ext cx="11871703" cy="4502672"/>
          </a:xfrm>
          <a:prstGeom prst="rect">
            <a:avLst/>
          </a:prstGeom>
        </p:spPr>
      </p:pic>
      <p:graphicFrame>
        <p:nvGraphicFramePr>
          <p:cNvPr id="13" name="Diagrama 12"/>
          <p:cNvGraphicFramePr/>
          <p:nvPr>
            <p:extLst>
              <p:ext uri="{D42A27DB-BD31-4B8C-83A1-F6EECF244321}">
                <p14:modId xmlns:p14="http://schemas.microsoft.com/office/powerpoint/2010/main" val="340931696"/>
              </p:ext>
            </p:extLst>
          </p:nvPr>
        </p:nvGraphicFramePr>
        <p:xfrm>
          <a:off x="810000" y="1417638"/>
          <a:ext cx="10804484" cy="58316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10068381" y="6357051"/>
            <a:ext cx="20213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dirty="0" err="1" smtClean="0">
                <a:solidFill>
                  <a:schemeClr val="bg1"/>
                </a:solidFill>
              </a:rPr>
              <a:t>Fortin</a:t>
            </a:r>
            <a:r>
              <a:rPr lang="pt-PT" sz="1200" dirty="0" smtClean="0">
                <a:solidFill>
                  <a:schemeClr val="bg1"/>
                </a:solidFill>
              </a:rPr>
              <a:t>, 2009 </a:t>
            </a:r>
            <a:endParaRPr lang="pt-PT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68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Tipo e desenho de Estudo</a:t>
            </a:r>
            <a:endParaRPr lang="pt-PT" dirty="0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" name="CaixaDeTexto 5"/>
          <p:cNvSpPr txBox="1"/>
          <p:nvPr/>
        </p:nvSpPr>
        <p:spPr>
          <a:xfrm>
            <a:off x="976651" y="2600517"/>
            <a:ext cx="1040534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dirty="0" smtClean="0">
                <a:solidFill>
                  <a:schemeClr val="bg1"/>
                </a:solidFill>
              </a:rPr>
              <a:t>Apresentará </a:t>
            </a:r>
            <a:r>
              <a:rPr lang="pt-PT" dirty="0">
                <a:solidFill>
                  <a:schemeClr val="bg1"/>
                </a:solidFill>
              </a:rPr>
              <a:t>um </a:t>
            </a:r>
            <a:r>
              <a:rPr lang="pt-PT" b="1" dirty="0">
                <a:solidFill>
                  <a:schemeClr val="bg1"/>
                </a:solidFill>
              </a:rPr>
              <a:t>paradigma quantitativo</a:t>
            </a:r>
            <a:r>
              <a:rPr lang="pt-PT" dirty="0">
                <a:solidFill>
                  <a:schemeClr val="bg1"/>
                </a:solidFill>
              </a:rPr>
              <a:t>, na medida em que procura pôr em evidência relações entre variáveis por meio de verificação de hipóteses. </a:t>
            </a:r>
            <a:endParaRPr lang="pt-PT" dirty="0" smtClean="0">
              <a:solidFill>
                <a:schemeClr val="bg1"/>
              </a:solidFill>
            </a:endParaRPr>
          </a:p>
          <a:p>
            <a:pPr algn="just"/>
            <a:endParaRPr lang="pt-PT" dirty="0" smtClean="0">
              <a:solidFill>
                <a:schemeClr val="bg1"/>
              </a:solidFill>
            </a:endParaRPr>
          </a:p>
          <a:p>
            <a:pPr algn="just"/>
            <a:r>
              <a:rPr lang="pt-PT" dirty="0" smtClean="0">
                <a:solidFill>
                  <a:schemeClr val="bg1"/>
                </a:solidFill>
              </a:rPr>
              <a:t>O </a:t>
            </a:r>
            <a:r>
              <a:rPr lang="pt-PT" dirty="0">
                <a:solidFill>
                  <a:schemeClr val="bg1"/>
                </a:solidFill>
              </a:rPr>
              <a:t>presente estudo segue um</a:t>
            </a:r>
            <a:r>
              <a:rPr lang="pt-PT" b="1" dirty="0">
                <a:solidFill>
                  <a:schemeClr val="bg1"/>
                </a:solidFill>
              </a:rPr>
              <a:t> desenho pré-experimental</a:t>
            </a:r>
            <a:r>
              <a:rPr lang="pt-PT" dirty="0">
                <a:solidFill>
                  <a:schemeClr val="bg1"/>
                </a:solidFill>
              </a:rPr>
              <a:t>, onde é avaliado um só grupo</a:t>
            </a:r>
          </a:p>
          <a:p>
            <a:pPr algn="just"/>
            <a:r>
              <a:rPr lang="pt-PT" dirty="0">
                <a:solidFill>
                  <a:schemeClr val="bg1"/>
                </a:solidFill>
              </a:rPr>
              <a:t>antes e após a intervenção com vista a medir as mudanças surgidas. Os sujeitos fazem o</a:t>
            </a:r>
          </a:p>
          <a:p>
            <a:pPr algn="just"/>
            <a:r>
              <a:rPr lang="pt-PT" dirty="0">
                <a:solidFill>
                  <a:schemeClr val="bg1"/>
                </a:solidFill>
              </a:rPr>
              <a:t>seu próprio </a:t>
            </a:r>
            <a:r>
              <a:rPr lang="pt-PT" dirty="0" smtClean="0">
                <a:solidFill>
                  <a:schemeClr val="bg1"/>
                </a:solidFill>
              </a:rPr>
              <a:t>controlo.</a:t>
            </a:r>
          </a:p>
          <a:p>
            <a:pPr algn="just"/>
            <a:endParaRPr lang="pt-PT" dirty="0">
              <a:solidFill>
                <a:schemeClr val="bg1"/>
              </a:solidFill>
            </a:endParaRPr>
          </a:p>
          <a:p>
            <a:pPr algn="just"/>
            <a:r>
              <a:rPr lang="pt-PT" dirty="0" smtClean="0">
                <a:solidFill>
                  <a:schemeClr val="bg1"/>
                </a:solidFill>
              </a:rPr>
              <a:t>				</a:t>
            </a:r>
            <a:r>
              <a:rPr lang="pt-PT" b="1" dirty="0" smtClean="0">
                <a:solidFill>
                  <a:schemeClr val="bg1"/>
                </a:solidFill>
              </a:rPr>
              <a:t>O1</a:t>
            </a:r>
            <a:r>
              <a:rPr lang="pt-PT" dirty="0" smtClean="0">
                <a:solidFill>
                  <a:schemeClr val="bg1"/>
                </a:solidFill>
              </a:rPr>
              <a:t> 			</a:t>
            </a:r>
            <a:r>
              <a:rPr lang="pt-PT" b="1" dirty="0" smtClean="0">
                <a:solidFill>
                  <a:schemeClr val="bg1"/>
                </a:solidFill>
              </a:rPr>
              <a:t>X</a:t>
            </a:r>
            <a:r>
              <a:rPr lang="pt-PT" dirty="0" smtClean="0">
                <a:solidFill>
                  <a:schemeClr val="bg1"/>
                </a:solidFill>
              </a:rPr>
              <a:t> 			</a:t>
            </a:r>
            <a:r>
              <a:rPr lang="pt-PT" b="1" dirty="0" smtClean="0">
                <a:solidFill>
                  <a:schemeClr val="bg1"/>
                </a:solidFill>
              </a:rPr>
              <a:t>O2</a:t>
            </a:r>
          </a:p>
          <a:p>
            <a:pPr algn="just"/>
            <a:endParaRPr lang="pt-PT" dirty="0">
              <a:solidFill>
                <a:schemeClr val="bg1"/>
              </a:solidFill>
            </a:endParaRPr>
          </a:p>
          <a:p>
            <a:pPr algn="just"/>
            <a:endParaRPr lang="pt-PT" dirty="0" smtClean="0">
              <a:solidFill>
                <a:schemeClr val="bg1"/>
              </a:solidFill>
            </a:endParaRPr>
          </a:p>
          <a:p>
            <a:pPr algn="just"/>
            <a:endParaRPr lang="pt-PT" dirty="0">
              <a:solidFill>
                <a:schemeClr val="bg1"/>
              </a:solidFill>
            </a:endParaRPr>
          </a:p>
        </p:txBody>
      </p:sp>
      <p:grpSp>
        <p:nvGrpSpPr>
          <p:cNvPr id="9" name="Grupo 8"/>
          <p:cNvGrpSpPr/>
          <p:nvPr/>
        </p:nvGrpSpPr>
        <p:grpSpPr>
          <a:xfrm>
            <a:off x="2298495" y="4838426"/>
            <a:ext cx="4539915" cy="816095"/>
            <a:chOff x="4571998" y="3948409"/>
            <a:chExt cx="3689685" cy="816095"/>
          </a:xfrm>
        </p:grpSpPr>
        <p:sp>
          <p:nvSpPr>
            <p:cNvPr id="7" name="Seta para a Direita 6"/>
            <p:cNvSpPr/>
            <p:nvPr/>
          </p:nvSpPr>
          <p:spPr>
            <a:xfrm>
              <a:off x="4571998" y="3948409"/>
              <a:ext cx="3689685" cy="81609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8" name="CaixaDeTexto 7"/>
            <p:cNvSpPr txBox="1"/>
            <p:nvPr/>
          </p:nvSpPr>
          <p:spPr>
            <a:xfrm>
              <a:off x="5317956" y="4171790"/>
              <a:ext cx="21977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b="1" dirty="0" smtClean="0"/>
                <a:t>12 Semanas</a:t>
              </a:r>
              <a:endParaRPr lang="pt-PT" b="1" dirty="0"/>
            </a:p>
          </p:txBody>
        </p:sp>
      </p:grpSp>
      <p:sp>
        <p:nvSpPr>
          <p:cNvPr id="10" name="CaixaDeTexto 9"/>
          <p:cNvSpPr txBox="1"/>
          <p:nvPr/>
        </p:nvSpPr>
        <p:spPr>
          <a:xfrm>
            <a:off x="7353482" y="4577060"/>
            <a:ext cx="2991629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 b="1" dirty="0" smtClean="0">
                <a:solidFill>
                  <a:schemeClr val="bg1"/>
                </a:solidFill>
              </a:rPr>
              <a:t>O1</a:t>
            </a:r>
            <a:r>
              <a:rPr lang="pt-PT" dirty="0" smtClean="0">
                <a:solidFill>
                  <a:schemeClr val="bg1"/>
                </a:solidFill>
              </a:rPr>
              <a:t> </a:t>
            </a:r>
            <a:r>
              <a:rPr lang="mr-IN" dirty="0" smtClean="0">
                <a:solidFill>
                  <a:schemeClr val="bg1"/>
                </a:solidFill>
              </a:rPr>
              <a:t>–</a:t>
            </a:r>
            <a:r>
              <a:rPr lang="pt-PT" dirty="0" smtClean="0">
                <a:solidFill>
                  <a:schemeClr val="bg1"/>
                </a:solidFill>
              </a:rPr>
              <a:t> Avaliação Inicial </a:t>
            </a:r>
          </a:p>
          <a:p>
            <a:pPr>
              <a:lnSpc>
                <a:spcPct val="150000"/>
              </a:lnSpc>
            </a:pPr>
            <a:r>
              <a:rPr lang="pt-PT" b="1" dirty="0" smtClean="0">
                <a:solidFill>
                  <a:schemeClr val="bg1"/>
                </a:solidFill>
              </a:rPr>
              <a:t>X</a:t>
            </a:r>
            <a:r>
              <a:rPr lang="pt-PT" dirty="0" smtClean="0">
                <a:solidFill>
                  <a:schemeClr val="bg1"/>
                </a:solidFill>
              </a:rPr>
              <a:t> </a:t>
            </a:r>
            <a:r>
              <a:rPr lang="mr-IN" dirty="0" smtClean="0">
                <a:solidFill>
                  <a:schemeClr val="bg1"/>
                </a:solidFill>
              </a:rPr>
              <a:t>–</a:t>
            </a:r>
            <a:r>
              <a:rPr lang="pt-PT" dirty="0" smtClean="0">
                <a:solidFill>
                  <a:schemeClr val="bg1"/>
                </a:solidFill>
              </a:rPr>
              <a:t> Fisioterapia Aquática</a:t>
            </a:r>
          </a:p>
          <a:p>
            <a:pPr>
              <a:lnSpc>
                <a:spcPct val="150000"/>
              </a:lnSpc>
            </a:pPr>
            <a:r>
              <a:rPr lang="pt-PT" b="1" dirty="0" smtClean="0">
                <a:solidFill>
                  <a:schemeClr val="bg1"/>
                </a:solidFill>
              </a:rPr>
              <a:t>O2</a:t>
            </a:r>
            <a:r>
              <a:rPr lang="pt-PT" dirty="0" smtClean="0">
                <a:solidFill>
                  <a:schemeClr val="bg1"/>
                </a:solidFill>
              </a:rPr>
              <a:t> </a:t>
            </a:r>
            <a:r>
              <a:rPr lang="mr-IN" dirty="0" smtClean="0">
                <a:solidFill>
                  <a:schemeClr val="bg1"/>
                </a:solidFill>
              </a:rPr>
              <a:t>–</a:t>
            </a:r>
            <a:r>
              <a:rPr lang="pt-PT" dirty="0" smtClean="0">
                <a:solidFill>
                  <a:schemeClr val="bg1"/>
                </a:solidFill>
              </a:rPr>
              <a:t> Avaliação Final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9643331" y="6134790"/>
            <a:ext cx="14035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1200" smtClean="0">
                <a:solidFill>
                  <a:schemeClr val="bg1"/>
                </a:solidFill>
              </a:rPr>
              <a:t>Lai </a:t>
            </a:r>
            <a:r>
              <a:rPr lang="pt-PT" sz="1200" dirty="0" err="1">
                <a:solidFill>
                  <a:schemeClr val="bg1"/>
                </a:solidFill>
              </a:rPr>
              <a:t>et</a:t>
            </a:r>
            <a:r>
              <a:rPr lang="pt-PT" sz="1200" dirty="0">
                <a:solidFill>
                  <a:schemeClr val="bg1"/>
                </a:solidFill>
              </a:rPr>
              <a:t> al., </a:t>
            </a:r>
            <a:r>
              <a:rPr lang="pt-PT" sz="1200" dirty="0" smtClean="0">
                <a:solidFill>
                  <a:schemeClr val="bg1"/>
                </a:solidFill>
              </a:rPr>
              <a:t>2014</a:t>
            </a:r>
            <a:endParaRPr lang="pt-PT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96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População-Alvo e Amostra</a:t>
            </a:r>
            <a:endParaRPr lang="pt-PT" dirty="0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CaixaDeTexto 2"/>
          <p:cNvSpPr txBox="1"/>
          <p:nvPr/>
        </p:nvSpPr>
        <p:spPr>
          <a:xfrm>
            <a:off x="547637" y="2972818"/>
            <a:ext cx="686832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b="1" dirty="0">
                <a:solidFill>
                  <a:schemeClr val="bg1"/>
                </a:solidFill>
              </a:rPr>
              <a:t>População</a:t>
            </a:r>
            <a:endParaRPr lang="pt-PT" dirty="0">
              <a:solidFill>
                <a:schemeClr val="bg1"/>
              </a:solidFill>
            </a:endParaRPr>
          </a:p>
          <a:p>
            <a:pPr algn="just"/>
            <a:r>
              <a:rPr lang="pt-PT" dirty="0">
                <a:solidFill>
                  <a:schemeClr val="bg1"/>
                </a:solidFill>
              </a:rPr>
              <a:t>	Indivíduos adultos com PC espástica níveis I, II e III na SCFMG</a:t>
            </a:r>
            <a:r>
              <a:rPr lang="pt-PT" dirty="0" smtClean="0">
                <a:solidFill>
                  <a:schemeClr val="bg1"/>
                </a:solidFill>
              </a:rPr>
              <a:t>.</a:t>
            </a:r>
          </a:p>
          <a:p>
            <a:pPr algn="just"/>
            <a:endParaRPr lang="pt-PT" dirty="0">
              <a:solidFill>
                <a:schemeClr val="bg1"/>
              </a:solidFill>
            </a:endParaRPr>
          </a:p>
          <a:p>
            <a:pPr algn="just"/>
            <a:r>
              <a:rPr lang="pt-PT" b="1" dirty="0" smtClean="0">
                <a:solidFill>
                  <a:schemeClr val="bg1"/>
                </a:solidFill>
              </a:rPr>
              <a:t>Amostra</a:t>
            </a:r>
            <a:r>
              <a:rPr lang="pt-PT" dirty="0" smtClean="0">
                <a:solidFill>
                  <a:schemeClr val="bg1"/>
                </a:solidFill>
              </a:rPr>
              <a:t> </a:t>
            </a:r>
          </a:p>
          <a:p>
            <a:pPr algn="just"/>
            <a:r>
              <a:rPr lang="pt-PT" dirty="0" smtClean="0">
                <a:solidFill>
                  <a:schemeClr val="bg1"/>
                </a:solidFill>
              </a:rPr>
              <a:t>	Indivíduos em regime de internamento no Centro Nuno Belmar da Costa – Oeiras (CNBC) que se disponibilizem a participar no estudo e que cumpram os critérios de inclusão e exclusão. </a:t>
            </a:r>
          </a:p>
          <a:p>
            <a:pPr algn="just"/>
            <a:endParaRPr lang="pt-PT" dirty="0" smtClean="0">
              <a:solidFill>
                <a:schemeClr val="bg1"/>
              </a:solidFill>
            </a:endParaRPr>
          </a:p>
          <a:p>
            <a:pPr algn="just"/>
            <a:endParaRPr lang="pt-PT" dirty="0">
              <a:solidFill>
                <a:schemeClr val="bg1"/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137" y="4234156"/>
            <a:ext cx="4258217" cy="1877983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2494" y="2295304"/>
            <a:ext cx="3089504" cy="2135103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CaixaDeTexto 8"/>
          <p:cNvSpPr txBox="1"/>
          <p:nvPr/>
        </p:nvSpPr>
        <p:spPr>
          <a:xfrm>
            <a:off x="9877475" y="6112139"/>
            <a:ext cx="20213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dirty="0" err="1" smtClean="0">
                <a:solidFill>
                  <a:schemeClr val="bg1"/>
                </a:solidFill>
              </a:rPr>
              <a:t>Fortin</a:t>
            </a:r>
            <a:r>
              <a:rPr lang="pt-PT" sz="1200" dirty="0" smtClean="0">
                <a:solidFill>
                  <a:schemeClr val="bg1"/>
                </a:solidFill>
              </a:rPr>
              <a:t>, 2009 </a:t>
            </a:r>
            <a:endParaRPr lang="pt-PT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3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Imagem 36"/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801051"/>
            <a:ext cx="12192000" cy="30607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Critérios de Selecção da Amostra</a:t>
            </a:r>
            <a:endParaRPr lang="pt-PT" dirty="0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  <p:grpSp>
        <p:nvGrpSpPr>
          <p:cNvPr id="26" name="Grupo 25"/>
          <p:cNvGrpSpPr/>
          <p:nvPr/>
        </p:nvGrpSpPr>
        <p:grpSpPr>
          <a:xfrm>
            <a:off x="282661" y="2221691"/>
            <a:ext cx="5193936" cy="3179412"/>
            <a:chOff x="378243" y="1702299"/>
            <a:chExt cx="5193936" cy="3818746"/>
          </a:xfrm>
        </p:grpSpPr>
        <p:grpSp>
          <p:nvGrpSpPr>
            <p:cNvPr id="19" name="Grupo 18"/>
            <p:cNvGrpSpPr/>
            <p:nvPr/>
          </p:nvGrpSpPr>
          <p:grpSpPr>
            <a:xfrm>
              <a:off x="810000" y="2262674"/>
              <a:ext cx="4762179" cy="2989104"/>
              <a:chOff x="0" y="584263"/>
              <a:chExt cx="10636357" cy="2989104"/>
            </a:xfrm>
          </p:grpSpPr>
          <p:sp>
            <p:nvSpPr>
              <p:cNvPr id="23" name="Retângulo 22"/>
              <p:cNvSpPr/>
              <p:nvPr/>
            </p:nvSpPr>
            <p:spPr>
              <a:xfrm>
                <a:off x="0" y="584264"/>
                <a:ext cx="9510942" cy="2454822"/>
              </a:xfrm>
              <a:prstGeom prst="rect">
                <a:avLst/>
              </a:prstGeom>
              <a:solidFill>
                <a:schemeClr val="lt1">
                  <a:hueOff val="0"/>
                  <a:satOff val="0"/>
                  <a:lumOff val="0"/>
                  <a:alpha val="53000"/>
                </a:schemeClr>
              </a:solidFill>
              <a:ln w="25400">
                <a:solidFill>
                  <a:schemeClr val="accent1"/>
                </a:solidFill>
              </a:ln>
            </p:spPr>
            <p:style>
              <a:lnRef idx="1">
                <a:scrgbClr r="0" g="0" b="0"/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4" name="Retângulo 23"/>
              <p:cNvSpPr/>
              <p:nvPr/>
            </p:nvSpPr>
            <p:spPr>
              <a:xfrm>
                <a:off x="0" y="584263"/>
                <a:ext cx="10636357" cy="298910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25499" tIns="1353820" rIns="825499" bIns="128016" numCol="1" spcCol="1270" anchor="t" anchorCtr="0">
                <a:noAutofit/>
              </a:bodyPr>
              <a:lstStyle/>
              <a:p>
                <a:pPr marL="171450" lvl="1" indent="-171450" algn="just" defTabSz="800100">
                  <a:lnSpc>
                    <a:spcPct val="10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endParaRPr lang="pt-PT" sz="1800" kern="1200" dirty="0"/>
              </a:p>
            </p:txBody>
          </p:sp>
        </p:grpSp>
        <p:grpSp>
          <p:nvGrpSpPr>
            <p:cNvPr id="20" name="Grupo 19"/>
            <p:cNvGrpSpPr/>
            <p:nvPr/>
          </p:nvGrpSpPr>
          <p:grpSpPr>
            <a:xfrm>
              <a:off x="378243" y="1702299"/>
              <a:ext cx="539578" cy="3818746"/>
              <a:chOff x="-292273" y="132296"/>
              <a:chExt cx="539578" cy="3818746"/>
            </a:xfrm>
          </p:grpSpPr>
          <p:sp>
            <p:nvSpPr>
              <p:cNvPr id="21" name="Retângulo Arredondado 20"/>
              <p:cNvSpPr/>
              <p:nvPr/>
            </p:nvSpPr>
            <p:spPr>
              <a:xfrm rot="16200000">
                <a:off x="-1814610" y="1654633"/>
                <a:ext cx="3563272" cy="518598"/>
              </a:xfrm>
              <a:prstGeom prst="roundRect">
                <a:avLst/>
              </a:pr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pt-PT" dirty="0"/>
              </a:p>
            </p:txBody>
          </p:sp>
          <p:sp>
            <p:nvSpPr>
              <p:cNvPr id="22" name="Retângulo 21"/>
              <p:cNvSpPr/>
              <p:nvPr/>
            </p:nvSpPr>
            <p:spPr>
              <a:xfrm rot="16200000">
                <a:off x="-1824515" y="1879221"/>
                <a:ext cx="3675674" cy="46796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81420" tIns="0" rIns="281420" bIns="0" numCol="1" spcCol="1270" anchor="ctr" anchorCtr="0">
                <a:noAutofit/>
              </a:bodyPr>
              <a:lstStyle/>
              <a:p>
                <a:pPr lvl="0" algn="l" defTabSz="977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pt-PT" b="1" dirty="0" smtClean="0"/>
                  <a:t>Critérios de Inclusão</a:t>
                </a:r>
                <a:endParaRPr lang="pt-PT" b="1" kern="1200" dirty="0"/>
              </a:p>
            </p:txBody>
          </p:sp>
        </p:grpSp>
      </p:grpSp>
      <p:sp>
        <p:nvSpPr>
          <p:cNvPr id="25" name="CaixaDeTexto 24"/>
          <p:cNvSpPr txBox="1"/>
          <p:nvPr/>
        </p:nvSpPr>
        <p:spPr>
          <a:xfrm>
            <a:off x="852311" y="2630320"/>
            <a:ext cx="41820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.AppleSystemUIFont" charset="-120"/>
              <a:buChar char="-"/>
            </a:pPr>
            <a:endParaRPr lang="pt-PT" b="1" dirty="0">
              <a:solidFill>
                <a:schemeClr val="bg1"/>
              </a:solidFill>
            </a:endParaRPr>
          </a:p>
          <a:p>
            <a:pPr marL="285750" indent="-285750">
              <a:buClr>
                <a:schemeClr val="accent1"/>
              </a:buClr>
              <a:buFont typeface=".AppleSystemUIFont" charset="-120"/>
              <a:buChar char="-"/>
            </a:pPr>
            <a:r>
              <a:rPr lang="pt-PT" dirty="0" smtClean="0">
                <a:solidFill>
                  <a:schemeClr val="bg1"/>
                </a:solidFill>
              </a:rPr>
              <a:t>Diagnóstico </a:t>
            </a:r>
            <a:r>
              <a:rPr lang="pt-PT" dirty="0">
                <a:solidFill>
                  <a:schemeClr val="bg1"/>
                </a:solidFill>
              </a:rPr>
              <a:t>de PC espástica </a:t>
            </a:r>
            <a:endParaRPr lang="pt-PT" dirty="0" smtClean="0">
              <a:solidFill>
                <a:schemeClr val="bg1"/>
              </a:solidFill>
            </a:endParaRPr>
          </a:p>
          <a:p>
            <a:pPr marL="285750" indent="-285750">
              <a:buClr>
                <a:schemeClr val="accent1"/>
              </a:buClr>
              <a:buFont typeface=".AppleSystemUIFont" charset="-120"/>
              <a:buChar char="-"/>
            </a:pPr>
            <a:r>
              <a:rPr lang="pt-PT" dirty="0" smtClean="0">
                <a:solidFill>
                  <a:schemeClr val="bg1"/>
                </a:solidFill>
              </a:rPr>
              <a:t>Idade </a:t>
            </a:r>
            <a:r>
              <a:rPr lang="pt-PT" dirty="0">
                <a:solidFill>
                  <a:schemeClr val="bg1"/>
                </a:solidFill>
              </a:rPr>
              <a:t>superior a 18 anos</a:t>
            </a:r>
            <a:r>
              <a:rPr lang="pt-PT" dirty="0" smtClean="0">
                <a:solidFill>
                  <a:schemeClr val="bg1"/>
                </a:solidFill>
              </a:rPr>
              <a:t>;</a:t>
            </a:r>
          </a:p>
          <a:p>
            <a:pPr marL="285750" indent="-285750">
              <a:buClr>
                <a:schemeClr val="accent1"/>
              </a:buClr>
              <a:buFont typeface=".AppleSystemUIFont" charset="-120"/>
              <a:buChar char="-"/>
            </a:pPr>
            <a:r>
              <a:rPr lang="pt-PT" dirty="0" smtClean="0">
                <a:solidFill>
                  <a:schemeClr val="bg1"/>
                </a:solidFill>
              </a:rPr>
              <a:t>SCFMG </a:t>
            </a:r>
            <a:r>
              <a:rPr lang="pt-PT" dirty="0">
                <a:solidFill>
                  <a:schemeClr val="bg1"/>
                </a:solidFill>
              </a:rPr>
              <a:t>níveis I a </a:t>
            </a:r>
            <a:r>
              <a:rPr lang="pt-PT" dirty="0" smtClean="0">
                <a:solidFill>
                  <a:schemeClr val="bg1"/>
                </a:solidFill>
              </a:rPr>
              <a:t>III;</a:t>
            </a:r>
          </a:p>
          <a:p>
            <a:pPr marL="285750" indent="-285750">
              <a:buClr>
                <a:schemeClr val="accent1"/>
              </a:buClr>
              <a:buFont typeface=".AppleSystemUIFont" charset="-120"/>
              <a:buChar char="-"/>
            </a:pPr>
            <a:r>
              <a:rPr lang="pt-PT" dirty="0" smtClean="0">
                <a:solidFill>
                  <a:schemeClr val="bg1"/>
                </a:solidFill>
              </a:rPr>
              <a:t>Capacidade </a:t>
            </a:r>
            <a:r>
              <a:rPr lang="pt-PT" dirty="0">
                <a:solidFill>
                  <a:schemeClr val="bg1"/>
                </a:solidFill>
              </a:rPr>
              <a:t>de seguir as </a:t>
            </a:r>
            <a:r>
              <a:rPr lang="pt-PT" dirty="0" smtClean="0">
                <a:solidFill>
                  <a:schemeClr val="bg1"/>
                </a:solidFill>
              </a:rPr>
              <a:t>instruções.</a:t>
            </a:r>
            <a:endParaRPr lang="pt-PT" dirty="0">
              <a:solidFill>
                <a:schemeClr val="bg1"/>
              </a:solidFill>
            </a:endParaRPr>
          </a:p>
        </p:txBody>
      </p:sp>
      <p:grpSp>
        <p:nvGrpSpPr>
          <p:cNvPr id="28" name="Grupo 27"/>
          <p:cNvGrpSpPr/>
          <p:nvPr/>
        </p:nvGrpSpPr>
        <p:grpSpPr>
          <a:xfrm>
            <a:off x="5388407" y="2155804"/>
            <a:ext cx="6555427" cy="4225961"/>
            <a:chOff x="532878" y="1741936"/>
            <a:chExt cx="6555427" cy="5075740"/>
          </a:xfrm>
        </p:grpSpPr>
        <p:grpSp>
          <p:nvGrpSpPr>
            <p:cNvPr id="29" name="Grupo 28"/>
            <p:cNvGrpSpPr/>
            <p:nvPr/>
          </p:nvGrpSpPr>
          <p:grpSpPr>
            <a:xfrm>
              <a:off x="810000" y="2020732"/>
              <a:ext cx="6278305" cy="4796944"/>
              <a:chOff x="0" y="342321"/>
              <a:chExt cx="14022634" cy="4796944"/>
            </a:xfrm>
          </p:grpSpPr>
          <p:sp>
            <p:nvSpPr>
              <p:cNvPr id="33" name="Retângulo 32"/>
              <p:cNvSpPr/>
              <p:nvPr/>
            </p:nvSpPr>
            <p:spPr>
              <a:xfrm>
                <a:off x="245679" y="342321"/>
                <a:ext cx="13776955" cy="4796944"/>
              </a:xfrm>
              <a:prstGeom prst="rect">
                <a:avLst/>
              </a:prstGeom>
              <a:solidFill>
                <a:schemeClr val="lt1">
                  <a:hueOff val="0"/>
                  <a:satOff val="0"/>
                  <a:lumOff val="0"/>
                  <a:alpha val="53000"/>
                </a:schemeClr>
              </a:solidFill>
              <a:ln w="25400">
                <a:solidFill>
                  <a:schemeClr val="accent1"/>
                </a:solidFill>
              </a:ln>
            </p:spPr>
            <p:style>
              <a:lnRef idx="1">
                <a:scrgbClr r="0" g="0" b="0"/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pt-PT" dirty="0"/>
              </a:p>
            </p:txBody>
          </p:sp>
          <p:sp>
            <p:nvSpPr>
              <p:cNvPr id="34" name="Retângulo 33"/>
              <p:cNvSpPr/>
              <p:nvPr/>
            </p:nvSpPr>
            <p:spPr>
              <a:xfrm>
                <a:off x="0" y="584263"/>
                <a:ext cx="10636357" cy="298910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25499" tIns="1353820" rIns="825499" bIns="128016" numCol="1" spcCol="1270" anchor="t" anchorCtr="0">
                <a:noAutofit/>
              </a:bodyPr>
              <a:lstStyle/>
              <a:p>
                <a:pPr marL="171450" lvl="1" indent="-171450" algn="just" defTabSz="800100">
                  <a:lnSpc>
                    <a:spcPct val="10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endParaRPr lang="pt-PT" sz="1800" kern="1200" dirty="0"/>
              </a:p>
            </p:txBody>
          </p:sp>
        </p:grpSp>
        <p:grpSp>
          <p:nvGrpSpPr>
            <p:cNvPr id="30" name="Grupo 29"/>
            <p:cNvGrpSpPr/>
            <p:nvPr/>
          </p:nvGrpSpPr>
          <p:grpSpPr>
            <a:xfrm>
              <a:off x="532878" y="1741936"/>
              <a:ext cx="518598" cy="3832540"/>
              <a:chOff x="-137638" y="171933"/>
              <a:chExt cx="518598" cy="3832540"/>
            </a:xfrm>
          </p:grpSpPr>
          <p:sp>
            <p:nvSpPr>
              <p:cNvPr id="31" name="Retângulo Arredondado 30"/>
              <p:cNvSpPr/>
              <p:nvPr/>
            </p:nvSpPr>
            <p:spPr>
              <a:xfrm rot="16200000">
                <a:off x="-1659975" y="1694270"/>
                <a:ext cx="3563272" cy="518598"/>
              </a:xfrm>
              <a:prstGeom prst="roundRect">
                <a:avLst/>
              </a:prstGeom>
              <a:blipFill dpi="0" rotWithShape="1">
                <a:blip r:embed="rId4">
                  <a:duotone>
                    <a:schemeClr val="accent1">
                      <a:hueOff val="0"/>
                      <a:satOff val="0"/>
                      <a:lumOff val="0"/>
                      <a:alphaOff val="0"/>
                      <a:tint val="98000"/>
                      <a:lumMod val="102000"/>
                    </a:schemeClr>
                    <a:schemeClr val="accent1">
                      <a:hueOff val="0"/>
                      <a:satOff val="0"/>
                      <a:lumOff val="0"/>
                      <a:alphaOff val="0"/>
                      <a:shade val="98000"/>
                      <a:lumMod val="98000"/>
                    </a:schemeClr>
                  </a:duotone>
                </a:blip>
                <a:srcRect/>
                <a:tile tx="0" ty="0" sx="100000" sy="100000" flip="none" algn="tl"/>
              </a:blipFill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2" name="Retângulo 31"/>
              <p:cNvSpPr/>
              <p:nvPr/>
            </p:nvSpPr>
            <p:spPr>
              <a:xfrm rot="16200000">
                <a:off x="-1716175" y="1932653"/>
                <a:ext cx="3675673" cy="46796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81420" tIns="0" rIns="281420" bIns="0" numCol="1" spcCol="1270" anchor="ctr" anchorCtr="0">
                <a:noAutofit/>
              </a:bodyPr>
              <a:lstStyle/>
              <a:p>
                <a:pPr lvl="0" algn="l" defTabSz="977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pt-PT" b="1" dirty="0" smtClean="0"/>
                  <a:t>Critérios de Exclusão</a:t>
                </a:r>
                <a:endParaRPr lang="pt-PT" b="1" kern="1200" dirty="0"/>
              </a:p>
            </p:txBody>
          </p:sp>
        </p:grpSp>
      </p:grpSp>
      <p:sp>
        <p:nvSpPr>
          <p:cNvPr id="35" name="CaixaDeTexto 34"/>
          <p:cNvSpPr txBox="1"/>
          <p:nvPr/>
        </p:nvSpPr>
        <p:spPr>
          <a:xfrm>
            <a:off x="6134015" y="2621681"/>
            <a:ext cx="580981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.AppleSystemUIFont" charset="-120"/>
              <a:buChar char="-"/>
            </a:pPr>
            <a:r>
              <a:rPr lang="pt-PT" dirty="0" smtClean="0">
                <a:solidFill>
                  <a:schemeClr val="bg1"/>
                </a:solidFill>
              </a:rPr>
              <a:t>Receber </a:t>
            </a:r>
            <a:r>
              <a:rPr lang="pt-PT" dirty="0">
                <a:solidFill>
                  <a:schemeClr val="bg1"/>
                </a:solidFill>
              </a:rPr>
              <a:t>injeções de toxina botúlica </a:t>
            </a:r>
            <a:r>
              <a:rPr lang="pt-PT" dirty="0" smtClean="0">
                <a:solidFill>
                  <a:schemeClr val="bg1"/>
                </a:solidFill>
              </a:rPr>
              <a:t>ou ter realizado cirurgia </a:t>
            </a:r>
            <a:r>
              <a:rPr lang="pt-PT" dirty="0">
                <a:solidFill>
                  <a:schemeClr val="bg1"/>
                </a:solidFill>
              </a:rPr>
              <a:t>há menos de 6 </a:t>
            </a:r>
            <a:r>
              <a:rPr lang="pt-PT" dirty="0" smtClean="0">
                <a:solidFill>
                  <a:schemeClr val="bg1"/>
                </a:solidFill>
              </a:rPr>
              <a:t>meses;</a:t>
            </a:r>
          </a:p>
          <a:p>
            <a:pPr marL="285750" indent="-285750">
              <a:buClr>
                <a:schemeClr val="accent1"/>
              </a:buClr>
              <a:buFont typeface=".AppleSystemUIFont" charset="-120"/>
              <a:buChar char="-"/>
            </a:pPr>
            <a:r>
              <a:rPr lang="pt-PT" dirty="0" smtClean="0">
                <a:solidFill>
                  <a:schemeClr val="bg1"/>
                </a:solidFill>
              </a:rPr>
              <a:t>Distúrbio </a:t>
            </a:r>
            <a:r>
              <a:rPr lang="pt-PT" dirty="0">
                <a:solidFill>
                  <a:schemeClr val="bg1"/>
                </a:solidFill>
              </a:rPr>
              <a:t>psiquiátrico ou transtorno de </a:t>
            </a:r>
            <a:r>
              <a:rPr lang="pt-PT" dirty="0" smtClean="0">
                <a:solidFill>
                  <a:schemeClr val="bg1"/>
                </a:solidFill>
              </a:rPr>
              <a:t>comunicação;</a:t>
            </a:r>
          </a:p>
          <a:p>
            <a:pPr marL="285750" indent="-285750">
              <a:buClr>
                <a:schemeClr val="accent1"/>
              </a:buClr>
              <a:buFont typeface=".AppleSystemUIFont" charset="-120"/>
              <a:buChar char="-"/>
            </a:pPr>
            <a:r>
              <a:rPr lang="pt-PT" dirty="0" smtClean="0">
                <a:solidFill>
                  <a:schemeClr val="bg1"/>
                </a:solidFill>
              </a:rPr>
              <a:t>Epilepsia </a:t>
            </a:r>
            <a:r>
              <a:rPr lang="pt-PT" dirty="0">
                <a:solidFill>
                  <a:schemeClr val="bg1"/>
                </a:solidFill>
              </a:rPr>
              <a:t>não </a:t>
            </a:r>
            <a:r>
              <a:rPr lang="pt-PT" dirty="0" smtClean="0">
                <a:solidFill>
                  <a:schemeClr val="bg1"/>
                </a:solidFill>
              </a:rPr>
              <a:t>controlada;</a:t>
            </a:r>
          </a:p>
          <a:p>
            <a:pPr marL="285750" indent="-285750">
              <a:buClr>
                <a:schemeClr val="accent1"/>
              </a:buClr>
              <a:buFont typeface=".AppleSystemUIFont" charset="-120"/>
              <a:buChar char="-"/>
            </a:pPr>
            <a:r>
              <a:rPr lang="pt-PT" dirty="0">
                <a:solidFill>
                  <a:schemeClr val="bg1"/>
                </a:solidFill>
              </a:rPr>
              <a:t>Incontinência de </a:t>
            </a:r>
            <a:r>
              <a:rPr lang="pt-PT" dirty="0" smtClean="0">
                <a:solidFill>
                  <a:schemeClr val="bg1"/>
                </a:solidFill>
              </a:rPr>
              <a:t>esfíncteres;</a:t>
            </a:r>
            <a:endParaRPr lang="pt-PT" dirty="0">
              <a:solidFill>
                <a:schemeClr val="bg1"/>
              </a:solidFill>
            </a:endParaRPr>
          </a:p>
          <a:p>
            <a:pPr marL="285750" indent="-285750">
              <a:buClr>
                <a:schemeClr val="accent1"/>
              </a:buClr>
              <a:buFont typeface=".AppleSystemUIFont" charset="-120"/>
              <a:buChar char="-"/>
            </a:pPr>
            <a:r>
              <a:rPr lang="pt-PT" dirty="0" smtClean="0">
                <a:solidFill>
                  <a:schemeClr val="bg1"/>
                </a:solidFill>
              </a:rPr>
              <a:t>Problemas </a:t>
            </a:r>
            <a:r>
              <a:rPr lang="pt-PT" dirty="0">
                <a:solidFill>
                  <a:schemeClr val="bg1"/>
                </a:solidFill>
              </a:rPr>
              <a:t>de pele, como feridas </a:t>
            </a:r>
            <a:r>
              <a:rPr lang="pt-PT" dirty="0" smtClean="0">
                <a:solidFill>
                  <a:schemeClr val="bg1"/>
                </a:solidFill>
              </a:rPr>
              <a:t>abertas;</a:t>
            </a:r>
          </a:p>
          <a:p>
            <a:pPr marL="285750" indent="-285750">
              <a:buClr>
                <a:schemeClr val="accent1"/>
              </a:buClr>
              <a:buFont typeface=".AppleSystemUIFont" charset="-120"/>
              <a:buChar char="-"/>
            </a:pPr>
            <a:r>
              <a:rPr lang="pt-PT" dirty="0" smtClean="0">
                <a:solidFill>
                  <a:schemeClr val="bg1"/>
                </a:solidFill>
              </a:rPr>
              <a:t>Infeções ativas;</a:t>
            </a:r>
          </a:p>
          <a:p>
            <a:pPr marL="285750" indent="-285750">
              <a:buClr>
                <a:schemeClr val="accent1"/>
              </a:buClr>
              <a:buFont typeface=".AppleSystemUIFont" charset="-120"/>
              <a:buChar char="-"/>
            </a:pPr>
            <a:r>
              <a:rPr lang="pt-PT" dirty="0" smtClean="0">
                <a:solidFill>
                  <a:schemeClr val="bg1"/>
                </a:solidFill>
              </a:rPr>
              <a:t>Insuficiência </a:t>
            </a:r>
            <a:r>
              <a:rPr lang="pt-PT" dirty="0">
                <a:solidFill>
                  <a:schemeClr val="bg1"/>
                </a:solidFill>
              </a:rPr>
              <a:t>cardíaca severa </a:t>
            </a:r>
            <a:r>
              <a:rPr lang="pt-PT" dirty="0" smtClean="0">
                <a:solidFill>
                  <a:schemeClr val="bg1"/>
                </a:solidFill>
              </a:rPr>
              <a:t>instável;</a:t>
            </a:r>
            <a:endParaRPr lang="pt-PT" dirty="0">
              <a:solidFill>
                <a:schemeClr val="bg1"/>
              </a:solidFill>
            </a:endParaRPr>
          </a:p>
          <a:p>
            <a:pPr marL="285750" indent="-285750">
              <a:buClr>
                <a:schemeClr val="accent1"/>
              </a:buClr>
              <a:buFont typeface=".AppleSystemUIFont" charset="-120"/>
              <a:buChar char="-"/>
            </a:pPr>
            <a:r>
              <a:rPr lang="pt-PT" dirty="0" smtClean="0">
                <a:solidFill>
                  <a:schemeClr val="bg1"/>
                </a:solidFill>
              </a:rPr>
              <a:t>Doenças </a:t>
            </a:r>
            <a:r>
              <a:rPr lang="pt-PT" dirty="0">
                <a:solidFill>
                  <a:schemeClr val="bg1"/>
                </a:solidFill>
              </a:rPr>
              <a:t>infecto </a:t>
            </a:r>
            <a:r>
              <a:rPr lang="pt-PT" dirty="0" smtClean="0">
                <a:solidFill>
                  <a:schemeClr val="bg1"/>
                </a:solidFill>
              </a:rPr>
              <a:t>contagiosas;</a:t>
            </a:r>
          </a:p>
          <a:p>
            <a:pPr marL="285750" indent="-285750">
              <a:buClr>
                <a:schemeClr val="accent1"/>
              </a:buClr>
              <a:buFont typeface=".AppleSystemUIFont" charset="-120"/>
              <a:buChar char="-"/>
            </a:pPr>
            <a:r>
              <a:rPr lang="pt-PT" dirty="0" smtClean="0">
                <a:solidFill>
                  <a:schemeClr val="bg1"/>
                </a:solidFill>
              </a:rPr>
              <a:t>Doentes </a:t>
            </a:r>
            <a:r>
              <a:rPr lang="pt-PT" dirty="0">
                <a:solidFill>
                  <a:schemeClr val="bg1"/>
                </a:solidFill>
              </a:rPr>
              <a:t>com capacidade vital inferior a </a:t>
            </a:r>
            <a:r>
              <a:rPr lang="pt-PT" dirty="0" smtClean="0">
                <a:solidFill>
                  <a:schemeClr val="bg1"/>
                </a:solidFill>
              </a:rPr>
              <a:t>1litro;</a:t>
            </a:r>
          </a:p>
          <a:p>
            <a:pPr marL="285750" indent="-285750">
              <a:buClr>
                <a:schemeClr val="accent1"/>
              </a:buClr>
              <a:buFont typeface=".AppleSystemUIFont" charset="-120"/>
              <a:buChar char="-"/>
            </a:pPr>
            <a:r>
              <a:rPr lang="pt-PT" dirty="0" smtClean="0">
                <a:solidFill>
                  <a:schemeClr val="bg1"/>
                </a:solidFill>
              </a:rPr>
              <a:t>Doente </a:t>
            </a:r>
            <a:r>
              <a:rPr lang="pt-PT" dirty="0">
                <a:solidFill>
                  <a:schemeClr val="bg1"/>
                </a:solidFill>
              </a:rPr>
              <a:t>renal </a:t>
            </a:r>
            <a:r>
              <a:rPr lang="pt-PT" dirty="0" smtClean="0">
                <a:solidFill>
                  <a:schemeClr val="bg1"/>
                </a:solidFill>
              </a:rPr>
              <a:t>grave</a:t>
            </a:r>
            <a:r>
              <a:rPr lang="pt-PT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8622756" y="6048315"/>
            <a:ext cx="27592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dirty="0" smtClean="0">
                <a:solidFill>
                  <a:schemeClr val="bg1"/>
                </a:solidFill>
              </a:rPr>
              <a:t>Lai </a:t>
            </a:r>
            <a:r>
              <a:rPr lang="pt-PT" sz="1200" dirty="0" err="1">
                <a:solidFill>
                  <a:schemeClr val="bg1"/>
                </a:solidFill>
              </a:rPr>
              <a:t>et</a:t>
            </a:r>
            <a:r>
              <a:rPr lang="pt-PT" sz="1200" dirty="0">
                <a:solidFill>
                  <a:schemeClr val="bg1"/>
                </a:solidFill>
              </a:rPr>
              <a:t> al., </a:t>
            </a:r>
            <a:r>
              <a:rPr lang="pt-PT" sz="1200" dirty="0" smtClean="0">
                <a:solidFill>
                  <a:schemeClr val="bg1"/>
                </a:solidFill>
              </a:rPr>
              <a:t>2014 ; </a:t>
            </a:r>
            <a:r>
              <a:rPr lang="pt-PT" sz="1200" dirty="0" err="1" smtClean="0">
                <a:solidFill>
                  <a:schemeClr val="bg1"/>
                </a:solidFill>
              </a:rPr>
              <a:t>MacMahon</a:t>
            </a:r>
            <a:r>
              <a:rPr lang="pt-PT" sz="1200" dirty="0">
                <a:solidFill>
                  <a:schemeClr val="bg1"/>
                </a:solidFill>
              </a:rPr>
              <a:t>, </a:t>
            </a:r>
            <a:r>
              <a:rPr lang="pt-PT" sz="1200" dirty="0" smtClean="0">
                <a:solidFill>
                  <a:schemeClr val="bg1"/>
                </a:solidFill>
              </a:rPr>
              <a:t>2015 </a:t>
            </a:r>
            <a:endParaRPr lang="pt-PT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161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Introdução</a:t>
            </a:r>
            <a:endParaRPr lang="pt-PT" dirty="0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7" name="CaixaDeTexto 6"/>
          <p:cNvSpPr txBox="1"/>
          <p:nvPr/>
        </p:nvSpPr>
        <p:spPr>
          <a:xfrm>
            <a:off x="2490775" y="5515875"/>
            <a:ext cx="74497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 smtClean="0">
                <a:solidFill>
                  <a:schemeClr val="bg1"/>
                </a:solidFill>
              </a:rPr>
              <a:t>O</a:t>
            </a:r>
            <a:r>
              <a:rPr lang="pt-PT" b="1" dirty="0" smtClean="0">
                <a:solidFill>
                  <a:schemeClr val="bg1"/>
                </a:solidFill>
              </a:rPr>
              <a:t> Centro </a:t>
            </a:r>
            <a:r>
              <a:rPr lang="pt-PT" b="1" dirty="0">
                <a:solidFill>
                  <a:schemeClr val="bg1"/>
                </a:solidFill>
              </a:rPr>
              <a:t>Nuno Belmar da Costa </a:t>
            </a:r>
            <a:r>
              <a:rPr lang="pt-PT" dirty="0">
                <a:solidFill>
                  <a:schemeClr val="bg1"/>
                </a:solidFill>
              </a:rPr>
              <a:t>(CNBC) </a:t>
            </a:r>
            <a:r>
              <a:rPr lang="pt-PT" dirty="0" smtClean="0">
                <a:solidFill>
                  <a:schemeClr val="bg1"/>
                </a:solidFill>
              </a:rPr>
              <a:t>de Oeiras integra </a:t>
            </a:r>
            <a:r>
              <a:rPr lang="pt-PT" dirty="0">
                <a:solidFill>
                  <a:schemeClr val="bg1"/>
                </a:solidFill>
              </a:rPr>
              <a:t>a </a:t>
            </a:r>
            <a:endParaRPr lang="pt-PT" dirty="0" smtClean="0">
              <a:solidFill>
                <a:schemeClr val="bg1"/>
              </a:solidFill>
            </a:endParaRPr>
          </a:p>
          <a:p>
            <a:pPr algn="ctr"/>
            <a:r>
              <a:rPr lang="pt-PT" b="1" dirty="0" smtClean="0">
                <a:solidFill>
                  <a:schemeClr val="bg1"/>
                </a:solidFill>
              </a:rPr>
              <a:t>Associação </a:t>
            </a:r>
            <a:r>
              <a:rPr lang="pt-PT" b="1" dirty="0">
                <a:solidFill>
                  <a:schemeClr val="bg1"/>
                </a:solidFill>
              </a:rPr>
              <a:t>de Paralisia Cerebral de Lisboa </a:t>
            </a:r>
            <a:r>
              <a:rPr lang="pt-PT" dirty="0">
                <a:solidFill>
                  <a:schemeClr val="bg1"/>
                </a:solidFill>
              </a:rPr>
              <a:t>(APCL). 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07" y="2473645"/>
            <a:ext cx="3741226" cy="2633864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260" y="2473645"/>
            <a:ext cx="3741226" cy="2633865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498" y="3072519"/>
            <a:ext cx="3256307" cy="1436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38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m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04" y="322365"/>
            <a:ext cx="5384351" cy="1975164"/>
          </a:xfrm>
          <a:prstGeom prst="rect">
            <a:avLst/>
          </a:prstGeom>
        </p:spPr>
      </p:pic>
      <p:pic>
        <p:nvPicPr>
          <p:cNvPr id="12" name="Marcador de Posição de Conteúdo 11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64"/>
          <a:stretch/>
        </p:blipFill>
        <p:spPr>
          <a:xfrm rot="192937">
            <a:off x="5647573" y="177547"/>
            <a:ext cx="5482530" cy="6568675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>
              <a:rot lat="0" lon="0" rev="300000"/>
            </a:camera>
            <a:lightRig rig="threePt" dir="t"/>
          </a:scene3d>
        </p:spPr>
      </p:pic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5908823" y="92254"/>
            <a:ext cx="1607867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pt-PT"/>
          </a:p>
        </p:txBody>
      </p:sp>
      <p:sp>
        <p:nvSpPr>
          <p:cNvPr id="18" name="Retângulo 17"/>
          <p:cNvSpPr/>
          <p:nvPr/>
        </p:nvSpPr>
        <p:spPr>
          <a:xfrm>
            <a:off x="5811870" y="261422"/>
            <a:ext cx="5499317" cy="6356354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2" name="Título 1"/>
          <p:cNvSpPr>
            <a:spLocks noGrp="1"/>
          </p:cNvSpPr>
          <p:nvPr>
            <p:ph type="title"/>
          </p:nvPr>
        </p:nvSpPr>
        <p:spPr>
          <a:xfrm>
            <a:off x="625358" y="145958"/>
            <a:ext cx="4542572" cy="1618396"/>
          </a:xfrm>
        </p:spPr>
        <p:txBody>
          <a:bodyPr/>
          <a:lstStyle/>
          <a:p>
            <a:pPr algn="ctr"/>
            <a:r>
              <a:rPr lang="pt-PT" sz="3200" i="1" dirty="0">
                <a:solidFill>
                  <a:schemeClr val="bg2"/>
                </a:solidFill>
              </a:rPr>
              <a:t>Gross Motor </a:t>
            </a:r>
            <a:r>
              <a:rPr lang="pt-PT" sz="3200" i="1" dirty="0" err="1">
                <a:solidFill>
                  <a:schemeClr val="bg2"/>
                </a:solidFill>
              </a:rPr>
              <a:t>Function</a:t>
            </a:r>
            <a:r>
              <a:rPr lang="pt-PT" sz="3200" i="1" dirty="0">
                <a:solidFill>
                  <a:schemeClr val="bg2"/>
                </a:solidFill>
              </a:rPr>
              <a:t> </a:t>
            </a:r>
            <a:r>
              <a:rPr lang="pt-PT" sz="3200" i="1" dirty="0" err="1">
                <a:solidFill>
                  <a:schemeClr val="bg2"/>
                </a:solidFill>
              </a:rPr>
              <a:t>Measure</a:t>
            </a:r>
            <a:r>
              <a:rPr lang="pt-PT" sz="3200" i="1" dirty="0">
                <a:solidFill>
                  <a:schemeClr val="bg2"/>
                </a:solidFill>
              </a:rPr>
              <a:t> </a:t>
            </a:r>
            <a:r>
              <a:rPr lang="mr-IN" sz="3200" i="1" dirty="0" smtClean="0">
                <a:solidFill>
                  <a:schemeClr val="bg2"/>
                </a:solidFill>
              </a:rPr>
              <a:t>–</a:t>
            </a:r>
            <a:r>
              <a:rPr lang="pt-PT" sz="3200" i="1" dirty="0" smtClean="0">
                <a:solidFill>
                  <a:schemeClr val="bg2"/>
                </a:solidFill>
              </a:rPr>
              <a:t> 88 </a:t>
            </a:r>
            <a:r>
              <a:rPr lang="pt-PT" sz="3200" dirty="0" smtClean="0">
                <a:solidFill>
                  <a:schemeClr val="bg2"/>
                </a:solidFill>
              </a:rPr>
              <a:t>(GMFM</a:t>
            </a:r>
            <a:r>
              <a:rPr lang="pt-PT" sz="3200" dirty="0">
                <a:solidFill>
                  <a:schemeClr val="bg2"/>
                </a:solidFill>
              </a:rPr>
              <a:t>)</a:t>
            </a:r>
            <a:endParaRPr lang="pt-PT" sz="3200" dirty="0"/>
          </a:p>
        </p:txBody>
      </p:sp>
      <p:sp>
        <p:nvSpPr>
          <p:cNvPr id="23" name="CaixaDeTexto 22"/>
          <p:cNvSpPr txBox="1"/>
          <p:nvPr/>
        </p:nvSpPr>
        <p:spPr>
          <a:xfrm>
            <a:off x="686508" y="6406487"/>
            <a:ext cx="48765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dirty="0" err="1">
                <a:solidFill>
                  <a:schemeClr val="bg1"/>
                </a:solidFill>
              </a:rPr>
              <a:t>Picamilho</a:t>
            </a:r>
            <a:r>
              <a:rPr lang="pt-PT" sz="1200" dirty="0">
                <a:solidFill>
                  <a:schemeClr val="bg1"/>
                </a:solidFill>
              </a:rPr>
              <a:t>, </a:t>
            </a:r>
            <a:r>
              <a:rPr lang="pt-PT" sz="1200" dirty="0" smtClean="0">
                <a:solidFill>
                  <a:schemeClr val="bg1"/>
                </a:solidFill>
              </a:rPr>
              <a:t>2010; </a:t>
            </a:r>
            <a:r>
              <a:rPr lang="pt-PT" sz="1200" dirty="0" err="1" smtClean="0">
                <a:solidFill>
                  <a:schemeClr val="bg1"/>
                </a:solidFill>
              </a:rPr>
              <a:t>Zonta</a:t>
            </a:r>
            <a:r>
              <a:rPr lang="pt-PT" sz="1200" dirty="0">
                <a:solidFill>
                  <a:schemeClr val="bg1"/>
                </a:solidFill>
              </a:rPr>
              <a:t>, Júnior, &amp; Santos, </a:t>
            </a:r>
            <a:r>
              <a:rPr lang="pt-PT" sz="1200" dirty="0" smtClean="0">
                <a:solidFill>
                  <a:schemeClr val="bg1"/>
                </a:solidFill>
              </a:rPr>
              <a:t>2011; </a:t>
            </a:r>
            <a:r>
              <a:rPr lang="pt-PT" sz="1200" dirty="0">
                <a:solidFill>
                  <a:schemeClr val="bg1"/>
                </a:solidFill>
              </a:rPr>
              <a:t>Ferreira, </a:t>
            </a:r>
            <a:r>
              <a:rPr lang="pt-PT" sz="1200" dirty="0" smtClean="0">
                <a:solidFill>
                  <a:schemeClr val="bg1"/>
                </a:solidFill>
              </a:rPr>
              <a:t>2014 </a:t>
            </a:r>
            <a:endParaRPr lang="pt-PT" sz="1200" dirty="0"/>
          </a:p>
        </p:txBody>
      </p:sp>
      <p:sp>
        <p:nvSpPr>
          <p:cNvPr id="24" name="CaixaDeTexto 23"/>
          <p:cNvSpPr txBox="1"/>
          <p:nvPr/>
        </p:nvSpPr>
        <p:spPr>
          <a:xfrm>
            <a:off x="389586" y="2411015"/>
            <a:ext cx="4905966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Clr>
                <a:schemeClr val="accent1"/>
              </a:buClr>
              <a:buFont typeface=".AppleSystemUIFont" charset="-120"/>
              <a:buChar char="-"/>
            </a:pPr>
            <a:r>
              <a:rPr lang="pt-PT" dirty="0">
                <a:solidFill>
                  <a:schemeClr val="bg1"/>
                </a:solidFill>
              </a:rPr>
              <a:t>Avalia a </a:t>
            </a:r>
            <a:r>
              <a:rPr lang="pt-PT" b="1" dirty="0" smtClean="0">
                <a:solidFill>
                  <a:schemeClr val="bg1"/>
                </a:solidFill>
              </a:rPr>
              <a:t>função </a:t>
            </a:r>
            <a:r>
              <a:rPr lang="pt-PT" b="1" smtClean="0">
                <a:solidFill>
                  <a:schemeClr val="bg1"/>
                </a:solidFill>
              </a:rPr>
              <a:t>motora</a:t>
            </a:r>
            <a:r>
              <a:rPr lang="pt-PT" smtClean="0">
                <a:solidFill>
                  <a:schemeClr val="bg1"/>
                </a:solidFill>
              </a:rPr>
              <a:t>;</a:t>
            </a:r>
            <a:endParaRPr lang="pt-PT" dirty="0" smtClean="0">
              <a:solidFill>
                <a:schemeClr val="bg1"/>
              </a:solidFill>
            </a:endParaRPr>
          </a:p>
          <a:p>
            <a:pPr marL="285750" indent="-285750" algn="just">
              <a:lnSpc>
                <a:spcPct val="150000"/>
              </a:lnSpc>
              <a:buClr>
                <a:schemeClr val="accent1"/>
              </a:buClr>
              <a:buFont typeface=".AppleSystemUIFont" charset="-120"/>
              <a:buChar char="-"/>
            </a:pPr>
            <a:r>
              <a:rPr lang="pt-PT" dirty="0" smtClean="0">
                <a:solidFill>
                  <a:schemeClr val="bg1"/>
                </a:solidFill>
              </a:rPr>
              <a:t>Os </a:t>
            </a:r>
            <a:r>
              <a:rPr lang="pt-PT" dirty="0">
                <a:solidFill>
                  <a:schemeClr val="bg1"/>
                </a:solidFill>
              </a:rPr>
              <a:t>itens são </a:t>
            </a:r>
            <a:r>
              <a:rPr lang="pt-PT" dirty="0" smtClean="0">
                <a:solidFill>
                  <a:schemeClr val="bg1"/>
                </a:solidFill>
              </a:rPr>
              <a:t>pontuados </a:t>
            </a:r>
            <a:r>
              <a:rPr lang="pt-PT" b="1" dirty="0">
                <a:solidFill>
                  <a:schemeClr val="bg1"/>
                </a:solidFill>
              </a:rPr>
              <a:t>0</a:t>
            </a:r>
            <a:r>
              <a:rPr lang="pt-PT" dirty="0">
                <a:solidFill>
                  <a:schemeClr val="bg1"/>
                </a:solidFill>
              </a:rPr>
              <a:t> (</a:t>
            </a:r>
            <a:r>
              <a:rPr lang="pt-PT" dirty="0" smtClean="0">
                <a:solidFill>
                  <a:schemeClr val="bg1"/>
                </a:solidFill>
              </a:rPr>
              <a:t>não consegue iniciar) a </a:t>
            </a:r>
            <a:r>
              <a:rPr lang="pt-PT" b="1" dirty="0" smtClean="0">
                <a:solidFill>
                  <a:schemeClr val="bg1"/>
                </a:solidFill>
              </a:rPr>
              <a:t>3</a:t>
            </a:r>
            <a:r>
              <a:rPr lang="pt-PT" dirty="0" smtClean="0">
                <a:solidFill>
                  <a:schemeClr val="bg1"/>
                </a:solidFill>
              </a:rPr>
              <a:t> </a:t>
            </a:r>
            <a:r>
              <a:rPr lang="pt-PT" dirty="0">
                <a:solidFill>
                  <a:schemeClr val="bg1"/>
                </a:solidFill>
              </a:rPr>
              <a:t>(</a:t>
            </a:r>
            <a:r>
              <a:rPr lang="pt-PT" dirty="0" smtClean="0">
                <a:solidFill>
                  <a:schemeClr val="bg1"/>
                </a:solidFill>
              </a:rPr>
              <a:t>completa </a:t>
            </a:r>
            <a:r>
              <a:rPr lang="pt-PT" dirty="0">
                <a:solidFill>
                  <a:schemeClr val="bg1"/>
                </a:solidFill>
              </a:rPr>
              <a:t>independentemente</a:t>
            </a:r>
            <a:r>
              <a:rPr lang="pt-PT" dirty="0" smtClean="0">
                <a:solidFill>
                  <a:schemeClr val="bg1"/>
                </a:solidFill>
              </a:rPr>
              <a:t>); </a:t>
            </a:r>
          </a:p>
          <a:p>
            <a:pPr marL="285750" indent="-285750" algn="just">
              <a:lnSpc>
                <a:spcPct val="150000"/>
              </a:lnSpc>
              <a:buClr>
                <a:schemeClr val="accent1"/>
              </a:buClr>
              <a:buFont typeface=".AppleSystemUIFont" charset="-120"/>
              <a:buChar char="-"/>
            </a:pPr>
            <a:r>
              <a:rPr lang="pt-PT" dirty="0" smtClean="0">
                <a:solidFill>
                  <a:schemeClr val="bg1"/>
                </a:solidFill>
              </a:rPr>
              <a:t>Esta medida foi especialmente </a:t>
            </a:r>
            <a:r>
              <a:rPr lang="pt-PT" b="1" dirty="0" smtClean="0">
                <a:solidFill>
                  <a:schemeClr val="bg1"/>
                </a:solidFill>
              </a:rPr>
              <a:t>concebida para a avaliação funcional </a:t>
            </a:r>
            <a:r>
              <a:rPr lang="pt-PT" b="1" dirty="0">
                <a:solidFill>
                  <a:schemeClr val="bg1"/>
                </a:solidFill>
              </a:rPr>
              <a:t>da população com </a:t>
            </a:r>
            <a:r>
              <a:rPr lang="pt-PT" b="1" dirty="0" smtClean="0">
                <a:solidFill>
                  <a:schemeClr val="bg1"/>
                </a:solidFill>
              </a:rPr>
              <a:t>PC</a:t>
            </a:r>
            <a:r>
              <a:rPr lang="pt-PT" dirty="0" smtClean="0">
                <a:solidFill>
                  <a:schemeClr val="bg1"/>
                </a:solidFill>
              </a:rPr>
              <a:t> e encontra-se validada para a população portuguesa. </a:t>
            </a:r>
            <a:endParaRPr lang="pt-PT" dirty="0">
              <a:solidFill>
                <a:schemeClr val="bg1"/>
              </a:solidFill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233139" y="317208"/>
            <a:ext cx="3572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/>
              <a:t>Instrumento de avaliação 1 </a:t>
            </a:r>
            <a:endParaRPr lang="pt-PT" b="1" dirty="0"/>
          </a:p>
        </p:txBody>
      </p:sp>
    </p:spTree>
    <p:extLst>
      <p:ext uri="{BB962C8B-B14F-4D97-AF65-F5344CB8AC3E}">
        <p14:creationId xmlns:p14="http://schemas.microsoft.com/office/powerpoint/2010/main" val="31186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m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41" y="342680"/>
            <a:ext cx="5384351" cy="1975164"/>
          </a:xfrm>
          <a:prstGeom prst="rect">
            <a:avLst/>
          </a:prstGeom>
        </p:spPr>
      </p:pic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18" name="Retângulo 17"/>
          <p:cNvSpPr/>
          <p:nvPr/>
        </p:nvSpPr>
        <p:spPr>
          <a:xfrm>
            <a:off x="5959981" y="1025436"/>
            <a:ext cx="5928616" cy="2486526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2" name="Título 1"/>
          <p:cNvSpPr>
            <a:spLocks noGrp="1"/>
          </p:cNvSpPr>
          <p:nvPr>
            <p:ph type="title"/>
          </p:nvPr>
        </p:nvSpPr>
        <p:spPr>
          <a:xfrm>
            <a:off x="575630" y="92254"/>
            <a:ext cx="4542572" cy="1618396"/>
          </a:xfrm>
        </p:spPr>
        <p:txBody>
          <a:bodyPr/>
          <a:lstStyle/>
          <a:p>
            <a:pPr algn="ctr"/>
            <a:r>
              <a:rPr lang="pt-PT" sz="3200" i="1" dirty="0">
                <a:solidFill>
                  <a:schemeClr val="bg2"/>
                </a:solidFill>
              </a:rPr>
              <a:t>10 </a:t>
            </a:r>
            <a:r>
              <a:rPr lang="pt-PT" sz="3200" i="1" dirty="0" err="1">
                <a:solidFill>
                  <a:schemeClr val="bg2"/>
                </a:solidFill>
              </a:rPr>
              <a:t>Meters</a:t>
            </a:r>
            <a:r>
              <a:rPr lang="pt-PT" sz="3200" i="1" dirty="0">
                <a:solidFill>
                  <a:schemeClr val="bg2"/>
                </a:solidFill>
              </a:rPr>
              <a:t> </a:t>
            </a:r>
            <a:r>
              <a:rPr lang="pt-PT" sz="3200" i="1" dirty="0" err="1">
                <a:solidFill>
                  <a:schemeClr val="bg2"/>
                </a:solidFill>
              </a:rPr>
              <a:t>Walking</a:t>
            </a:r>
            <a:r>
              <a:rPr lang="pt-PT" sz="3200" i="1" dirty="0">
                <a:solidFill>
                  <a:schemeClr val="bg2"/>
                </a:solidFill>
              </a:rPr>
              <a:t> </a:t>
            </a:r>
            <a:r>
              <a:rPr lang="pt-PT" sz="3200" i="1" dirty="0" err="1">
                <a:solidFill>
                  <a:schemeClr val="bg2"/>
                </a:solidFill>
              </a:rPr>
              <a:t>Test</a:t>
            </a:r>
            <a:r>
              <a:rPr lang="pt-PT" sz="3200" i="1" dirty="0">
                <a:solidFill>
                  <a:schemeClr val="bg2"/>
                </a:solidFill>
              </a:rPr>
              <a:t> </a:t>
            </a:r>
            <a:r>
              <a:rPr lang="pt-PT" sz="3200" dirty="0">
                <a:solidFill>
                  <a:schemeClr val="bg2"/>
                </a:solidFill>
              </a:rPr>
              <a:t>(10 MWT)</a:t>
            </a:r>
            <a:endParaRPr lang="pt-PT" sz="3200" dirty="0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3" r="8486"/>
          <a:stretch/>
        </p:blipFill>
        <p:spPr>
          <a:xfrm>
            <a:off x="6149453" y="1146758"/>
            <a:ext cx="5529198" cy="2152980"/>
          </a:xfrm>
          <a:prstGeom prst="rect">
            <a:avLst/>
          </a:prstGeom>
        </p:spPr>
      </p:pic>
      <p:sp>
        <p:nvSpPr>
          <p:cNvPr id="15" name="CaixaDeTexto 14"/>
          <p:cNvSpPr txBox="1"/>
          <p:nvPr/>
        </p:nvSpPr>
        <p:spPr>
          <a:xfrm>
            <a:off x="844681" y="3836762"/>
            <a:ext cx="106095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.AppleSystemUIFont" charset="-120"/>
              <a:buChar char="-"/>
            </a:pPr>
            <a:r>
              <a:rPr lang="pt-PT" dirty="0" smtClean="0">
                <a:solidFill>
                  <a:schemeClr val="bg1"/>
                </a:solidFill>
              </a:rPr>
              <a:t>Avalia </a:t>
            </a:r>
            <a:r>
              <a:rPr lang="pt-PT" dirty="0">
                <a:solidFill>
                  <a:schemeClr val="bg1"/>
                </a:solidFill>
              </a:rPr>
              <a:t>a </a:t>
            </a:r>
            <a:r>
              <a:rPr lang="pt-PT" b="1" dirty="0">
                <a:solidFill>
                  <a:schemeClr val="bg1"/>
                </a:solidFill>
              </a:rPr>
              <a:t>velocidade na </a:t>
            </a:r>
            <a:r>
              <a:rPr lang="pt-PT" b="1" dirty="0" smtClean="0">
                <a:solidFill>
                  <a:schemeClr val="bg1"/>
                </a:solidFill>
              </a:rPr>
              <a:t>marcha</a:t>
            </a:r>
            <a:r>
              <a:rPr lang="pt-PT" dirty="0" smtClean="0">
                <a:solidFill>
                  <a:schemeClr val="bg1"/>
                </a:solidFill>
              </a:rPr>
              <a:t>;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.AppleSystemUIFont" charset="-120"/>
              <a:buChar char="-"/>
            </a:pPr>
            <a:r>
              <a:rPr lang="pt-PT" dirty="0" smtClean="0">
                <a:solidFill>
                  <a:schemeClr val="bg1"/>
                </a:solidFill>
              </a:rPr>
              <a:t>Esta </a:t>
            </a:r>
            <a:r>
              <a:rPr lang="pt-PT" dirty="0">
                <a:solidFill>
                  <a:schemeClr val="bg1"/>
                </a:solidFill>
              </a:rPr>
              <a:t>escala consiste num </a:t>
            </a:r>
            <a:r>
              <a:rPr lang="pt-PT" b="1" dirty="0">
                <a:solidFill>
                  <a:schemeClr val="bg1"/>
                </a:solidFill>
              </a:rPr>
              <a:t>percurso plano de 10 metros</a:t>
            </a:r>
            <a:r>
              <a:rPr lang="pt-PT" dirty="0">
                <a:solidFill>
                  <a:schemeClr val="bg1"/>
                </a:solidFill>
              </a:rPr>
              <a:t>, onde se marcam os primeiros </a:t>
            </a:r>
            <a:r>
              <a:rPr lang="pt-PT" dirty="0" smtClean="0">
                <a:solidFill>
                  <a:schemeClr val="bg1"/>
                </a:solidFill>
              </a:rPr>
              <a:t>e os </a:t>
            </a:r>
            <a:r>
              <a:rPr lang="pt-PT" dirty="0">
                <a:solidFill>
                  <a:schemeClr val="bg1"/>
                </a:solidFill>
              </a:rPr>
              <a:t>últimos 2 metros do percurso (para aceleração e </a:t>
            </a:r>
            <a:r>
              <a:rPr lang="pt-PT" dirty="0" smtClean="0">
                <a:solidFill>
                  <a:schemeClr val="bg1"/>
                </a:solidFill>
              </a:rPr>
              <a:t>desaceleração) e</a:t>
            </a:r>
            <a:r>
              <a:rPr lang="pt-PT" dirty="0">
                <a:solidFill>
                  <a:schemeClr val="bg1"/>
                </a:solidFill>
              </a:rPr>
              <a:t> </a:t>
            </a:r>
            <a:r>
              <a:rPr lang="pt-PT" dirty="0" smtClean="0">
                <a:solidFill>
                  <a:schemeClr val="bg1"/>
                </a:solidFill>
              </a:rPr>
              <a:t>se cronometra </a:t>
            </a:r>
            <a:r>
              <a:rPr lang="pt-PT" dirty="0">
                <a:solidFill>
                  <a:schemeClr val="bg1"/>
                </a:solidFill>
              </a:rPr>
              <a:t>o tempo que o indivíduo demora a percorrer os </a:t>
            </a:r>
            <a:r>
              <a:rPr lang="pt-PT" b="1" dirty="0">
                <a:solidFill>
                  <a:schemeClr val="bg1"/>
                </a:solidFill>
              </a:rPr>
              <a:t>6 metros </a:t>
            </a:r>
            <a:r>
              <a:rPr lang="pt-PT" b="1" dirty="0" smtClean="0">
                <a:solidFill>
                  <a:schemeClr val="bg1"/>
                </a:solidFill>
              </a:rPr>
              <a:t>intermédios</a:t>
            </a:r>
            <a:r>
              <a:rPr lang="pt-PT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7827623" y="6129488"/>
            <a:ext cx="36266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dirty="0" err="1" smtClean="0">
                <a:solidFill>
                  <a:schemeClr val="bg1"/>
                </a:solidFill>
              </a:rPr>
              <a:t>Wolf</a:t>
            </a:r>
            <a:r>
              <a:rPr lang="pt-PT" sz="1200" dirty="0" smtClean="0">
                <a:solidFill>
                  <a:schemeClr val="bg1"/>
                </a:solidFill>
              </a:rPr>
              <a:t> </a:t>
            </a:r>
            <a:r>
              <a:rPr lang="pt-PT" sz="1200" dirty="0" err="1">
                <a:solidFill>
                  <a:schemeClr val="bg1"/>
                </a:solidFill>
              </a:rPr>
              <a:t>et</a:t>
            </a:r>
            <a:r>
              <a:rPr lang="pt-PT" sz="1200" dirty="0">
                <a:solidFill>
                  <a:schemeClr val="bg1"/>
                </a:solidFill>
              </a:rPr>
              <a:t> al., </a:t>
            </a:r>
            <a:r>
              <a:rPr lang="pt-PT" sz="1200" dirty="0" smtClean="0">
                <a:solidFill>
                  <a:schemeClr val="bg1"/>
                </a:solidFill>
              </a:rPr>
              <a:t>1999; </a:t>
            </a:r>
            <a:r>
              <a:rPr lang="pt-PT" sz="1200" dirty="0" err="1" smtClean="0">
                <a:solidFill>
                  <a:schemeClr val="bg1"/>
                </a:solidFill>
              </a:rPr>
              <a:t>Tyson</a:t>
            </a:r>
            <a:r>
              <a:rPr lang="pt-PT" sz="1200" dirty="0">
                <a:solidFill>
                  <a:schemeClr val="bg1"/>
                </a:solidFill>
              </a:rPr>
              <a:t>, &amp; </a:t>
            </a:r>
            <a:r>
              <a:rPr lang="pt-PT" sz="1200" dirty="0" err="1">
                <a:solidFill>
                  <a:schemeClr val="bg1"/>
                </a:solidFill>
              </a:rPr>
              <a:t>Connell</a:t>
            </a:r>
            <a:r>
              <a:rPr lang="pt-PT" sz="1200" dirty="0">
                <a:solidFill>
                  <a:schemeClr val="bg1"/>
                </a:solidFill>
              </a:rPr>
              <a:t>, </a:t>
            </a:r>
            <a:r>
              <a:rPr lang="pt-PT" sz="1200" dirty="0" smtClean="0">
                <a:solidFill>
                  <a:schemeClr val="bg1"/>
                </a:solidFill>
              </a:rPr>
              <a:t>2009 </a:t>
            </a:r>
            <a:endParaRPr lang="pt-PT" sz="1200" dirty="0">
              <a:solidFill>
                <a:schemeClr val="bg1"/>
              </a:solidFill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233139" y="317208"/>
            <a:ext cx="3572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/>
              <a:t>Instrumento de avaliação 2 </a:t>
            </a:r>
            <a:endParaRPr lang="pt-PT" b="1" dirty="0"/>
          </a:p>
        </p:txBody>
      </p:sp>
    </p:spTree>
    <p:extLst>
      <p:ext uri="{BB962C8B-B14F-4D97-AF65-F5344CB8AC3E}">
        <p14:creationId xmlns:p14="http://schemas.microsoft.com/office/powerpoint/2010/main" val="152031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m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41" y="342680"/>
            <a:ext cx="5384351" cy="1975164"/>
          </a:xfrm>
          <a:prstGeom prst="rect">
            <a:avLst/>
          </a:prstGeom>
        </p:spPr>
      </p:pic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18" name="Retângulo 17"/>
          <p:cNvSpPr/>
          <p:nvPr/>
        </p:nvSpPr>
        <p:spPr>
          <a:xfrm rot="16200000">
            <a:off x="6729175" y="415540"/>
            <a:ext cx="4227727" cy="6303749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2" name="Título 1"/>
          <p:cNvSpPr>
            <a:spLocks noGrp="1"/>
          </p:cNvSpPr>
          <p:nvPr>
            <p:ph type="title"/>
          </p:nvPr>
        </p:nvSpPr>
        <p:spPr>
          <a:xfrm>
            <a:off x="154740" y="68918"/>
            <a:ext cx="5384351" cy="1618396"/>
          </a:xfrm>
        </p:spPr>
        <p:txBody>
          <a:bodyPr/>
          <a:lstStyle/>
          <a:p>
            <a:pPr algn="ctr"/>
            <a:r>
              <a:rPr lang="pt-PT" sz="3200">
                <a:solidFill>
                  <a:schemeClr val="bg2"/>
                </a:solidFill>
              </a:rPr>
              <a:t>Escala Visual de Marcha de Edinburgh (EVME)</a:t>
            </a:r>
            <a:endParaRPr lang="pt-PT" sz="3200" dirty="0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773366" y="459732"/>
            <a:ext cx="4164226" cy="6278867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33139" y="2884996"/>
            <a:ext cx="521439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Clr>
                <a:schemeClr val="accent1"/>
              </a:buClr>
              <a:buFont typeface=".AppleSystemUIFont" charset="-120"/>
              <a:buChar char="-"/>
            </a:pPr>
            <a:r>
              <a:rPr lang="pt-PT" dirty="0" smtClean="0">
                <a:solidFill>
                  <a:schemeClr val="bg1"/>
                </a:solidFill>
              </a:rPr>
              <a:t>Avalia a </a:t>
            </a:r>
            <a:r>
              <a:rPr lang="pt-PT" b="1" dirty="0">
                <a:solidFill>
                  <a:schemeClr val="bg1"/>
                </a:solidFill>
              </a:rPr>
              <a:t>qualidade da </a:t>
            </a:r>
            <a:r>
              <a:rPr lang="pt-PT" b="1" dirty="0" smtClean="0">
                <a:solidFill>
                  <a:schemeClr val="bg1"/>
                </a:solidFill>
              </a:rPr>
              <a:t>marcha</a:t>
            </a:r>
            <a:r>
              <a:rPr lang="pt-PT" dirty="0">
                <a:solidFill>
                  <a:schemeClr val="bg1"/>
                </a:solidFill>
              </a:rPr>
              <a:t>;</a:t>
            </a:r>
          </a:p>
          <a:p>
            <a:pPr marL="285750" indent="-285750" algn="just">
              <a:lnSpc>
                <a:spcPct val="150000"/>
              </a:lnSpc>
              <a:buClr>
                <a:schemeClr val="accent1"/>
              </a:buClr>
              <a:buFont typeface=".AppleSystemUIFont" charset="-120"/>
              <a:buChar char="-"/>
            </a:pPr>
            <a:r>
              <a:rPr lang="pt-PT" dirty="0">
                <a:solidFill>
                  <a:schemeClr val="bg1"/>
                </a:solidFill>
              </a:rPr>
              <a:t>Com esta escala é possível realizar a análise de marcha através de </a:t>
            </a:r>
            <a:r>
              <a:rPr lang="pt-PT" b="1" dirty="0">
                <a:solidFill>
                  <a:schemeClr val="bg1"/>
                </a:solidFill>
              </a:rPr>
              <a:t>gravações de vídeo</a:t>
            </a:r>
            <a:r>
              <a:rPr lang="pt-PT" dirty="0">
                <a:solidFill>
                  <a:schemeClr val="bg1"/>
                </a:solidFill>
              </a:rPr>
              <a:t> feitas em seis níveis anatómicos: </a:t>
            </a:r>
            <a:r>
              <a:rPr lang="pt-PT" b="1" dirty="0">
                <a:solidFill>
                  <a:schemeClr val="bg1"/>
                </a:solidFill>
              </a:rPr>
              <a:t>tronco, bacia, anca, joelho, tibiotársica e </a:t>
            </a:r>
            <a:r>
              <a:rPr lang="pt-PT" b="1" dirty="0" smtClean="0">
                <a:solidFill>
                  <a:schemeClr val="bg1"/>
                </a:solidFill>
              </a:rPr>
              <a:t>pé.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6247122" y="6129488"/>
            <a:ext cx="54933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dirty="0" err="1" smtClean="0">
                <a:solidFill>
                  <a:schemeClr val="bg1"/>
                </a:solidFill>
              </a:rPr>
              <a:t>Read</a:t>
            </a:r>
            <a:r>
              <a:rPr lang="pt-PT" sz="1200" dirty="0">
                <a:solidFill>
                  <a:schemeClr val="bg1"/>
                </a:solidFill>
              </a:rPr>
              <a:t>, </a:t>
            </a:r>
            <a:r>
              <a:rPr lang="pt-PT" sz="1200" dirty="0" err="1">
                <a:solidFill>
                  <a:schemeClr val="bg1"/>
                </a:solidFill>
              </a:rPr>
              <a:t>Hazlewood</a:t>
            </a:r>
            <a:r>
              <a:rPr lang="pt-PT" sz="1200" dirty="0">
                <a:solidFill>
                  <a:schemeClr val="bg1"/>
                </a:solidFill>
              </a:rPr>
              <a:t>, </a:t>
            </a:r>
            <a:r>
              <a:rPr lang="pt-PT" sz="1200" dirty="0" err="1">
                <a:solidFill>
                  <a:schemeClr val="bg1"/>
                </a:solidFill>
              </a:rPr>
              <a:t>Hillman</a:t>
            </a:r>
            <a:r>
              <a:rPr lang="pt-PT" sz="1200" dirty="0">
                <a:solidFill>
                  <a:schemeClr val="bg1"/>
                </a:solidFill>
              </a:rPr>
              <a:t>, </a:t>
            </a:r>
            <a:r>
              <a:rPr lang="pt-PT" sz="1200" dirty="0" err="1">
                <a:solidFill>
                  <a:schemeClr val="bg1"/>
                </a:solidFill>
              </a:rPr>
              <a:t>Prescott</a:t>
            </a:r>
            <a:r>
              <a:rPr lang="pt-PT" sz="1200" dirty="0">
                <a:solidFill>
                  <a:schemeClr val="bg1"/>
                </a:solidFill>
              </a:rPr>
              <a:t>, &amp; </a:t>
            </a:r>
            <a:r>
              <a:rPr lang="pt-PT" sz="1200" dirty="0" err="1">
                <a:solidFill>
                  <a:schemeClr val="bg1"/>
                </a:solidFill>
              </a:rPr>
              <a:t>Robb</a:t>
            </a:r>
            <a:r>
              <a:rPr lang="pt-PT" sz="1200" dirty="0">
                <a:solidFill>
                  <a:schemeClr val="bg1"/>
                </a:solidFill>
              </a:rPr>
              <a:t>, </a:t>
            </a:r>
            <a:r>
              <a:rPr lang="pt-PT" sz="1200" dirty="0" smtClean="0">
                <a:solidFill>
                  <a:schemeClr val="bg1"/>
                </a:solidFill>
              </a:rPr>
              <a:t>2003; Nunes</a:t>
            </a:r>
            <a:r>
              <a:rPr lang="pt-PT" sz="1200" dirty="0">
                <a:solidFill>
                  <a:schemeClr val="bg1"/>
                </a:solidFill>
              </a:rPr>
              <a:t>, </a:t>
            </a:r>
            <a:r>
              <a:rPr lang="pt-PT" sz="1200" dirty="0" smtClean="0">
                <a:solidFill>
                  <a:schemeClr val="bg1"/>
                </a:solidFill>
              </a:rPr>
              <a:t>2008 </a:t>
            </a:r>
            <a:endParaRPr lang="pt-PT" sz="1200" dirty="0">
              <a:solidFill>
                <a:schemeClr val="bg1"/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233139" y="317208"/>
            <a:ext cx="3572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/>
              <a:t>Instrumento de avaliação 3 </a:t>
            </a:r>
            <a:endParaRPr lang="pt-PT" b="1" dirty="0"/>
          </a:p>
        </p:txBody>
      </p:sp>
    </p:spTree>
    <p:extLst>
      <p:ext uri="{BB962C8B-B14F-4D97-AF65-F5344CB8AC3E}">
        <p14:creationId xmlns:p14="http://schemas.microsoft.com/office/powerpoint/2010/main" val="157803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Variáveis</a:t>
            </a:r>
            <a:endParaRPr lang="pt-PT" dirty="0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 smtClean="0"/>
              <a:t>17/07/17</a:t>
            </a:r>
            <a:endParaRPr lang="en-US" dirty="0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6" name="CaixaDeTexto 5"/>
          <p:cNvSpPr txBox="1"/>
          <p:nvPr/>
        </p:nvSpPr>
        <p:spPr>
          <a:xfrm>
            <a:off x="913860" y="2803614"/>
            <a:ext cx="1036427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>
                <a:solidFill>
                  <a:schemeClr val="bg1"/>
                </a:solidFill>
              </a:rPr>
              <a:t>V</a:t>
            </a:r>
            <a:r>
              <a:rPr lang="pt-PT" b="1" dirty="0" smtClean="0">
                <a:solidFill>
                  <a:schemeClr val="bg1"/>
                </a:solidFill>
              </a:rPr>
              <a:t>ariáveis dependentes</a:t>
            </a:r>
          </a:p>
          <a:p>
            <a:endParaRPr lang="pt-PT" b="1" dirty="0">
              <a:solidFill>
                <a:schemeClr val="bg1"/>
              </a:solidFill>
            </a:endParaRPr>
          </a:p>
          <a:p>
            <a:pPr marL="285750" indent="-285750">
              <a:buClr>
                <a:schemeClr val="accent1"/>
              </a:buClr>
              <a:buFont typeface=".AppleSystemUIFont" charset="-120"/>
              <a:buChar char="-"/>
            </a:pPr>
            <a:r>
              <a:rPr lang="pt-PT" dirty="0" smtClean="0">
                <a:solidFill>
                  <a:schemeClr val="bg1"/>
                </a:solidFill>
              </a:rPr>
              <a:t>Função </a:t>
            </a:r>
            <a:r>
              <a:rPr lang="pt-PT" dirty="0">
                <a:solidFill>
                  <a:schemeClr val="bg1"/>
                </a:solidFill>
              </a:rPr>
              <a:t>motora </a:t>
            </a:r>
            <a:r>
              <a:rPr lang="pt-PT" dirty="0" smtClean="0">
                <a:solidFill>
                  <a:schemeClr val="bg1"/>
                </a:solidFill>
              </a:rPr>
              <a:t>grossa;</a:t>
            </a:r>
            <a:endParaRPr lang="pt-PT" dirty="0">
              <a:solidFill>
                <a:schemeClr val="bg1"/>
              </a:solidFill>
            </a:endParaRPr>
          </a:p>
          <a:p>
            <a:pPr marL="285750" indent="-285750">
              <a:buClr>
                <a:schemeClr val="accent1"/>
              </a:buClr>
              <a:buFont typeface=".AppleSystemUIFont" charset="-120"/>
              <a:buChar char="-"/>
            </a:pPr>
            <a:r>
              <a:rPr lang="pt-PT" dirty="0" smtClean="0">
                <a:solidFill>
                  <a:schemeClr val="bg1"/>
                </a:solidFill>
              </a:rPr>
              <a:t>Velocidade;</a:t>
            </a:r>
          </a:p>
          <a:p>
            <a:pPr marL="285750" indent="-285750">
              <a:buClr>
                <a:schemeClr val="accent1"/>
              </a:buClr>
              <a:buFont typeface=".AppleSystemUIFont" charset="-120"/>
              <a:buChar char="-"/>
            </a:pPr>
            <a:r>
              <a:rPr lang="pt-PT" dirty="0" smtClean="0">
                <a:solidFill>
                  <a:schemeClr val="bg1"/>
                </a:solidFill>
              </a:rPr>
              <a:t>Qualidade </a:t>
            </a:r>
            <a:r>
              <a:rPr lang="pt-PT" dirty="0">
                <a:solidFill>
                  <a:schemeClr val="bg1"/>
                </a:solidFill>
              </a:rPr>
              <a:t>da marcha</a:t>
            </a:r>
            <a:r>
              <a:rPr lang="pt-PT" dirty="0" smtClean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Tx/>
              <a:buChar char="-"/>
            </a:pPr>
            <a:endParaRPr lang="pt-PT" dirty="0">
              <a:solidFill>
                <a:schemeClr val="bg1"/>
              </a:solidFill>
            </a:endParaRPr>
          </a:p>
          <a:p>
            <a:r>
              <a:rPr lang="pt-PT" b="1" dirty="0">
                <a:solidFill>
                  <a:schemeClr val="bg1"/>
                </a:solidFill>
              </a:rPr>
              <a:t>V</a:t>
            </a:r>
            <a:r>
              <a:rPr lang="pt-PT" b="1" dirty="0" smtClean="0">
                <a:solidFill>
                  <a:schemeClr val="bg1"/>
                </a:solidFill>
              </a:rPr>
              <a:t>ariáveis independentes</a:t>
            </a:r>
          </a:p>
          <a:p>
            <a:endParaRPr lang="pt-PT" b="1" dirty="0">
              <a:solidFill>
                <a:schemeClr val="bg1"/>
              </a:solidFill>
            </a:endParaRPr>
          </a:p>
          <a:p>
            <a:pPr marL="285750" indent="-285750">
              <a:buClr>
                <a:schemeClr val="accent1"/>
              </a:buClr>
              <a:buFont typeface=".AppleSystemUIFont" charset="-120"/>
              <a:buChar char="-"/>
            </a:pPr>
            <a:r>
              <a:rPr lang="pt-PT" dirty="0" smtClean="0">
                <a:solidFill>
                  <a:schemeClr val="bg1"/>
                </a:solidFill>
              </a:rPr>
              <a:t>Fisioterapia </a:t>
            </a:r>
            <a:r>
              <a:rPr lang="pt-PT" dirty="0">
                <a:solidFill>
                  <a:schemeClr val="bg1"/>
                </a:solidFill>
              </a:rPr>
              <a:t>aquática</a:t>
            </a:r>
            <a:r>
              <a:rPr lang="pt-PT" dirty="0" smtClean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Tx/>
              <a:buChar char="-"/>
            </a:pPr>
            <a:endParaRPr lang="pt-PT" dirty="0">
              <a:solidFill>
                <a:schemeClr val="bg1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980" y="2625042"/>
            <a:ext cx="5411707" cy="2665468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CaixaDeTexto 6"/>
          <p:cNvSpPr txBox="1"/>
          <p:nvPr/>
        </p:nvSpPr>
        <p:spPr>
          <a:xfrm>
            <a:off x="9891918" y="6161187"/>
            <a:ext cx="20213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dirty="0" err="1" smtClean="0">
                <a:solidFill>
                  <a:schemeClr val="bg1"/>
                </a:solidFill>
              </a:rPr>
              <a:t>Fortin</a:t>
            </a:r>
            <a:r>
              <a:rPr lang="pt-PT" sz="1200" dirty="0" smtClean="0">
                <a:solidFill>
                  <a:schemeClr val="bg1"/>
                </a:solidFill>
              </a:rPr>
              <a:t>, 2009 </a:t>
            </a:r>
            <a:endParaRPr lang="pt-PT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56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Hipóteses</a:t>
            </a:r>
            <a:endParaRPr lang="pt-PT" dirty="0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 smtClean="0"/>
              <a:t>17/07/17</a:t>
            </a:r>
            <a:endParaRPr lang="en-US" dirty="0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718" y="2294022"/>
            <a:ext cx="11519481" cy="4315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028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Plano de tratamento de dados</a:t>
            </a:r>
            <a:endParaRPr lang="pt-PT" dirty="0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 smtClean="0"/>
              <a:t>17/07/17</a:t>
            </a:r>
            <a:endParaRPr lang="en-US" dirty="0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6" name="CaixaDeTexto 5"/>
          <p:cNvSpPr txBox="1"/>
          <p:nvPr/>
        </p:nvSpPr>
        <p:spPr>
          <a:xfrm>
            <a:off x="609599" y="3022018"/>
            <a:ext cx="109727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chemeClr val="accent1"/>
              </a:buClr>
              <a:buFont typeface=".AppleSystemUIFont" charset="-120"/>
              <a:buChar char="-"/>
            </a:pPr>
            <a:r>
              <a:rPr lang="pt-PT" dirty="0" smtClean="0">
                <a:solidFill>
                  <a:schemeClr val="bg1"/>
                </a:solidFill>
              </a:rPr>
              <a:t>Utilização de um programa estatístico </a:t>
            </a:r>
            <a:r>
              <a:rPr lang="pt-PT" b="1" i="1" dirty="0" err="1">
                <a:solidFill>
                  <a:schemeClr val="bg1"/>
                </a:solidFill>
              </a:rPr>
              <a:t>Statistic</a:t>
            </a:r>
            <a:r>
              <a:rPr lang="pt-PT" b="1" i="1" dirty="0">
                <a:solidFill>
                  <a:schemeClr val="bg1"/>
                </a:solidFill>
              </a:rPr>
              <a:t> Package for Social </a:t>
            </a:r>
            <a:r>
              <a:rPr lang="pt-PT" b="1" i="1" dirty="0" err="1">
                <a:solidFill>
                  <a:schemeClr val="bg1"/>
                </a:solidFill>
              </a:rPr>
              <a:t>Science</a:t>
            </a:r>
            <a:r>
              <a:rPr lang="pt-PT" b="1" i="1" dirty="0">
                <a:solidFill>
                  <a:schemeClr val="bg1"/>
                </a:solidFill>
              </a:rPr>
              <a:t> </a:t>
            </a:r>
            <a:r>
              <a:rPr lang="pt-PT" b="1" dirty="0">
                <a:solidFill>
                  <a:schemeClr val="bg1"/>
                </a:solidFill>
              </a:rPr>
              <a:t>(SPSS), </a:t>
            </a:r>
            <a:r>
              <a:rPr lang="pt-PT" dirty="0">
                <a:solidFill>
                  <a:schemeClr val="bg1"/>
                </a:solidFill>
              </a:rPr>
              <a:t>com o objetivo de formular uma base de dados que contenha a informação recolhida e </a:t>
            </a:r>
            <a:r>
              <a:rPr lang="pt-PT" dirty="0" smtClean="0">
                <a:solidFill>
                  <a:schemeClr val="bg1"/>
                </a:solidFill>
              </a:rPr>
              <a:t>registada.</a:t>
            </a:r>
          </a:p>
          <a:p>
            <a:pPr marL="285750" indent="-285750" algn="just">
              <a:buClr>
                <a:schemeClr val="accent1"/>
              </a:buClr>
              <a:buFont typeface=".AppleSystemUIFont" charset="-120"/>
              <a:buChar char="-"/>
            </a:pPr>
            <a:endParaRPr lang="pt-PT" dirty="0">
              <a:solidFill>
                <a:schemeClr val="bg1"/>
              </a:solidFill>
            </a:endParaRPr>
          </a:p>
          <a:p>
            <a:pPr marL="285750" indent="-285750" algn="just">
              <a:buClr>
                <a:schemeClr val="accent1"/>
              </a:buClr>
              <a:buFont typeface=".AppleSystemUIFont" charset="-120"/>
              <a:buChar char="-"/>
            </a:pPr>
            <a:r>
              <a:rPr lang="pt-PT" dirty="0" smtClean="0">
                <a:solidFill>
                  <a:schemeClr val="bg1"/>
                </a:solidFill>
              </a:rPr>
              <a:t>Os </a:t>
            </a:r>
            <a:r>
              <a:rPr lang="pt-PT" dirty="0">
                <a:solidFill>
                  <a:schemeClr val="bg1"/>
                </a:solidFill>
              </a:rPr>
              <a:t>dados relativos à caraterização da amostra (</a:t>
            </a:r>
            <a:r>
              <a:rPr lang="pt-PT" b="1" dirty="0">
                <a:solidFill>
                  <a:schemeClr val="bg1"/>
                </a:solidFill>
              </a:rPr>
              <a:t>idade e nível no SCFMG</a:t>
            </a:r>
            <a:r>
              <a:rPr lang="pt-PT" dirty="0">
                <a:solidFill>
                  <a:schemeClr val="bg1"/>
                </a:solidFill>
              </a:rPr>
              <a:t>) serão analisados e interpretados de </a:t>
            </a:r>
            <a:r>
              <a:rPr lang="pt-PT" b="1" dirty="0">
                <a:solidFill>
                  <a:schemeClr val="bg1"/>
                </a:solidFill>
              </a:rPr>
              <a:t>forma descritiva</a:t>
            </a:r>
            <a:r>
              <a:rPr lang="pt-PT" dirty="0">
                <a:solidFill>
                  <a:schemeClr val="bg1"/>
                </a:solidFill>
              </a:rPr>
              <a:t>. </a:t>
            </a:r>
          </a:p>
          <a:p>
            <a:pPr marL="285750" indent="-285750" algn="just">
              <a:buClr>
                <a:schemeClr val="accent1"/>
              </a:buClr>
              <a:buFont typeface=".AppleSystemUIFont" charset="-120"/>
              <a:buChar char="-"/>
            </a:pPr>
            <a:endParaRPr lang="pt-PT" dirty="0" smtClean="0">
              <a:solidFill>
                <a:schemeClr val="bg1"/>
              </a:solidFill>
            </a:endParaRPr>
          </a:p>
          <a:p>
            <a:pPr marL="285750" indent="-285750" algn="just">
              <a:buClr>
                <a:schemeClr val="accent1"/>
              </a:buClr>
              <a:buFont typeface=".AppleSystemUIFont" charset="-120"/>
              <a:buChar char="-"/>
            </a:pPr>
            <a:r>
              <a:rPr lang="pt-PT" dirty="0" smtClean="0">
                <a:solidFill>
                  <a:schemeClr val="bg1"/>
                </a:solidFill>
              </a:rPr>
              <a:t>Nestas </a:t>
            </a:r>
            <a:r>
              <a:rPr lang="pt-PT" b="1" dirty="0" smtClean="0">
                <a:solidFill>
                  <a:schemeClr val="bg1"/>
                </a:solidFill>
              </a:rPr>
              <a:t>variáveis dependentes</a:t>
            </a:r>
            <a:r>
              <a:rPr lang="pt-PT" dirty="0" smtClean="0">
                <a:solidFill>
                  <a:schemeClr val="bg1"/>
                </a:solidFill>
              </a:rPr>
              <a:t> </a:t>
            </a:r>
            <a:r>
              <a:rPr lang="pt-PT" dirty="0">
                <a:solidFill>
                  <a:schemeClr val="bg1"/>
                </a:solidFill>
              </a:rPr>
              <a:t>iremos </a:t>
            </a:r>
            <a:r>
              <a:rPr lang="pt-PT" dirty="0" smtClean="0">
                <a:solidFill>
                  <a:schemeClr val="bg1"/>
                </a:solidFill>
              </a:rPr>
              <a:t>utilizar </a:t>
            </a:r>
            <a:r>
              <a:rPr lang="pt-PT" b="1" i="1" dirty="0">
                <a:solidFill>
                  <a:schemeClr val="bg1"/>
                </a:solidFill>
              </a:rPr>
              <a:t>Teste T de </a:t>
            </a:r>
            <a:r>
              <a:rPr lang="pt-PT" b="1" i="1" dirty="0" err="1">
                <a:solidFill>
                  <a:schemeClr val="bg1"/>
                </a:solidFill>
              </a:rPr>
              <a:t>Student</a:t>
            </a:r>
            <a:r>
              <a:rPr lang="pt-PT" b="1" dirty="0">
                <a:solidFill>
                  <a:schemeClr val="bg1"/>
                </a:solidFill>
              </a:rPr>
              <a:t> </a:t>
            </a:r>
            <a:r>
              <a:rPr lang="pt-PT" dirty="0">
                <a:solidFill>
                  <a:schemeClr val="bg1"/>
                </a:solidFill>
              </a:rPr>
              <a:t>para a comparação</a:t>
            </a:r>
            <a:r>
              <a:rPr lang="pt-PT" b="1" dirty="0">
                <a:solidFill>
                  <a:schemeClr val="bg1"/>
                </a:solidFill>
              </a:rPr>
              <a:t> </a:t>
            </a:r>
            <a:r>
              <a:rPr lang="pt-PT" b="1" dirty="0" err="1">
                <a:solidFill>
                  <a:schemeClr val="bg1"/>
                </a:solidFill>
              </a:rPr>
              <a:t>intragrupo</a:t>
            </a:r>
            <a:r>
              <a:rPr lang="pt-PT" i="1" dirty="0">
                <a:solidFill>
                  <a:schemeClr val="bg1"/>
                </a:solidFill>
              </a:rPr>
              <a:t>. </a:t>
            </a:r>
            <a:endParaRPr lang="pt-PT" b="1" dirty="0">
              <a:solidFill>
                <a:schemeClr val="bg1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9891918" y="6129488"/>
            <a:ext cx="20213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dirty="0" err="1" smtClean="0">
                <a:solidFill>
                  <a:schemeClr val="bg1"/>
                </a:solidFill>
              </a:rPr>
              <a:t>Fortin</a:t>
            </a:r>
            <a:r>
              <a:rPr lang="pt-PT" sz="1200" dirty="0" smtClean="0">
                <a:solidFill>
                  <a:schemeClr val="bg1"/>
                </a:solidFill>
              </a:rPr>
              <a:t>, 2009 </a:t>
            </a:r>
            <a:endParaRPr lang="pt-PT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3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Procedimentos de aplicação</a:t>
            </a:r>
            <a:endParaRPr lang="pt-PT" dirty="0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 smtClean="0"/>
              <a:t>17/07/17</a:t>
            </a:r>
            <a:endParaRPr lang="en-US" dirty="0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25</a:t>
            </a:fld>
            <a:endParaRPr lang="en-US" dirty="0"/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1458777923"/>
              </p:ext>
            </p:extLst>
          </p:nvPr>
        </p:nvGraphicFramePr>
        <p:xfrm>
          <a:off x="776636" y="2300493"/>
          <a:ext cx="10636357" cy="38493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1251594" y="3762633"/>
            <a:ext cx="9686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lnSpc>
                <a:spcPct val="100000"/>
              </a:lnSpc>
              <a:buClr>
                <a:schemeClr val="accent1"/>
              </a:buClr>
              <a:buFont typeface=".AppleSystemUIFont" charset="-120"/>
              <a:buChar char="-"/>
            </a:pPr>
            <a:r>
              <a:rPr lang="pt-PT" dirty="0">
                <a:solidFill>
                  <a:schemeClr val="bg1"/>
                </a:solidFill>
              </a:rPr>
              <a:t>Inicialmente será enviado um </a:t>
            </a:r>
            <a:r>
              <a:rPr lang="pt-PT" b="1" dirty="0">
                <a:solidFill>
                  <a:schemeClr val="bg1"/>
                </a:solidFill>
              </a:rPr>
              <a:t>pedido de autorização </a:t>
            </a:r>
            <a:r>
              <a:rPr lang="pt-PT" dirty="0">
                <a:solidFill>
                  <a:schemeClr val="bg1"/>
                </a:solidFill>
              </a:rPr>
              <a:t>orientado à </a:t>
            </a:r>
            <a:r>
              <a:rPr lang="pt-PT" b="1" dirty="0">
                <a:solidFill>
                  <a:schemeClr val="bg1"/>
                </a:solidFill>
              </a:rPr>
              <a:t>Direção Geral da APCL</a:t>
            </a:r>
            <a:r>
              <a:rPr lang="pt-PT" dirty="0">
                <a:solidFill>
                  <a:schemeClr val="bg1"/>
                </a:solidFill>
              </a:rPr>
              <a:t>, onde será </a:t>
            </a:r>
            <a:r>
              <a:rPr lang="pt-PT" dirty="0" smtClean="0">
                <a:solidFill>
                  <a:schemeClr val="bg1"/>
                </a:solidFill>
              </a:rPr>
              <a:t>descrito: o </a:t>
            </a:r>
            <a:r>
              <a:rPr lang="pt-PT" dirty="0">
                <a:solidFill>
                  <a:schemeClr val="bg1"/>
                </a:solidFill>
              </a:rPr>
              <a:t>objetivo da investigação, </a:t>
            </a:r>
            <a:r>
              <a:rPr lang="pt-PT" dirty="0" smtClean="0">
                <a:solidFill>
                  <a:schemeClr val="bg1"/>
                </a:solidFill>
              </a:rPr>
              <a:t>recursos </a:t>
            </a:r>
            <a:r>
              <a:rPr lang="pt-PT" dirty="0">
                <a:solidFill>
                  <a:schemeClr val="bg1"/>
                </a:solidFill>
              </a:rPr>
              <a:t>materiais e humanos necessários, bem como os participantes envolvidos. </a:t>
            </a:r>
            <a:r>
              <a:rPr lang="pt-PT" dirty="0" smtClean="0">
                <a:solidFill>
                  <a:schemeClr val="bg1"/>
                </a:solidFill>
              </a:rPr>
              <a:t>Será </a:t>
            </a:r>
            <a:r>
              <a:rPr lang="pt-PT" dirty="0">
                <a:solidFill>
                  <a:schemeClr val="bg1"/>
                </a:solidFill>
              </a:rPr>
              <a:t>ainda enviado em anexo o projeto de investigação para facilitar a decisão informada da APCL.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96677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 smtClean="0"/>
              <a:t>17/07/17</a:t>
            </a:r>
            <a:endParaRPr lang="en-US" dirty="0"/>
          </a:p>
        </p:txBody>
      </p:sp>
      <p:grpSp>
        <p:nvGrpSpPr>
          <p:cNvPr id="10" name="Grupo 9"/>
          <p:cNvGrpSpPr/>
          <p:nvPr/>
        </p:nvGrpSpPr>
        <p:grpSpPr>
          <a:xfrm>
            <a:off x="247973" y="548433"/>
            <a:ext cx="11670224" cy="5991852"/>
            <a:chOff x="0" y="584263"/>
            <a:chExt cx="10636357" cy="2989104"/>
          </a:xfrm>
        </p:grpSpPr>
        <p:sp>
          <p:nvSpPr>
            <p:cNvPr id="14" name="Retângulo 13"/>
            <p:cNvSpPr/>
            <p:nvPr/>
          </p:nvSpPr>
          <p:spPr>
            <a:xfrm>
              <a:off x="0" y="584263"/>
              <a:ext cx="10636357" cy="2989104"/>
            </a:xfrm>
            <a:prstGeom prst="rect">
              <a:avLst/>
            </a:prstGeom>
            <a:ln w="25400"/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Retângulo 14"/>
            <p:cNvSpPr/>
            <p:nvPr/>
          </p:nvSpPr>
          <p:spPr>
            <a:xfrm>
              <a:off x="0" y="584263"/>
              <a:ext cx="10636357" cy="29891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25499" tIns="1353820" rIns="825499" bIns="128016" numCol="1" spcCol="1270" anchor="t" anchorCtr="0">
              <a:noAutofit/>
            </a:bodyPr>
            <a:lstStyle/>
            <a:p>
              <a:pPr marL="171450" lvl="1" indent="-171450" algn="just" defTabSz="800100">
                <a:lnSpc>
                  <a:spcPct val="10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pt-PT" sz="1800" kern="1200" dirty="0"/>
            </a:p>
          </p:txBody>
        </p:sp>
      </p:grpSp>
      <p:grpSp>
        <p:nvGrpSpPr>
          <p:cNvPr id="11" name="Grupo 10"/>
          <p:cNvGrpSpPr/>
          <p:nvPr/>
        </p:nvGrpSpPr>
        <p:grpSpPr>
          <a:xfrm>
            <a:off x="498006" y="206587"/>
            <a:ext cx="3787798" cy="622880"/>
            <a:chOff x="252847" y="410190"/>
            <a:chExt cx="3787798" cy="622880"/>
          </a:xfrm>
        </p:grpSpPr>
        <p:sp>
          <p:nvSpPr>
            <p:cNvPr id="12" name="Retângulo Arredondado 11"/>
            <p:cNvSpPr/>
            <p:nvPr/>
          </p:nvSpPr>
          <p:spPr>
            <a:xfrm>
              <a:off x="252847" y="410190"/>
              <a:ext cx="3787798" cy="622880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etângulo 12"/>
            <p:cNvSpPr/>
            <p:nvPr/>
          </p:nvSpPr>
          <p:spPr>
            <a:xfrm>
              <a:off x="283253" y="440596"/>
              <a:ext cx="3726986" cy="5620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81420" tIns="0" rIns="281420" bIns="0" numCol="1" spcCol="1270" anchor="ctr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2200" b="1" kern="1200" dirty="0" smtClean="0"/>
                <a:t>Fase de </a:t>
              </a:r>
              <a:r>
                <a:rPr lang="pt-PT" sz="2200" b="1" dirty="0" smtClean="0"/>
                <a:t>Intervenção</a:t>
              </a:r>
              <a:endParaRPr lang="pt-PT" sz="2200" b="1" kern="1200" dirty="0"/>
            </a:p>
          </p:txBody>
        </p:sp>
      </p:grpSp>
      <p:sp>
        <p:nvSpPr>
          <p:cNvPr id="3" name="Marcador de Posição do Número do Diapositivo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17" name="Imagem 16"/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712" y="829467"/>
            <a:ext cx="4833534" cy="2873080"/>
          </a:xfrm>
          <a:prstGeom prst="rect">
            <a:avLst/>
          </a:prstGeom>
        </p:spPr>
      </p:pic>
      <p:sp>
        <p:nvSpPr>
          <p:cNvPr id="16" name="CaixaDeTexto 15"/>
          <p:cNvSpPr txBox="1"/>
          <p:nvPr/>
        </p:nvSpPr>
        <p:spPr>
          <a:xfrm>
            <a:off x="612238" y="1110501"/>
            <a:ext cx="1094169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chemeClr val="accent1"/>
              </a:buClr>
              <a:buFont typeface=".AppleSystemUIFont" charset="-120"/>
              <a:buChar char="-"/>
            </a:pPr>
            <a:r>
              <a:rPr lang="pt-PT" dirty="0">
                <a:solidFill>
                  <a:schemeClr val="bg1"/>
                </a:solidFill>
              </a:rPr>
              <a:t>Inicialmente irá ser dado, aos utentes participantes, o termo do </a:t>
            </a:r>
            <a:r>
              <a:rPr lang="pt-PT" b="1" dirty="0" smtClean="0">
                <a:solidFill>
                  <a:schemeClr val="bg1"/>
                </a:solidFill>
              </a:rPr>
              <a:t>consentimento informado</a:t>
            </a:r>
            <a:r>
              <a:rPr lang="pt-PT" dirty="0" smtClean="0">
                <a:solidFill>
                  <a:schemeClr val="bg1"/>
                </a:solidFill>
              </a:rPr>
              <a:t>;</a:t>
            </a:r>
          </a:p>
          <a:p>
            <a:pPr marL="285750" indent="-285750" algn="just">
              <a:buClr>
                <a:schemeClr val="accent1"/>
              </a:buClr>
              <a:buFont typeface=".AppleSystemUIFont" charset="-120"/>
              <a:buChar char="-"/>
            </a:pPr>
            <a:r>
              <a:rPr lang="pt-PT" dirty="0" smtClean="0">
                <a:solidFill>
                  <a:schemeClr val="bg1"/>
                </a:solidFill>
              </a:rPr>
              <a:t>A </a:t>
            </a:r>
            <a:r>
              <a:rPr lang="pt-PT" dirty="0">
                <a:solidFill>
                  <a:schemeClr val="bg1"/>
                </a:solidFill>
              </a:rPr>
              <a:t>fase de intervenção com o programa de </a:t>
            </a:r>
            <a:r>
              <a:rPr lang="pt-PT" b="1" dirty="0">
                <a:solidFill>
                  <a:schemeClr val="bg1"/>
                </a:solidFill>
              </a:rPr>
              <a:t>Fisioterapia Aquática </a:t>
            </a:r>
            <a:r>
              <a:rPr lang="pt-PT" dirty="0">
                <a:solidFill>
                  <a:schemeClr val="bg1"/>
                </a:solidFill>
              </a:rPr>
              <a:t>terá uma </a:t>
            </a:r>
            <a:r>
              <a:rPr lang="pt-PT" dirty="0" smtClean="0">
                <a:solidFill>
                  <a:schemeClr val="bg1"/>
                </a:solidFill>
              </a:rPr>
              <a:t>duração de </a:t>
            </a:r>
            <a:r>
              <a:rPr lang="pt-PT" dirty="0">
                <a:solidFill>
                  <a:schemeClr val="bg1"/>
                </a:solidFill>
              </a:rPr>
              <a:t>12 </a:t>
            </a:r>
            <a:r>
              <a:rPr lang="pt-PT" dirty="0" smtClean="0">
                <a:solidFill>
                  <a:schemeClr val="bg1"/>
                </a:solidFill>
              </a:rPr>
              <a:t>semanas. </a:t>
            </a:r>
          </a:p>
          <a:p>
            <a:pPr marL="285750" indent="-285750" algn="just">
              <a:buClr>
                <a:schemeClr val="accent1"/>
              </a:buClr>
              <a:buFont typeface=".AppleSystemUIFont" charset="-120"/>
              <a:buChar char="-"/>
            </a:pPr>
            <a:r>
              <a:rPr lang="pt-PT" dirty="0" smtClean="0">
                <a:solidFill>
                  <a:schemeClr val="bg1"/>
                </a:solidFill>
              </a:rPr>
              <a:t>O </a:t>
            </a:r>
            <a:r>
              <a:rPr lang="pt-PT" b="1" dirty="0">
                <a:solidFill>
                  <a:schemeClr val="bg1"/>
                </a:solidFill>
              </a:rPr>
              <a:t>programa de exercícios </a:t>
            </a:r>
            <a:r>
              <a:rPr lang="pt-PT" dirty="0">
                <a:solidFill>
                  <a:schemeClr val="bg1"/>
                </a:solidFill>
              </a:rPr>
              <a:t>em meio aquático será dividido em 3 períodos: </a:t>
            </a:r>
            <a:endParaRPr lang="pt-PT" dirty="0" smtClean="0">
              <a:solidFill>
                <a:schemeClr val="bg1"/>
              </a:solidFill>
            </a:endParaRPr>
          </a:p>
          <a:p>
            <a:pPr algn="just"/>
            <a:r>
              <a:rPr lang="pt-PT" dirty="0" smtClean="0">
                <a:solidFill>
                  <a:schemeClr val="bg1"/>
                </a:solidFill>
              </a:rPr>
              <a:t>			- 5 </a:t>
            </a:r>
            <a:r>
              <a:rPr lang="pt-PT" dirty="0">
                <a:solidFill>
                  <a:schemeClr val="bg1"/>
                </a:solidFill>
              </a:rPr>
              <a:t>a </a:t>
            </a:r>
            <a:r>
              <a:rPr lang="pt-PT" dirty="0" smtClean="0">
                <a:solidFill>
                  <a:schemeClr val="bg1"/>
                </a:solidFill>
              </a:rPr>
              <a:t>10 minutos </a:t>
            </a:r>
            <a:r>
              <a:rPr lang="pt-PT" dirty="0">
                <a:solidFill>
                  <a:schemeClr val="bg1"/>
                </a:solidFill>
              </a:rPr>
              <a:t>de </a:t>
            </a:r>
            <a:r>
              <a:rPr lang="pt-PT" b="1" dirty="0">
                <a:solidFill>
                  <a:schemeClr val="bg1"/>
                </a:solidFill>
              </a:rPr>
              <a:t>aquecimento e </a:t>
            </a:r>
            <a:r>
              <a:rPr lang="pt-PT" b="1" dirty="0" smtClean="0">
                <a:solidFill>
                  <a:schemeClr val="bg1"/>
                </a:solidFill>
              </a:rPr>
              <a:t>alongamento</a:t>
            </a:r>
            <a:r>
              <a:rPr lang="pt-PT" dirty="0">
                <a:solidFill>
                  <a:schemeClr val="bg1"/>
                </a:solidFill>
              </a:rPr>
              <a:t>;</a:t>
            </a:r>
            <a:r>
              <a:rPr lang="pt-PT" dirty="0" smtClean="0">
                <a:solidFill>
                  <a:schemeClr val="bg1"/>
                </a:solidFill>
              </a:rPr>
              <a:t> </a:t>
            </a:r>
          </a:p>
          <a:p>
            <a:pPr algn="just"/>
            <a:r>
              <a:rPr lang="pt-PT" dirty="0">
                <a:solidFill>
                  <a:schemeClr val="bg1"/>
                </a:solidFill>
              </a:rPr>
              <a:t>	</a:t>
            </a:r>
            <a:r>
              <a:rPr lang="pt-PT" dirty="0" smtClean="0">
                <a:solidFill>
                  <a:schemeClr val="bg1"/>
                </a:solidFill>
              </a:rPr>
              <a:t>		- 40 </a:t>
            </a:r>
            <a:r>
              <a:rPr lang="pt-PT" dirty="0">
                <a:solidFill>
                  <a:schemeClr val="bg1"/>
                </a:solidFill>
              </a:rPr>
              <a:t>minutos de </a:t>
            </a:r>
            <a:r>
              <a:rPr lang="pt-PT" b="1" dirty="0">
                <a:solidFill>
                  <a:schemeClr val="bg1"/>
                </a:solidFill>
              </a:rPr>
              <a:t>exercícios</a:t>
            </a:r>
            <a:r>
              <a:rPr lang="pt-PT" dirty="0">
                <a:solidFill>
                  <a:schemeClr val="bg1"/>
                </a:solidFill>
              </a:rPr>
              <a:t> na </a:t>
            </a:r>
            <a:r>
              <a:rPr lang="pt-PT" dirty="0" smtClean="0">
                <a:solidFill>
                  <a:schemeClr val="bg1"/>
                </a:solidFill>
              </a:rPr>
              <a:t>piscina;</a:t>
            </a:r>
          </a:p>
          <a:p>
            <a:pPr algn="just"/>
            <a:r>
              <a:rPr lang="pt-PT" dirty="0">
                <a:solidFill>
                  <a:schemeClr val="bg1"/>
                </a:solidFill>
              </a:rPr>
              <a:t>	</a:t>
            </a:r>
            <a:r>
              <a:rPr lang="pt-PT" dirty="0" smtClean="0">
                <a:solidFill>
                  <a:schemeClr val="bg1"/>
                </a:solidFill>
              </a:rPr>
              <a:t>		- 10 minutos </a:t>
            </a:r>
            <a:r>
              <a:rPr lang="pt-PT" dirty="0">
                <a:solidFill>
                  <a:schemeClr val="bg1"/>
                </a:solidFill>
              </a:rPr>
              <a:t>de exercícios para </a:t>
            </a:r>
            <a:r>
              <a:rPr lang="pt-PT" b="1" dirty="0">
                <a:solidFill>
                  <a:schemeClr val="bg1"/>
                </a:solidFill>
              </a:rPr>
              <a:t>retorno à calma</a:t>
            </a:r>
            <a:r>
              <a:rPr lang="pt-PT" dirty="0">
                <a:solidFill>
                  <a:schemeClr val="bg1"/>
                </a:solidFill>
              </a:rPr>
              <a:t>. </a:t>
            </a:r>
            <a:endParaRPr lang="pt-PT" dirty="0" smtClean="0">
              <a:solidFill>
                <a:schemeClr val="bg1"/>
              </a:solidFill>
            </a:endParaRPr>
          </a:p>
          <a:p>
            <a:pPr algn="just"/>
            <a:endParaRPr lang="pt-PT" dirty="0" smtClean="0">
              <a:solidFill>
                <a:schemeClr val="bg1"/>
              </a:solidFill>
            </a:endParaRPr>
          </a:p>
          <a:p>
            <a:pPr marL="285750" indent="-285750" algn="just">
              <a:buClr>
                <a:schemeClr val="accent1"/>
              </a:buClr>
              <a:buFont typeface=".AppleSystemUIFont" charset="-120"/>
              <a:buChar char="-"/>
            </a:pPr>
            <a:r>
              <a:rPr lang="pt-PT" dirty="0" smtClean="0">
                <a:solidFill>
                  <a:schemeClr val="bg1"/>
                </a:solidFill>
              </a:rPr>
              <a:t>A </a:t>
            </a:r>
            <a:r>
              <a:rPr lang="pt-PT" dirty="0">
                <a:solidFill>
                  <a:schemeClr val="bg1"/>
                </a:solidFill>
              </a:rPr>
              <a:t>água da piscina deve estar entre </a:t>
            </a:r>
            <a:r>
              <a:rPr lang="pt-PT" b="1" dirty="0">
                <a:solidFill>
                  <a:schemeClr val="bg1"/>
                </a:solidFill>
              </a:rPr>
              <a:t>33ºC e </a:t>
            </a:r>
            <a:r>
              <a:rPr lang="pt-PT" b="1" dirty="0" smtClean="0">
                <a:solidFill>
                  <a:schemeClr val="bg1"/>
                </a:solidFill>
              </a:rPr>
              <a:t>os 36ºC</a:t>
            </a:r>
            <a:r>
              <a:rPr lang="pt-PT" dirty="0">
                <a:solidFill>
                  <a:schemeClr val="bg1"/>
                </a:solidFill>
              </a:rPr>
              <a:t>. O plano de exercícios em meio aquático foi projetado com base no </a:t>
            </a:r>
            <a:r>
              <a:rPr lang="pt-PT" b="1" dirty="0">
                <a:solidFill>
                  <a:schemeClr val="bg1"/>
                </a:solidFill>
              </a:rPr>
              <a:t>conceito </a:t>
            </a:r>
            <a:r>
              <a:rPr lang="pt-PT" b="1" dirty="0" smtClean="0">
                <a:solidFill>
                  <a:schemeClr val="bg1"/>
                </a:solidFill>
              </a:rPr>
              <a:t>de </a:t>
            </a:r>
            <a:r>
              <a:rPr lang="pt-PT" b="1" dirty="0" err="1" smtClean="0">
                <a:solidFill>
                  <a:schemeClr val="bg1"/>
                </a:solidFill>
              </a:rPr>
              <a:t>Halliwick</a:t>
            </a:r>
            <a:r>
              <a:rPr lang="pt-PT" dirty="0" smtClean="0">
                <a:solidFill>
                  <a:schemeClr val="bg1"/>
                </a:solidFill>
              </a:rPr>
              <a:t>. O plano de exercícios é adaptado de acordo com a condição física de cada participante. Os </a:t>
            </a:r>
            <a:r>
              <a:rPr lang="pt-PT" dirty="0">
                <a:solidFill>
                  <a:schemeClr val="bg1"/>
                </a:solidFill>
              </a:rPr>
              <a:t>cuidadores possuem um papel ativo neste plano de </a:t>
            </a:r>
            <a:r>
              <a:rPr lang="pt-PT" dirty="0" smtClean="0">
                <a:solidFill>
                  <a:schemeClr val="bg1"/>
                </a:solidFill>
              </a:rPr>
              <a:t>exercícios. O </a:t>
            </a:r>
            <a:r>
              <a:rPr lang="pt-PT" dirty="0">
                <a:solidFill>
                  <a:schemeClr val="bg1"/>
                </a:solidFill>
              </a:rPr>
              <a:t>programa </a:t>
            </a:r>
            <a:r>
              <a:rPr lang="pt-PT" dirty="0" smtClean="0">
                <a:solidFill>
                  <a:schemeClr val="bg1"/>
                </a:solidFill>
              </a:rPr>
              <a:t>de intervenção </a:t>
            </a:r>
            <a:r>
              <a:rPr lang="pt-PT" dirty="0">
                <a:solidFill>
                  <a:schemeClr val="bg1"/>
                </a:solidFill>
              </a:rPr>
              <a:t>inclui </a:t>
            </a:r>
            <a:r>
              <a:rPr lang="pt-PT" b="1" dirty="0">
                <a:solidFill>
                  <a:schemeClr val="bg1"/>
                </a:solidFill>
              </a:rPr>
              <a:t>exercícios aeróbios e anaeróbios</a:t>
            </a:r>
            <a:r>
              <a:rPr lang="pt-PT" dirty="0">
                <a:solidFill>
                  <a:schemeClr val="bg1"/>
                </a:solidFill>
              </a:rPr>
              <a:t>. A intensidade dos </a:t>
            </a:r>
            <a:r>
              <a:rPr lang="pt-PT" dirty="0" smtClean="0">
                <a:solidFill>
                  <a:schemeClr val="bg1"/>
                </a:solidFill>
              </a:rPr>
              <a:t>exercícios aumenta </a:t>
            </a:r>
            <a:r>
              <a:rPr lang="pt-PT" dirty="0">
                <a:solidFill>
                  <a:schemeClr val="bg1"/>
                </a:solidFill>
              </a:rPr>
              <a:t>conforme a capacidade que o utente apresenta.</a:t>
            </a:r>
          </a:p>
          <a:p>
            <a:pPr algn="just"/>
            <a:endParaRPr lang="pt-PT" dirty="0" smtClean="0">
              <a:solidFill>
                <a:schemeClr val="bg1"/>
              </a:solidFill>
            </a:endParaRPr>
          </a:p>
          <a:p>
            <a:pPr marL="285750" indent="-285750" algn="just">
              <a:buClr>
                <a:schemeClr val="accent1"/>
              </a:buClr>
              <a:buFont typeface=".AppleSystemUIFont" charset="-120"/>
              <a:buChar char="-"/>
            </a:pPr>
            <a:r>
              <a:rPr lang="pt-PT" dirty="0" smtClean="0">
                <a:solidFill>
                  <a:schemeClr val="bg1"/>
                </a:solidFill>
              </a:rPr>
              <a:t>Os </a:t>
            </a:r>
            <a:r>
              <a:rPr lang="pt-PT" dirty="0">
                <a:solidFill>
                  <a:schemeClr val="bg1"/>
                </a:solidFill>
              </a:rPr>
              <a:t>utentes permanecem com o seu plano de Fisioterapia convencional, sendo que </a:t>
            </a:r>
            <a:r>
              <a:rPr lang="pt-PT" dirty="0" smtClean="0">
                <a:solidFill>
                  <a:schemeClr val="bg1"/>
                </a:solidFill>
              </a:rPr>
              <a:t>as sessões </a:t>
            </a:r>
            <a:r>
              <a:rPr lang="pt-PT" dirty="0">
                <a:solidFill>
                  <a:schemeClr val="bg1"/>
                </a:solidFill>
              </a:rPr>
              <a:t>de Fisioterapia aquática serão realizadas nos dias de intervalo. As sessões </a:t>
            </a:r>
            <a:r>
              <a:rPr lang="pt-PT" dirty="0" smtClean="0">
                <a:solidFill>
                  <a:schemeClr val="bg1"/>
                </a:solidFill>
              </a:rPr>
              <a:t>de Fisioterapia </a:t>
            </a:r>
            <a:r>
              <a:rPr lang="pt-PT" dirty="0">
                <a:solidFill>
                  <a:schemeClr val="bg1"/>
                </a:solidFill>
              </a:rPr>
              <a:t>aquática terão a duração de </a:t>
            </a:r>
            <a:r>
              <a:rPr lang="pt-PT" b="1" dirty="0">
                <a:solidFill>
                  <a:schemeClr val="bg1"/>
                </a:solidFill>
              </a:rPr>
              <a:t>60 minutos e realizar-se-ão 2 vezes por semana.</a:t>
            </a:r>
          </a:p>
          <a:p>
            <a:endParaRPr lang="pt-PT" dirty="0">
              <a:solidFill>
                <a:schemeClr val="bg1"/>
              </a:solidFill>
            </a:endParaRPr>
          </a:p>
          <a:p>
            <a:endParaRPr lang="pt-P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5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 smtClean="0"/>
              <a:t>17/07/17</a:t>
            </a:r>
            <a:endParaRPr lang="en-US" dirty="0"/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27</a:t>
            </a:fld>
            <a:endParaRPr lang="en-US" dirty="0"/>
          </a:p>
        </p:txBody>
      </p:sp>
      <p:grpSp>
        <p:nvGrpSpPr>
          <p:cNvPr id="4" name="Grupo 3"/>
          <p:cNvGrpSpPr/>
          <p:nvPr/>
        </p:nvGrpSpPr>
        <p:grpSpPr>
          <a:xfrm>
            <a:off x="644312" y="1686625"/>
            <a:ext cx="10926691" cy="3687480"/>
            <a:chOff x="0" y="584263"/>
            <a:chExt cx="10636357" cy="2989104"/>
          </a:xfrm>
        </p:grpSpPr>
        <p:sp>
          <p:nvSpPr>
            <p:cNvPr id="8" name="Retângulo 7"/>
            <p:cNvSpPr/>
            <p:nvPr/>
          </p:nvSpPr>
          <p:spPr>
            <a:xfrm>
              <a:off x="0" y="584263"/>
              <a:ext cx="10636357" cy="2989104"/>
            </a:xfrm>
            <a:prstGeom prst="rect">
              <a:avLst/>
            </a:prstGeom>
            <a:ln w="25400">
              <a:solidFill>
                <a:schemeClr val="accent1"/>
              </a:solidFill>
            </a:ln>
          </p:spPr>
          <p:style>
            <a:lnRef idx="1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Retângulo 8"/>
            <p:cNvSpPr/>
            <p:nvPr/>
          </p:nvSpPr>
          <p:spPr>
            <a:xfrm>
              <a:off x="0" y="584263"/>
              <a:ext cx="10636357" cy="29891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25499" tIns="1353820" rIns="825499" bIns="128016" numCol="1" spcCol="1270" anchor="t" anchorCtr="0">
              <a:noAutofit/>
            </a:bodyPr>
            <a:lstStyle/>
            <a:p>
              <a:pPr marL="171450" lvl="1" indent="-171450" algn="just" defTabSz="800100">
                <a:lnSpc>
                  <a:spcPct val="10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pt-PT" sz="1800" kern="1200" dirty="0"/>
            </a:p>
          </p:txBody>
        </p:sp>
      </p:grpSp>
      <p:grpSp>
        <p:nvGrpSpPr>
          <p:cNvPr id="5" name="Grupo 4"/>
          <p:cNvGrpSpPr/>
          <p:nvPr/>
        </p:nvGrpSpPr>
        <p:grpSpPr>
          <a:xfrm>
            <a:off x="1040447" y="1375185"/>
            <a:ext cx="3787798" cy="622880"/>
            <a:chOff x="252847" y="410190"/>
            <a:chExt cx="3787798" cy="622880"/>
          </a:xfrm>
        </p:grpSpPr>
        <p:sp>
          <p:nvSpPr>
            <p:cNvPr id="6" name="Retângulo Arredondado 5"/>
            <p:cNvSpPr/>
            <p:nvPr/>
          </p:nvSpPr>
          <p:spPr>
            <a:xfrm>
              <a:off x="252847" y="410190"/>
              <a:ext cx="3787798" cy="622880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etângulo 6"/>
            <p:cNvSpPr/>
            <p:nvPr/>
          </p:nvSpPr>
          <p:spPr>
            <a:xfrm>
              <a:off x="283253" y="440596"/>
              <a:ext cx="3726986" cy="5620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81420" tIns="0" rIns="281420" bIns="0" numCol="1" spcCol="1270" anchor="ctr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2200" b="1" kern="1200" dirty="0" smtClean="0"/>
                <a:t>Fase de </a:t>
              </a:r>
              <a:r>
                <a:rPr lang="pt-PT" sz="2200" b="1" dirty="0" smtClean="0"/>
                <a:t>Avaliação</a:t>
              </a:r>
              <a:endParaRPr lang="pt-PT" sz="2200" b="1" kern="1200" dirty="0"/>
            </a:p>
          </p:txBody>
        </p:sp>
      </p:grpSp>
      <p:sp>
        <p:nvSpPr>
          <p:cNvPr id="10" name="CaixaDeTexto 9"/>
          <p:cNvSpPr txBox="1"/>
          <p:nvPr/>
        </p:nvSpPr>
        <p:spPr>
          <a:xfrm>
            <a:off x="1040447" y="2243652"/>
            <a:ext cx="1013442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dirty="0" smtClean="0">
                <a:solidFill>
                  <a:schemeClr val="bg1"/>
                </a:solidFill>
              </a:rPr>
              <a:t>O </a:t>
            </a:r>
            <a:r>
              <a:rPr lang="pt-PT" dirty="0">
                <a:solidFill>
                  <a:schemeClr val="bg1"/>
                </a:solidFill>
              </a:rPr>
              <a:t>presente estudo terá </a:t>
            </a:r>
            <a:r>
              <a:rPr lang="pt-PT" b="1" dirty="0">
                <a:solidFill>
                  <a:schemeClr val="bg1"/>
                </a:solidFill>
              </a:rPr>
              <a:t>dois períodos de </a:t>
            </a:r>
            <a:r>
              <a:rPr lang="pt-PT" b="1" dirty="0" smtClean="0">
                <a:solidFill>
                  <a:schemeClr val="bg1"/>
                </a:solidFill>
              </a:rPr>
              <a:t>avaliação</a:t>
            </a:r>
            <a:r>
              <a:rPr lang="pt-PT" dirty="0" smtClean="0">
                <a:solidFill>
                  <a:schemeClr val="bg1"/>
                </a:solidFill>
              </a:rPr>
              <a:t>:</a:t>
            </a:r>
          </a:p>
          <a:p>
            <a:pPr algn="just"/>
            <a:endParaRPr lang="pt-PT" dirty="0" smtClean="0">
              <a:solidFill>
                <a:schemeClr val="bg1"/>
              </a:solidFill>
            </a:endParaRPr>
          </a:p>
          <a:p>
            <a:pPr algn="just"/>
            <a:r>
              <a:rPr lang="pt-PT" dirty="0" smtClean="0">
                <a:solidFill>
                  <a:schemeClr val="bg1"/>
                </a:solidFill>
              </a:rPr>
              <a:t>		- A </a:t>
            </a:r>
            <a:r>
              <a:rPr lang="pt-PT" b="1" dirty="0">
                <a:solidFill>
                  <a:schemeClr val="bg1"/>
                </a:solidFill>
              </a:rPr>
              <a:t>avaliação inicial </a:t>
            </a:r>
            <a:r>
              <a:rPr lang="pt-PT" dirty="0">
                <a:solidFill>
                  <a:schemeClr val="bg1"/>
                </a:solidFill>
              </a:rPr>
              <a:t>onde </a:t>
            </a:r>
            <a:r>
              <a:rPr lang="pt-PT" dirty="0" smtClean="0">
                <a:solidFill>
                  <a:schemeClr val="bg1"/>
                </a:solidFill>
              </a:rPr>
              <a:t>serão recolhidos </a:t>
            </a:r>
            <a:r>
              <a:rPr lang="pt-PT" dirty="0">
                <a:solidFill>
                  <a:schemeClr val="bg1"/>
                </a:solidFill>
              </a:rPr>
              <a:t>e registados os valores das três escalas </a:t>
            </a:r>
            <a:r>
              <a:rPr lang="pt-PT" dirty="0" smtClean="0">
                <a:solidFill>
                  <a:schemeClr val="bg1"/>
                </a:solidFill>
              </a:rPr>
              <a:t>(função motora grossa (domínios D e E), velocidade e qualidade da marcha);</a:t>
            </a:r>
            <a:r>
              <a:rPr lang="pt-PT" dirty="0">
                <a:solidFill>
                  <a:schemeClr val="bg1"/>
                </a:solidFill>
              </a:rPr>
              <a:t>	</a:t>
            </a:r>
            <a:r>
              <a:rPr lang="pt-PT" dirty="0" smtClean="0">
                <a:solidFill>
                  <a:schemeClr val="bg1"/>
                </a:solidFill>
              </a:rPr>
              <a:t>	</a:t>
            </a:r>
          </a:p>
          <a:p>
            <a:pPr algn="just"/>
            <a:r>
              <a:rPr lang="pt-PT" dirty="0">
                <a:solidFill>
                  <a:schemeClr val="bg1"/>
                </a:solidFill>
              </a:rPr>
              <a:t>	</a:t>
            </a:r>
            <a:r>
              <a:rPr lang="pt-PT" dirty="0" smtClean="0">
                <a:solidFill>
                  <a:schemeClr val="bg1"/>
                </a:solidFill>
              </a:rPr>
              <a:t>	- A </a:t>
            </a:r>
            <a:r>
              <a:rPr lang="pt-PT" b="1" dirty="0" smtClean="0">
                <a:solidFill>
                  <a:schemeClr val="bg1"/>
                </a:solidFill>
              </a:rPr>
              <a:t>avaliação </a:t>
            </a:r>
            <a:r>
              <a:rPr lang="pt-PT" b="1" dirty="0">
                <a:solidFill>
                  <a:schemeClr val="bg1"/>
                </a:solidFill>
              </a:rPr>
              <a:t>final </a:t>
            </a:r>
            <a:r>
              <a:rPr lang="pt-PT" dirty="0">
                <a:solidFill>
                  <a:schemeClr val="bg1"/>
                </a:solidFill>
              </a:rPr>
              <a:t>que se irá realizar </a:t>
            </a:r>
            <a:r>
              <a:rPr lang="pt-PT" b="1" dirty="0">
                <a:solidFill>
                  <a:schemeClr val="bg1"/>
                </a:solidFill>
              </a:rPr>
              <a:t>12 semanas após o início do estudo</a:t>
            </a:r>
            <a:r>
              <a:rPr lang="pt-PT" dirty="0">
                <a:solidFill>
                  <a:schemeClr val="bg1"/>
                </a:solidFill>
              </a:rPr>
              <a:t>, onde irão </a:t>
            </a:r>
            <a:r>
              <a:rPr lang="pt-PT" dirty="0" smtClean="0">
                <a:solidFill>
                  <a:schemeClr val="bg1"/>
                </a:solidFill>
              </a:rPr>
              <a:t>ser recolhidas </a:t>
            </a:r>
            <a:r>
              <a:rPr lang="pt-PT" dirty="0">
                <a:solidFill>
                  <a:schemeClr val="bg1"/>
                </a:solidFill>
              </a:rPr>
              <a:t>as medições das três escalas aplicadas inicialmente. </a:t>
            </a:r>
            <a:endParaRPr lang="pt-PT" dirty="0" smtClean="0">
              <a:solidFill>
                <a:schemeClr val="bg1"/>
              </a:solidFill>
            </a:endParaRPr>
          </a:p>
          <a:p>
            <a:pPr algn="just"/>
            <a:endParaRPr lang="pt-PT" dirty="0">
              <a:solidFill>
                <a:schemeClr val="bg1"/>
              </a:solidFill>
            </a:endParaRPr>
          </a:p>
          <a:p>
            <a:pPr algn="just"/>
            <a:r>
              <a:rPr lang="pt-PT" dirty="0" smtClean="0">
                <a:solidFill>
                  <a:schemeClr val="bg1"/>
                </a:solidFill>
              </a:rPr>
              <a:t>Deste </a:t>
            </a:r>
            <a:r>
              <a:rPr lang="pt-PT" dirty="0">
                <a:solidFill>
                  <a:schemeClr val="bg1"/>
                </a:solidFill>
              </a:rPr>
              <a:t>modo é </a:t>
            </a:r>
            <a:r>
              <a:rPr lang="pt-PT" dirty="0" smtClean="0">
                <a:solidFill>
                  <a:schemeClr val="bg1"/>
                </a:solidFill>
              </a:rPr>
              <a:t>possível estabelecer </a:t>
            </a:r>
            <a:r>
              <a:rPr lang="pt-PT" dirty="0">
                <a:solidFill>
                  <a:schemeClr val="bg1"/>
                </a:solidFill>
              </a:rPr>
              <a:t>uma relação entre a condição inicial e a condição final. </a:t>
            </a:r>
          </a:p>
        </p:txBody>
      </p:sp>
    </p:spTree>
    <p:extLst>
      <p:ext uri="{BB962C8B-B14F-4D97-AF65-F5344CB8AC3E}">
        <p14:creationId xmlns:p14="http://schemas.microsoft.com/office/powerpoint/2010/main" val="22004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Limitações</a:t>
            </a:r>
            <a:endParaRPr lang="pt-PT" dirty="0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 smtClean="0"/>
              <a:t>17/07/17</a:t>
            </a:r>
            <a:endParaRPr lang="en-US" dirty="0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7" name="CaixaDeTexto 6"/>
          <p:cNvSpPr txBox="1"/>
          <p:nvPr/>
        </p:nvSpPr>
        <p:spPr>
          <a:xfrm>
            <a:off x="636444" y="2253606"/>
            <a:ext cx="1091910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PT" dirty="0">
              <a:solidFill>
                <a:schemeClr val="bg1"/>
              </a:solidFill>
            </a:endParaRPr>
          </a:p>
          <a:p>
            <a:pPr marL="285750" indent="-285750" algn="just">
              <a:buClr>
                <a:schemeClr val="accent1"/>
              </a:buClr>
              <a:buFont typeface=".AppleSystemUIFont" charset="-120"/>
              <a:buChar char="-"/>
            </a:pPr>
            <a:r>
              <a:rPr lang="pt-PT" b="1" dirty="0" smtClean="0">
                <a:solidFill>
                  <a:schemeClr val="bg1"/>
                </a:solidFill>
              </a:rPr>
              <a:t>Escassez </a:t>
            </a:r>
            <a:r>
              <a:rPr lang="pt-PT" b="1" dirty="0">
                <a:solidFill>
                  <a:schemeClr val="bg1"/>
                </a:solidFill>
              </a:rPr>
              <a:t>de estudos </a:t>
            </a:r>
            <a:r>
              <a:rPr lang="pt-PT" dirty="0">
                <a:solidFill>
                  <a:schemeClr val="bg1"/>
                </a:solidFill>
              </a:rPr>
              <a:t>em PC em </a:t>
            </a:r>
            <a:r>
              <a:rPr lang="pt-PT" dirty="0" smtClean="0">
                <a:solidFill>
                  <a:schemeClr val="bg1"/>
                </a:solidFill>
              </a:rPr>
              <a:t>adultos;</a:t>
            </a:r>
          </a:p>
          <a:p>
            <a:pPr marL="285750" indent="-285750" algn="just">
              <a:buClr>
                <a:schemeClr val="accent1"/>
              </a:buClr>
              <a:buFont typeface=".AppleSystemUIFont" charset="-120"/>
              <a:buChar char="-"/>
            </a:pPr>
            <a:endParaRPr lang="pt-PT" dirty="0" smtClean="0">
              <a:solidFill>
                <a:schemeClr val="bg1"/>
              </a:solidFill>
            </a:endParaRPr>
          </a:p>
          <a:p>
            <a:pPr marL="285750" indent="-285750" algn="just">
              <a:buClr>
                <a:schemeClr val="accent1"/>
              </a:buClr>
              <a:buFont typeface=".AppleSystemUIFont" charset="-120"/>
              <a:buChar char="-"/>
            </a:pPr>
            <a:r>
              <a:rPr lang="pt-PT" b="1" dirty="0" smtClean="0">
                <a:solidFill>
                  <a:schemeClr val="bg1"/>
                </a:solidFill>
              </a:rPr>
              <a:t>Adaptação </a:t>
            </a:r>
            <a:r>
              <a:rPr lang="pt-PT" b="1" dirty="0">
                <a:solidFill>
                  <a:schemeClr val="bg1"/>
                </a:solidFill>
              </a:rPr>
              <a:t>do plano de </a:t>
            </a:r>
            <a:r>
              <a:rPr lang="pt-PT" b="1" dirty="0" smtClean="0">
                <a:solidFill>
                  <a:schemeClr val="bg1"/>
                </a:solidFill>
              </a:rPr>
              <a:t>intervenção.</a:t>
            </a:r>
            <a:r>
              <a:rPr lang="pt-PT" dirty="0">
                <a:solidFill>
                  <a:schemeClr val="bg1"/>
                </a:solidFill>
              </a:rPr>
              <a:t> </a:t>
            </a:r>
            <a:r>
              <a:rPr lang="pt-PT" dirty="0" smtClean="0">
                <a:solidFill>
                  <a:schemeClr val="bg1"/>
                </a:solidFill>
              </a:rPr>
              <a:t>Sendo </a:t>
            </a:r>
            <a:r>
              <a:rPr lang="pt-PT" dirty="0">
                <a:solidFill>
                  <a:schemeClr val="bg1"/>
                </a:solidFill>
              </a:rPr>
              <a:t>que se tratam de adultos institucionalizados nem sempre é fácil a presença de um familiar nas sessões de Fisioterapia aquática, tornando-se esta uma limitação que teria de ser contornada com a participação de voluntários ou funcionários do </a:t>
            </a:r>
            <a:r>
              <a:rPr lang="pt-PT" dirty="0" smtClean="0">
                <a:solidFill>
                  <a:schemeClr val="bg1"/>
                </a:solidFill>
              </a:rPr>
              <a:t>centro</a:t>
            </a:r>
            <a:r>
              <a:rPr lang="pt-PT" dirty="0">
                <a:solidFill>
                  <a:schemeClr val="bg1"/>
                </a:solidFill>
              </a:rPr>
              <a:t>;</a:t>
            </a:r>
            <a:endParaRPr lang="pt-PT" dirty="0" smtClean="0">
              <a:solidFill>
                <a:schemeClr val="bg1"/>
              </a:solidFill>
            </a:endParaRPr>
          </a:p>
          <a:p>
            <a:pPr marL="285750" indent="-285750" algn="just">
              <a:buClr>
                <a:schemeClr val="accent1"/>
              </a:buClr>
              <a:buFont typeface=".AppleSystemUIFont" charset="-120"/>
              <a:buChar char="-"/>
            </a:pPr>
            <a:endParaRPr lang="pt-PT" dirty="0">
              <a:solidFill>
                <a:schemeClr val="bg1"/>
              </a:solidFill>
            </a:endParaRPr>
          </a:p>
          <a:p>
            <a:pPr marL="285750" indent="-285750" algn="just">
              <a:buClr>
                <a:schemeClr val="accent1"/>
              </a:buClr>
              <a:buFont typeface=".AppleSystemUIFont" charset="-120"/>
              <a:buChar char="-"/>
            </a:pPr>
            <a:r>
              <a:rPr lang="pt-PT" dirty="0" smtClean="0">
                <a:solidFill>
                  <a:schemeClr val="bg1"/>
                </a:solidFill>
              </a:rPr>
              <a:t>A </a:t>
            </a:r>
            <a:r>
              <a:rPr lang="pt-PT" b="1" dirty="0">
                <a:solidFill>
                  <a:schemeClr val="bg1"/>
                </a:solidFill>
              </a:rPr>
              <a:t>dificuldade de obter uma amostra homogénea </a:t>
            </a:r>
            <a:r>
              <a:rPr lang="pt-PT" dirty="0">
                <a:solidFill>
                  <a:schemeClr val="bg1"/>
                </a:solidFill>
              </a:rPr>
              <a:t>e representativa em PC pode ser difícil devido à complexidade da condição, sendo que limita a escolha do desenho de estudo. No estudo </a:t>
            </a:r>
            <a:r>
              <a:rPr lang="pt-PT" b="1" dirty="0">
                <a:solidFill>
                  <a:schemeClr val="bg1"/>
                </a:solidFill>
              </a:rPr>
              <a:t>pré-experimental</a:t>
            </a:r>
            <a:r>
              <a:rPr lang="pt-PT" dirty="0">
                <a:solidFill>
                  <a:schemeClr val="bg1"/>
                </a:solidFill>
              </a:rPr>
              <a:t> o estabelecimento de </a:t>
            </a:r>
            <a:r>
              <a:rPr lang="pt-PT" b="1" dirty="0">
                <a:solidFill>
                  <a:schemeClr val="bg1"/>
                </a:solidFill>
              </a:rPr>
              <a:t>relações de causa e efeito é limitado o que faz deste um desenho pouco eficaz</a:t>
            </a:r>
            <a:r>
              <a:rPr lang="pt-PT" dirty="0">
                <a:solidFill>
                  <a:schemeClr val="bg1"/>
                </a:solidFill>
              </a:rPr>
              <a:t>, estão presentes vários fatores de invalidade: fatores históricos, regressão estatística, maturação, habituação ao teste e flutuação dos instrumentos de </a:t>
            </a:r>
            <a:r>
              <a:rPr lang="pt-PT" dirty="0" smtClean="0">
                <a:solidFill>
                  <a:schemeClr val="bg1"/>
                </a:solidFill>
              </a:rPr>
              <a:t>medida. </a:t>
            </a:r>
            <a:endParaRPr lang="pt-P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649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 smtClean="0"/>
              <a:t>17/07/17</a:t>
            </a:r>
            <a:endParaRPr lang="en-US" dirty="0"/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" r="2026"/>
          <a:stretch/>
        </p:blipFill>
        <p:spPr>
          <a:xfrm>
            <a:off x="0" y="-1"/>
            <a:ext cx="12192000" cy="4161875"/>
          </a:xfrm>
          <a:prstGeom prst="rect">
            <a:avLst/>
          </a:prstGeom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4645152" y="2460844"/>
            <a:ext cx="8836326" cy="1468800"/>
          </a:xfrm>
          <a:prstGeom prst="rect">
            <a:avLst/>
          </a:prstGeom>
          <a:effectLst>
            <a:outerShdw blurRad="50800" dir="14400000" algn="ctr" rotWithShape="0">
              <a:srgbClr val="000000">
                <a:alpha val="60000"/>
              </a:srgbClr>
            </a:outerShdw>
          </a:effectLst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PT" sz="4800" dirty="0" smtClean="0"/>
              <a:t>Enquadramento Teórico </a:t>
            </a:r>
            <a:endParaRPr lang="pt-PT" sz="4800" dirty="0"/>
          </a:p>
        </p:txBody>
      </p:sp>
    </p:spTree>
    <p:extLst>
      <p:ext uri="{BB962C8B-B14F-4D97-AF65-F5344CB8AC3E}">
        <p14:creationId xmlns:p14="http://schemas.microsoft.com/office/powerpoint/2010/main" val="87967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Reflexões Finais</a:t>
            </a:r>
            <a:endParaRPr lang="pt-PT" dirty="0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 smtClean="0"/>
              <a:t>17/07/17</a:t>
            </a:r>
            <a:endParaRPr lang="en-US" dirty="0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6" name="CaixaDeTexto 5"/>
          <p:cNvSpPr txBox="1"/>
          <p:nvPr/>
        </p:nvSpPr>
        <p:spPr>
          <a:xfrm>
            <a:off x="606478" y="2441856"/>
            <a:ext cx="1097904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chemeClr val="accent1"/>
              </a:buClr>
              <a:buFont typeface=".AppleSystemUIFont" charset="-120"/>
              <a:buChar char="-"/>
            </a:pPr>
            <a:r>
              <a:rPr lang="pt-PT" b="1" dirty="0" smtClean="0">
                <a:solidFill>
                  <a:schemeClr val="bg1"/>
                </a:solidFill>
              </a:rPr>
              <a:t>Fisioterapia </a:t>
            </a:r>
            <a:r>
              <a:rPr lang="pt-PT" b="1" dirty="0">
                <a:solidFill>
                  <a:schemeClr val="bg1"/>
                </a:solidFill>
              </a:rPr>
              <a:t>aquática </a:t>
            </a:r>
            <a:r>
              <a:rPr lang="pt-PT" dirty="0">
                <a:solidFill>
                  <a:schemeClr val="bg1"/>
                </a:solidFill>
              </a:rPr>
              <a:t>proporciona um </a:t>
            </a:r>
            <a:r>
              <a:rPr lang="pt-PT" b="1" dirty="0">
                <a:solidFill>
                  <a:schemeClr val="bg1"/>
                </a:solidFill>
              </a:rPr>
              <a:t>movimento mais facilitado</a:t>
            </a:r>
            <a:r>
              <a:rPr lang="pt-PT" dirty="0">
                <a:solidFill>
                  <a:schemeClr val="bg1"/>
                </a:solidFill>
              </a:rPr>
              <a:t>, com menor exigência </a:t>
            </a:r>
            <a:r>
              <a:rPr lang="pt-PT" dirty="0" smtClean="0">
                <a:solidFill>
                  <a:schemeClr val="bg1"/>
                </a:solidFill>
              </a:rPr>
              <a:t>física permitindo a </a:t>
            </a:r>
            <a:r>
              <a:rPr lang="pt-PT" dirty="0">
                <a:solidFill>
                  <a:schemeClr val="bg1"/>
                </a:solidFill>
              </a:rPr>
              <a:t>realização de atividades que </a:t>
            </a:r>
            <a:r>
              <a:rPr lang="pt-PT" dirty="0" smtClean="0">
                <a:solidFill>
                  <a:schemeClr val="bg1"/>
                </a:solidFill>
              </a:rPr>
              <a:t>utentes com PC não </a:t>
            </a:r>
            <a:r>
              <a:rPr lang="pt-PT" dirty="0">
                <a:solidFill>
                  <a:schemeClr val="bg1"/>
                </a:solidFill>
              </a:rPr>
              <a:t>conseguiriam concretizar em solo. Desta forma torna-se importante o estudo dos efeitos da Fisioterapia aquática em </a:t>
            </a:r>
            <a:r>
              <a:rPr lang="pt-PT" b="1" dirty="0">
                <a:solidFill>
                  <a:schemeClr val="bg1"/>
                </a:solidFill>
              </a:rPr>
              <a:t>utentes com PC em fase adulta </a:t>
            </a:r>
            <a:r>
              <a:rPr lang="pt-PT" dirty="0">
                <a:solidFill>
                  <a:schemeClr val="bg1"/>
                </a:solidFill>
              </a:rPr>
              <a:t>e correlacionar os seus resultados </a:t>
            </a:r>
            <a:r>
              <a:rPr lang="pt-PT" dirty="0" smtClean="0">
                <a:solidFill>
                  <a:schemeClr val="bg1"/>
                </a:solidFill>
              </a:rPr>
              <a:t>com </a:t>
            </a:r>
            <a:r>
              <a:rPr lang="pt-PT" b="1" dirty="0" smtClean="0">
                <a:solidFill>
                  <a:schemeClr val="bg1"/>
                </a:solidFill>
              </a:rPr>
              <a:t>estudos homólogos realizados em crianças;</a:t>
            </a:r>
          </a:p>
          <a:p>
            <a:pPr marL="285750" indent="-285750" algn="just">
              <a:buClr>
                <a:schemeClr val="accent1"/>
              </a:buClr>
              <a:buFont typeface=".AppleSystemUIFont" charset="-120"/>
              <a:buChar char="-"/>
            </a:pPr>
            <a:endParaRPr lang="pt-PT" dirty="0" smtClean="0">
              <a:solidFill>
                <a:schemeClr val="bg1"/>
              </a:solidFill>
            </a:endParaRPr>
          </a:p>
          <a:p>
            <a:pPr marL="285750" indent="-285750" algn="just">
              <a:buClr>
                <a:schemeClr val="accent1"/>
              </a:buClr>
              <a:buFont typeface=".AppleSystemUIFont" charset="-120"/>
              <a:buChar char="-"/>
            </a:pPr>
            <a:r>
              <a:rPr lang="pt-PT" dirty="0" smtClean="0">
                <a:solidFill>
                  <a:schemeClr val="bg1"/>
                </a:solidFill>
              </a:rPr>
              <a:t>É </a:t>
            </a:r>
            <a:r>
              <a:rPr lang="pt-PT" dirty="0">
                <a:solidFill>
                  <a:schemeClr val="bg1"/>
                </a:solidFill>
              </a:rPr>
              <a:t>expectável que se verifiquem as hipóteses H1a, H1b e H1c, ou seja, é expectável que com a </a:t>
            </a:r>
            <a:r>
              <a:rPr lang="pt-PT" b="1" dirty="0">
                <a:solidFill>
                  <a:schemeClr val="bg1"/>
                </a:solidFill>
              </a:rPr>
              <a:t>introdução da Fisioterapia aquática haja melhoria na função </a:t>
            </a:r>
            <a:r>
              <a:rPr lang="pt-PT" b="1" dirty="0" smtClean="0">
                <a:solidFill>
                  <a:schemeClr val="bg1"/>
                </a:solidFill>
              </a:rPr>
              <a:t>motora, </a:t>
            </a:r>
            <a:r>
              <a:rPr lang="pt-PT" b="1" dirty="0">
                <a:solidFill>
                  <a:schemeClr val="bg1"/>
                </a:solidFill>
              </a:rPr>
              <a:t>velocidade e qualidade da </a:t>
            </a:r>
            <a:r>
              <a:rPr lang="pt-PT" b="1" dirty="0" smtClean="0">
                <a:solidFill>
                  <a:schemeClr val="bg1"/>
                </a:solidFill>
              </a:rPr>
              <a:t>marcha</a:t>
            </a:r>
            <a:r>
              <a:rPr lang="pt-PT" dirty="0">
                <a:solidFill>
                  <a:schemeClr val="bg1"/>
                </a:solidFill>
              </a:rPr>
              <a:t>;</a:t>
            </a:r>
            <a:r>
              <a:rPr lang="pt-PT" dirty="0" smtClean="0">
                <a:solidFill>
                  <a:schemeClr val="bg1"/>
                </a:solidFill>
              </a:rPr>
              <a:t> </a:t>
            </a:r>
          </a:p>
          <a:p>
            <a:pPr marL="285750" indent="-285750" algn="just">
              <a:buClr>
                <a:schemeClr val="accent1"/>
              </a:buClr>
              <a:buFont typeface=".AppleSystemUIFont" charset="-120"/>
              <a:buChar char="-"/>
            </a:pPr>
            <a:endParaRPr lang="pt-PT" dirty="0">
              <a:solidFill>
                <a:schemeClr val="bg1"/>
              </a:solidFill>
            </a:endParaRPr>
          </a:p>
          <a:p>
            <a:pPr marL="285750" indent="-285750" algn="just">
              <a:buClr>
                <a:schemeClr val="accent1"/>
              </a:buClr>
              <a:buFont typeface=".AppleSystemUIFont" charset="-120"/>
              <a:buChar char="-"/>
            </a:pPr>
            <a:r>
              <a:rPr lang="pt-PT" dirty="0" smtClean="0">
                <a:solidFill>
                  <a:schemeClr val="bg1"/>
                </a:solidFill>
              </a:rPr>
              <a:t>Provando-se </a:t>
            </a:r>
            <a:r>
              <a:rPr lang="pt-PT" dirty="0">
                <a:solidFill>
                  <a:schemeClr val="bg1"/>
                </a:solidFill>
              </a:rPr>
              <a:t>a efetividade do plano de exercícios aquáticos será possível no </a:t>
            </a:r>
            <a:r>
              <a:rPr lang="pt-PT" b="1" dirty="0">
                <a:solidFill>
                  <a:schemeClr val="bg1"/>
                </a:solidFill>
              </a:rPr>
              <a:t>futuro maximizar o bem-estar e independência de muitos utentes com PC</a:t>
            </a:r>
            <a:r>
              <a:rPr lang="pt-PT" dirty="0">
                <a:solidFill>
                  <a:schemeClr val="bg1"/>
                </a:solidFill>
              </a:rPr>
              <a:t>.</a:t>
            </a:r>
            <a:endParaRPr lang="pt-PT" dirty="0"/>
          </a:p>
          <a:p>
            <a:pPr marL="285750" indent="-285750" algn="just">
              <a:buClr>
                <a:schemeClr val="accent1"/>
              </a:buClr>
              <a:buFont typeface=".AppleSystemUIFont" charset="-120"/>
              <a:buChar char="-"/>
            </a:pPr>
            <a:endParaRPr lang="pt-PT" dirty="0">
              <a:solidFill>
                <a:schemeClr val="bg1"/>
              </a:solidFill>
            </a:endParaRPr>
          </a:p>
          <a:p>
            <a:pPr algn="just"/>
            <a:endParaRPr lang="pt-P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603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 smtClean="0"/>
              <a:t>17/07/17</a:t>
            </a:r>
            <a:endParaRPr lang="en-US" dirty="0"/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" r="1202"/>
          <a:stretch/>
        </p:blipFill>
        <p:spPr>
          <a:xfrm>
            <a:off x="-1" y="-1"/>
            <a:ext cx="12192001" cy="1466331"/>
          </a:xfrm>
          <a:prstGeom prst="rect">
            <a:avLst/>
          </a:prstGeo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328737" y="263812"/>
            <a:ext cx="10571998" cy="97045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PT" smtClean="0"/>
              <a:t>Bibliografia</a:t>
            </a:r>
            <a:endParaRPr lang="pt-PT" dirty="0"/>
          </a:p>
        </p:txBody>
      </p:sp>
      <p:sp>
        <p:nvSpPr>
          <p:cNvPr id="6" name="CaixaDeTexto 5"/>
          <p:cNvSpPr txBox="1"/>
          <p:nvPr/>
        </p:nvSpPr>
        <p:spPr>
          <a:xfrm>
            <a:off x="128335" y="1451177"/>
            <a:ext cx="11935325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Clr>
                <a:schemeClr val="accent1"/>
              </a:buClr>
              <a:buFont typeface=".AppleSystemUIFont" charset="-120"/>
              <a:buChar char="-"/>
            </a:pPr>
            <a:r>
              <a:rPr lang="pt-PT" sz="1400" dirty="0" smtClean="0">
                <a:solidFill>
                  <a:schemeClr val="bg1"/>
                </a:solidFill>
              </a:rPr>
              <a:t>Andrada </a:t>
            </a:r>
            <a:r>
              <a:rPr lang="pt-PT" sz="1400" dirty="0">
                <a:solidFill>
                  <a:schemeClr val="bg1"/>
                </a:solidFill>
              </a:rPr>
              <a:t>G., </a:t>
            </a:r>
            <a:r>
              <a:rPr lang="pt-PT" sz="1400" dirty="0" err="1">
                <a:solidFill>
                  <a:schemeClr val="bg1"/>
                </a:solidFill>
              </a:rPr>
              <a:t>Virella</a:t>
            </a:r>
            <a:r>
              <a:rPr lang="pt-PT" sz="1400" dirty="0">
                <a:solidFill>
                  <a:schemeClr val="bg1"/>
                </a:solidFill>
              </a:rPr>
              <a:t>, D., Folha, T., Gouveia, R., Cadete, A., Alvarelhão, J. &amp; Calado, E. (2013). </a:t>
            </a:r>
            <a:r>
              <a:rPr lang="pt-PT" sz="1400" i="1" dirty="0">
                <a:solidFill>
                  <a:schemeClr val="bg1"/>
                </a:solidFill>
              </a:rPr>
              <a:t>Paralisia Cerebral aos 5 anos de idade em Portugal: crianças com Paralisia Cerebral, crianças nascidas entre 2001 a 2003. 1ª edição.</a:t>
            </a:r>
            <a:r>
              <a:rPr lang="pt-PT" sz="1400" dirty="0">
                <a:solidFill>
                  <a:schemeClr val="bg1"/>
                </a:solidFill>
              </a:rPr>
              <a:t> Lisboa: Federação das Associações Portuguesas de Paralisia Cerebral.</a:t>
            </a:r>
          </a:p>
          <a:p>
            <a:pPr marL="285750" indent="-285750" algn="just">
              <a:lnSpc>
                <a:spcPct val="150000"/>
              </a:lnSpc>
              <a:buClr>
                <a:schemeClr val="accent1"/>
              </a:buClr>
              <a:buFont typeface=".AppleSystemUIFont" charset="-120"/>
              <a:buChar char="-"/>
            </a:pPr>
            <a:r>
              <a:rPr lang="pt-PT" sz="1400" dirty="0">
                <a:solidFill>
                  <a:schemeClr val="bg1"/>
                </a:solidFill>
              </a:rPr>
              <a:t>Alvarelhão, J. (2010). Participação e Satisfação com a vida em adultos com Paralisia Cerebral. Tese de Mestrado apresentada na Faculdade de Medicina da Universidade do Porto, Porto. </a:t>
            </a:r>
          </a:p>
          <a:p>
            <a:pPr marL="285750" indent="-285750" algn="just">
              <a:lnSpc>
                <a:spcPct val="150000"/>
              </a:lnSpc>
              <a:buClr>
                <a:schemeClr val="accent1"/>
              </a:buClr>
              <a:buFont typeface=".AppleSystemUIFont" charset="-120"/>
              <a:buChar char="-"/>
            </a:pPr>
            <a:r>
              <a:rPr lang="en-US" sz="1400" dirty="0" err="1">
                <a:solidFill>
                  <a:schemeClr val="bg1"/>
                </a:solidFill>
              </a:rPr>
              <a:t>Anttila</a:t>
            </a:r>
            <a:r>
              <a:rPr lang="en-US" sz="1400" dirty="0">
                <a:solidFill>
                  <a:schemeClr val="bg1"/>
                </a:solidFill>
              </a:rPr>
              <a:t>, H., </a:t>
            </a:r>
            <a:r>
              <a:rPr lang="en-US" sz="1400" dirty="0" err="1">
                <a:solidFill>
                  <a:schemeClr val="bg1"/>
                </a:solidFill>
              </a:rPr>
              <a:t>Ramo</a:t>
            </a:r>
            <a:r>
              <a:rPr lang="en-US" sz="1400" dirty="0">
                <a:solidFill>
                  <a:schemeClr val="bg1"/>
                </a:solidFill>
              </a:rPr>
              <a:t>, I., </a:t>
            </a:r>
            <a:r>
              <a:rPr lang="en-US" sz="1400" dirty="0" err="1">
                <a:solidFill>
                  <a:schemeClr val="bg1"/>
                </a:solidFill>
              </a:rPr>
              <a:t>Suoranata</a:t>
            </a:r>
            <a:r>
              <a:rPr lang="en-US" sz="1400" dirty="0">
                <a:solidFill>
                  <a:schemeClr val="bg1"/>
                </a:solidFill>
              </a:rPr>
              <a:t>, J., </a:t>
            </a:r>
            <a:r>
              <a:rPr lang="en-US" sz="1400" dirty="0" err="1">
                <a:solidFill>
                  <a:schemeClr val="bg1"/>
                </a:solidFill>
              </a:rPr>
              <a:t>Makela</a:t>
            </a:r>
            <a:r>
              <a:rPr lang="en-US" sz="1400" dirty="0">
                <a:solidFill>
                  <a:schemeClr val="bg1"/>
                </a:solidFill>
              </a:rPr>
              <a:t>, M. &amp; </a:t>
            </a:r>
            <a:r>
              <a:rPr lang="en-US" sz="1400" dirty="0" err="1">
                <a:solidFill>
                  <a:schemeClr val="bg1"/>
                </a:solidFill>
              </a:rPr>
              <a:t>Malmivaara</a:t>
            </a:r>
            <a:r>
              <a:rPr lang="en-US" sz="1400" dirty="0">
                <a:solidFill>
                  <a:schemeClr val="bg1"/>
                </a:solidFill>
              </a:rPr>
              <a:t>, A. (2008) Effectiveness of physical therapy interventions for children with cerebral palsy: a </a:t>
            </a:r>
            <a:r>
              <a:rPr lang="en-US" sz="1400" dirty="0" err="1">
                <a:solidFill>
                  <a:schemeClr val="bg1"/>
                </a:solidFill>
              </a:rPr>
              <a:t>sistematic</a:t>
            </a:r>
            <a:r>
              <a:rPr lang="en-US" sz="1400" dirty="0">
                <a:solidFill>
                  <a:schemeClr val="bg1"/>
                </a:solidFill>
              </a:rPr>
              <a:t> review. </a:t>
            </a:r>
            <a:r>
              <a:rPr lang="pt-PT" sz="1400" i="1" dirty="0">
                <a:solidFill>
                  <a:schemeClr val="bg1"/>
                </a:solidFill>
              </a:rPr>
              <a:t>BMC </a:t>
            </a:r>
            <a:r>
              <a:rPr lang="pt-PT" sz="1400" i="1" dirty="0" err="1">
                <a:solidFill>
                  <a:schemeClr val="bg1"/>
                </a:solidFill>
              </a:rPr>
              <a:t>Pediatrics</a:t>
            </a:r>
            <a:r>
              <a:rPr lang="pt-PT" sz="1400" i="1" dirty="0">
                <a:solidFill>
                  <a:schemeClr val="bg1"/>
                </a:solidFill>
              </a:rPr>
              <a:t>, 8 (14),</a:t>
            </a:r>
            <a:r>
              <a:rPr lang="pt-PT" sz="1400" dirty="0">
                <a:solidFill>
                  <a:schemeClr val="bg1"/>
                </a:solidFill>
              </a:rPr>
              <a:t> 1- 10. </a:t>
            </a:r>
          </a:p>
          <a:p>
            <a:pPr marL="285750" indent="-285750" algn="just">
              <a:lnSpc>
                <a:spcPct val="150000"/>
              </a:lnSpc>
              <a:buClr>
                <a:schemeClr val="accent1"/>
              </a:buClr>
              <a:buFont typeface=".AppleSystemUIFont" charset="-120"/>
              <a:buChar char="-"/>
            </a:pPr>
            <a:r>
              <a:rPr lang="en-US" sz="1400" dirty="0" smtClean="0">
                <a:solidFill>
                  <a:schemeClr val="bg1"/>
                </a:solidFill>
              </a:rPr>
              <a:t>Bax</a:t>
            </a:r>
            <a:r>
              <a:rPr lang="en-US" sz="1400" dirty="0">
                <a:solidFill>
                  <a:schemeClr val="bg1"/>
                </a:solidFill>
              </a:rPr>
              <a:t>, M et al. (2005). Proposed definition and classification of cerebral palsy. </a:t>
            </a:r>
            <a:r>
              <a:rPr lang="en-US" sz="1400" i="1" dirty="0">
                <a:solidFill>
                  <a:schemeClr val="bg1"/>
                </a:solidFill>
              </a:rPr>
              <a:t>Developmental Medicine &amp; Child Neurology, 47 (8),</a:t>
            </a:r>
            <a:r>
              <a:rPr lang="en-US" sz="1400" dirty="0">
                <a:solidFill>
                  <a:schemeClr val="bg1"/>
                </a:solidFill>
              </a:rPr>
              <a:t> 571-576. </a:t>
            </a:r>
            <a:endParaRPr lang="pt-PT" sz="1400" dirty="0">
              <a:solidFill>
                <a:schemeClr val="bg1"/>
              </a:solidFill>
            </a:endParaRPr>
          </a:p>
          <a:p>
            <a:pPr marL="285750" indent="-285750" algn="just">
              <a:lnSpc>
                <a:spcPct val="150000"/>
              </a:lnSpc>
              <a:buClr>
                <a:schemeClr val="accent1"/>
              </a:buClr>
              <a:buFont typeface=".AppleSystemUIFont" charset="-120"/>
              <a:buChar char="-"/>
            </a:pPr>
            <a:r>
              <a:rPr lang="en-US" sz="1400" dirty="0">
                <a:solidFill>
                  <a:schemeClr val="bg1"/>
                </a:solidFill>
              </a:rPr>
              <a:t>Colver, A. (2012). Outcomes for people with cerebral palsy: life expectancy and quality of life. </a:t>
            </a:r>
            <a:r>
              <a:rPr lang="en-US" sz="1400" i="1" dirty="0" err="1">
                <a:solidFill>
                  <a:schemeClr val="bg1"/>
                </a:solidFill>
              </a:rPr>
              <a:t>Paediatrics</a:t>
            </a:r>
            <a:r>
              <a:rPr lang="en-US" sz="1400" i="1" dirty="0">
                <a:solidFill>
                  <a:schemeClr val="bg1"/>
                </a:solidFill>
              </a:rPr>
              <a:t> and Child Health, 22 (9)</a:t>
            </a:r>
            <a:r>
              <a:rPr lang="en-US" sz="1400" dirty="0">
                <a:solidFill>
                  <a:schemeClr val="bg1"/>
                </a:solidFill>
              </a:rPr>
              <a:t>, 384-387.</a:t>
            </a:r>
            <a:endParaRPr lang="pt-PT" sz="1400" dirty="0">
              <a:solidFill>
                <a:schemeClr val="bg1"/>
              </a:solidFill>
            </a:endParaRPr>
          </a:p>
          <a:p>
            <a:pPr marL="285750" indent="-285750" algn="just">
              <a:lnSpc>
                <a:spcPct val="150000"/>
              </a:lnSpc>
              <a:buClr>
                <a:schemeClr val="accent1"/>
              </a:buClr>
              <a:buFont typeface=".AppleSystemUIFont" charset="-120"/>
              <a:buChar char="-"/>
            </a:pPr>
            <a:r>
              <a:rPr lang="en-US" sz="1400" dirty="0">
                <a:solidFill>
                  <a:schemeClr val="bg1"/>
                </a:solidFill>
              </a:rPr>
              <a:t>Colver, A. (2016). Outcomes for people with cerebral palsy: life expectancy and quality of life. </a:t>
            </a:r>
            <a:r>
              <a:rPr lang="pt-PT" sz="1400" i="1" dirty="0" err="1">
                <a:solidFill>
                  <a:schemeClr val="bg1"/>
                </a:solidFill>
              </a:rPr>
              <a:t>Paediatrics</a:t>
            </a:r>
            <a:r>
              <a:rPr lang="pt-PT" sz="1400" i="1" dirty="0">
                <a:solidFill>
                  <a:schemeClr val="bg1"/>
                </a:solidFill>
              </a:rPr>
              <a:t> </a:t>
            </a:r>
            <a:r>
              <a:rPr lang="pt-PT" sz="1400" i="1" dirty="0" err="1">
                <a:solidFill>
                  <a:schemeClr val="bg1"/>
                </a:solidFill>
              </a:rPr>
              <a:t>and</a:t>
            </a:r>
            <a:r>
              <a:rPr lang="pt-PT" sz="1400" i="1" dirty="0">
                <a:solidFill>
                  <a:schemeClr val="bg1"/>
                </a:solidFill>
              </a:rPr>
              <a:t> </a:t>
            </a:r>
            <a:r>
              <a:rPr lang="pt-PT" sz="1400" i="1" dirty="0" err="1">
                <a:solidFill>
                  <a:schemeClr val="bg1"/>
                </a:solidFill>
              </a:rPr>
              <a:t>Child</a:t>
            </a:r>
            <a:r>
              <a:rPr lang="pt-PT" sz="1400" i="1" dirty="0">
                <a:solidFill>
                  <a:schemeClr val="bg1"/>
                </a:solidFill>
              </a:rPr>
              <a:t> </a:t>
            </a:r>
            <a:r>
              <a:rPr lang="pt-PT" sz="1400" i="1" dirty="0" err="1">
                <a:solidFill>
                  <a:schemeClr val="bg1"/>
                </a:solidFill>
              </a:rPr>
              <a:t>Health</a:t>
            </a:r>
            <a:r>
              <a:rPr lang="pt-PT" sz="1400" i="1" dirty="0">
                <a:solidFill>
                  <a:schemeClr val="bg1"/>
                </a:solidFill>
              </a:rPr>
              <a:t>, 26 (9),</a:t>
            </a:r>
            <a:r>
              <a:rPr lang="pt-PT" sz="1400" dirty="0">
                <a:solidFill>
                  <a:schemeClr val="bg1"/>
                </a:solidFill>
              </a:rPr>
              <a:t> 383-386</a:t>
            </a:r>
            <a:r>
              <a:rPr lang="pt-PT" sz="1400" dirty="0" smtClean="0">
                <a:solidFill>
                  <a:schemeClr val="bg1"/>
                </a:solidFill>
              </a:rPr>
              <a:t>.</a:t>
            </a:r>
          </a:p>
          <a:p>
            <a:pPr marL="285750" indent="-285750" algn="just">
              <a:lnSpc>
                <a:spcPct val="150000"/>
              </a:lnSpc>
              <a:buClr>
                <a:schemeClr val="accent1"/>
              </a:buClr>
              <a:buFont typeface=".AppleSystemUIFont" charset="-120"/>
              <a:buChar char="-"/>
            </a:pPr>
            <a:r>
              <a:rPr lang="pt-PT" sz="1400" dirty="0">
                <a:solidFill>
                  <a:schemeClr val="bg1"/>
                </a:solidFill>
              </a:rPr>
              <a:t>Ferreira, M. (2014). As versões portuguesas da GMFM-66 B&amp;C e da GMFM-66 IS. Tese de Mestrado apresentada na Escola Superior de Tecnologia da Saúde de Coimbra, Coimbra. </a:t>
            </a:r>
          </a:p>
          <a:p>
            <a:pPr marL="285750" indent="-285750" algn="just">
              <a:lnSpc>
                <a:spcPct val="150000"/>
              </a:lnSpc>
              <a:buClr>
                <a:schemeClr val="accent1"/>
              </a:buClr>
              <a:buFont typeface=".AppleSystemUIFont" charset="-120"/>
              <a:buChar char="-"/>
            </a:pPr>
            <a:r>
              <a:rPr lang="pt-PT" sz="1400" dirty="0" err="1">
                <a:solidFill>
                  <a:schemeClr val="bg1"/>
                </a:solidFill>
              </a:rPr>
              <a:t>Fortin</a:t>
            </a:r>
            <a:r>
              <a:rPr lang="pt-PT" sz="1400" dirty="0">
                <a:solidFill>
                  <a:schemeClr val="bg1"/>
                </a:solidFill>
              </a:rPr>
              <a:t>, M (2009). </a:t>
            </a:r>
            <a:r>
              <a:rPr lang="pt-PT" sz="1400" i="1" dirty="0">
                <a:solidFill>
                  <a:schemeClr val="bg1"/>
                </a:solidFill>
              </a:rPr>
              <a:t>Fundamentos e Etapas do Processo de Investigação.</a:t>
            </a:r>
            <a:r>
              <a:rPr lang="pt-PT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Loures</a:t>
            </a:r>
            <a:r>
              <a:rPr lang="en-US" sz="1400" dirty="0">
                <a:solidFill>
                  <a:schemeClr val="bg1"/>
                </a:solidFill>
              </a:rPr>
              <a:t>: </a:t>
            </a:r>
            <a:r>
              <a:rPr lang="en-US" sz="1400" dirty="0" err="1">
                <a:solidFill>
                  <a:schemeClr val="bg1"/>
                </a:solidFill>
              </a:rPr>
              <a:t>Lusodidacta</a:t>
            </a:r>
            <a:r>
              <a:rPr lang="en-US" sz="1400" dirty="0">
                <a:solidFill>
                  <a:schemeClr val="bg1"/>
                </a:solidFill>
              </a:rPr>
              <a:t>. </a:t>
            </a:r>
            <a:endParaRPr lang="pt-PT" sz="1400" dirty="0">
              <a:solidFill>
                <a:schemeClr val="bg1"/>
              </a:solidFill>
            </a:endParaRPr>
          </a:p>
          <a:p>
            <a:pPr marL="285750" indent="-285750" algn="just">
              <a:lnSpc>
                <a:spcPct val="150000"/>
              </a:lnSpc>
              <a:buClr>
                <a:schemeClr val="accent1"/>
              </a:buClr>
              <a:buFont typeface=".AppleSystemUIFont" charset="-120"/>
              <a:buChar char="-"/>
            </a:pPr>
            <a:endParaRPr lang="pt-PT" sz="1400" dirty="0">
              <a:solidFill>
                <a:schemeClr val="bg1"/>
              </a:solidFill>
            </a:endParaRPr>
          </a:p>
          <a:p>
            <a:pPr algn="just">
              <a:lnSpc>
                <a:spcPct val="150000"/>
              </a:lnSpc>
            </a:pPr>
            <a:endParaRPr lang="pt-PT" sz="1400" dirty="0">
              <a:solidFill>
                <a:schemeClr val="bg1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5406188" y="1139854"/>
            <a:ext cx="1379621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9163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 smtClean="0"/>
              <a:t>17/07/17</a:t>
            </a:r>
            <a:endParaRPr lang="en-US" dirty="0"/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4" name="CaixaDeTexto 3"/>
          <p:cNvSpPr txBox="1"/>
          <p:nvPr/>
        </p:nvSpPr>
        <p:spPr>
          <a:xfrm>
            <a:off x="192506" y="131572"/>
            <a:ext cx="11758863" cy="7201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Clr>
                <a:schemeClr val="accent1"/>
              </a:buClr>
              <a:buFont typeface=".AppleSystemUIFont" charset="-120"/>
              <a:buChar char="-"/>
            </a:pPr>
            <a:r>
              <a:rPr lang="en-US" sz="1400" dirty="0" smtClean="0">
                <a:solidFill>
                  <a:schemeClr val="bg1"/>
                </a:solidFill>
              </a:rPr>
              <a:t>Graham, H. et al. (2016). Cerebral palsy. </a:t>
            </a:r>
            <a:r>
              <a:rPr lang="en-US" sz="1400" i="1" dirty="0" smtClean="0">
                <a:solidFill>
                  <a:schemeClr val="bg1"/>
                </a:solidFill>
              </a:rPr>
              <a:t>Nature Reviews Disease Primers, 2,</a:t>
            </a:r>
            <a:r>
              <a:rPr lang="en-US" sz="1400" dirty="0" smtClean="0">
                <a:solidFill>
                  <a:schemeClr val="bg1"/>
                </a:solidFill>
              </a:rPr>
              <a:t> 1-24. </a:t>
            </a:r>
            <a:endParaRPr lang="pt-PT" sz="1400" dirty="0" smtClean="0">
              <a:solidFill>
                <a:schemeClr val="bg1"/>
              </a:solidFill>
            </a:endParaRPr>
          </a:p>
          <a:p>
            <a:pPr marL="285750" indent="-285750" algn="just">
              <a:lnSpc>
                <a:spcPct val="150000"/>
              </a:lnSpc>
              <a:buClr>
                <a:schemeClr val="accent1"/>
              </a:buClr>
              <a:buFont typeface=".AppleSystemUIFont" charset="-120"/>
              <a:buChar char="-"/>
            </a:pPr>
            <a:r>
              <a:rPr lang="en-US" sz="1400" dirty="0" smtClean="0">
                <a:solidFill>
                  <a:schemeClr val="bg1"/>
                </a:solidFill>
              </a:rPr>
              <a:t>Lai, C., Liu, W., Yang, T., Chen, C., Wu, C., &amp; Chan, R. (2014). Pediatric aquatic therapy on motor function and enjoyment in children diagnosed with cerebral palsy of various motor severities. </a:t>
            </a:r>
            <a:r>
              <a:rPr lang="en-US" sz="1400" i="1" dirty="0" smtClean="0">
                <a:solidFill>
                  <a:schemeClr val="bg1"/>
                </a:solidFill>
              </a:rPr>
              <a:t>Journal of Child Neurology,</a:t>
            </a:r>
            <a:r>
              <a:rPr lang="en-US" sz="1400" dirty="0" smtClean="0">
                <a:solidFill>
                  <a:schemeClr val="bg1"/>
                </a:solidFill>
              </a:rPr>
              <a:t> 1-9.</a:t>
            </a:r>
            <a:endParaRPr lang="pt-PT" sz="1400" dirty="0" smtClean="0">
              <a:solidFill>
                <a:schemeClr val="bg1"/>
              </a:solidFill>
            </a:endParaRPr>
          </a:p>
          <a:p>
            <a:pPr marL="285750" indent="-285750" algn="just">
              <a:lnSpc>
                <a:spcPct val="150000"/>
              </a:lnSpc>
              <a:buClr>
                <a:schemeClr val="accent1"/>
              </a:buClr>
              <a:buFont typeface=".AppleSystemUIFont" charset="-120"/>
              <a:buChar char="-"/>
            </a:pPr>
            <a:r>
              <a:rPr lang="en-US" sz="1400" dirty="0" err="1" smtClean="0">
                <a:solidFill>
                  <a:schemeClr val="bg1"/>
                </a:solidFill>
              </a:rPr>
              <a:t>MacMahon</a:t>
            </a:r>
            <a:r>
              <a:rPr lang="en-US" sz="1400" dirty="0" smtClean="0">
                <a:solidFill>
                  <a:schemeClr val="bg1"/>
                </a:solidFill>
              </a:rPr>
              <a:t>, M. et al. (2015). Australian guidelines for aquatic physiotherapists working in and/or managing hydrotherapy pools - Second edition. </a:t>
            </a:r>
            <a:r>
              <a:rPr lang="en-US" sz="1400" dirty="0" err="1" smtClean="0">
                <a:solidFill>
                  <a:schemeClr val="bg1"/>
                </a:solidFill>
              </a:rPr>
              <a:t>Camberwell</a:t>
            </a:r>
            <a:r>
              <a:rPr lang="en-US" sz="1400" dirty="0" smtClean="0">
                <a:solidFill>
                  <a:schemeClr val="bg1"/>
                </a:solidFill>
              </a:rPr>
              <a:t>: Australian Physiotherapy Association.</a:t>
            </a:r>
            <a:endParaRPr lang="pt-PT" sz="1400" dirty="0" smtClean="0">
              <a:solidFill>
                <a:schemeClr val="bg1"/>
              </a:solidFill>
            </a:endParaRPr>
          </a:p>
          <a:p>
            <a:pPr marL="285750" indent="-285750" algn="just">
              <a:lnSpc>
                <a:spcPct val="150000"/>
              </a:lnSpc>
              <a:buClr>
                <a:schemeClr val="accent1"/>
              </a:buClr>
              <a:buFont typeface=".AppleSystemUIFont" charset="-120"/>
              <a:buChar char="-"/>
            </a:pPr>
            <a:r>
              <a:rPr lang="en-US" sz="1400" dirty="0" err="1" smtClean="0">
                <a:solidFill>
                  <a:schemeClr val="bg1"/>
                </a:solidFill>
              </a:rPr>
              <a:t>Maes</a:t>
            </a:r>
            <a:r>
              <a:rPr lang="en-US" sz="1400" dirty="0" smtClean="0">
                <a:solidFill>
                  <a:schemeClr val="bg1"/>
                </a:solidFill>
              </a:rPr>
              <a:t>, J. &amp; </a:t>
            </a:r>
            <a:r>
              <a:rPr lang="en-US" sz="1400" dirty="0" err="1" smtClean="0">
                <a:solidFill>
                  <a:schemeClr val="bg1"/>
                </a:solidFill>
              </a:rPr>
              <a:t>Gresswell</a:t>
            </a:r>
            <a:r>
              <a:rPr lang="en-US" sz="1400" dirty="0" smtClean="0">
                <a:solidFill>
                  <a:schemeClr val="bg1"/>
                </a:solidFill>
              </a:rPr>
              <a:t>, A (2010). The </a:t>
            </a:r>
            <a:r>
              <a:rPr lang="en-US" sz="1400" dirty="0" err="1" smtClean="0">
                <a:solidFill>
                  <a:schemeClr val="bg1"/>
                </a:solidFill>
              </a:rPr>
              <a:t>Halliwick</a:t>
            </a:r>
            <a:r>
              <a:rPr lang="en-US" sz="1400" dirty="0" smtClean="0">
                <a:solidFill>
                  <a:schemeClr val="bg1"/>
                </a:solidFill>
              </a:rPr>
              <a:t> Concept for clients with cerebral palsy or similar conditions. </a:t>
            </a:r>
            <a:r>
              <a:rPr lang="pt-PT" sz="1400" i="1" dirty="0" smtClean="0">
                <a:solidFill>
                  <a:schemeClr val="bg1"/>
                </a:solidFill>
              </a:rPr>
              <a:t>BABTT Newsletter </a:t>
            </a:r>
            <a:r>
              <a:rPr lang="pt-PT" sz="1400" i="1" dirty="0" err="1" smtClean="0">
                <a:solidFill>
                  <a:schemeClr val="bg1"/>
                </a:solidFill>
              </a:rPr>
              <a:t>Issue</a:t>
            </a:r>
            <a:r>
              <a:rPr lang="pt-PT" sz="1400" i="1" dirty="0" smtClean="0">
                <a:solidFill>
                  <a:schemeClr val="bg1"/>
                </a:solidFill>
              </a:rPr>
              <a:t>, 62</a:t>
            </a:r>
            <a:r>
              <a:rPr lang="pt-PT" sz="1400" dirty="0" smtClean="0">
                <a:solidFill>
                  <a:schemeClr val="bg1"/>
                </a:solidFill>
              </a:rPr>
              <a:t>, 2-6. </a:t>
            </a:r>
          </a:p>
          <a:p>
            <a:pPr marL="285750" indent="-285750" algn="just">
              <a:lnSpc>
                <a:spcPct val="150000"/>
              </a:lnSpc>
              <a:buClr>
                <a:schemeClr val="accent1"/>
              </a:buClr>
              <a:buFont typeface=".AppleSystemUIFont" charset="-120"/>
              <a:buChar char="-"/>
            </a:pPr>
            <a:r>
              <a:rPr lang="en-US" sz="1400" dirty="0" smtClean="0">
                <a:solidFill>
                  <a:schemeClr val="bg1"/>
                </a:solidFill>
              </a:rPr>
              <a:t>Morgan, P., &amp; McGinley, J. (2014). Gait function and decline in adults with cerebral palsy: a systematic review. </a:t>
            </a:r>
            <a:r>
              <a:rPr lang="pt-PT" sz="1400" i="1" dirty="0" err="1" smtClean="0">
                <a:solidFill>
                  <a:schemeClr val="bg1"/>
                </a:solidFill>
              </a:rPr>
              <a:t>Disability</a:t>
            </a:r>
            <a:r>
              <a:rPr lang="pt-PT" sz="1400" i="1" dirty="0" smtClean="0">
                <a:solidFill>
                  <a:schemeClr val="bg1"/>
                </a:solidFill>
              </a:rPr>
              <a:t> </a:t>
            </a:r>
            <a:r>
              <a:rPr lang="pt-PT" sz="1400" i="1" dirty="0" err="1" smtClean="0">
                <a:solidFill>
                  <a:schemeClr val="bg1"/>
                </a:solidFill>
              </a:rPr>
              <a:t>and</a:t>
            </a:r>
            <a:r>
              <a:rPr lang="pt-PT" sz="1400" i="1" dirty="0" smtClean="0">
                <a:solidFill>
                  <a:schemeClr val="bg1"/>
                </a:solidFill>
              </a:rPr>
              <a:t> </a:t>
            </a:r>
            <a:r>
              <a:rPr lang="pt-PT" sz="1400" i="1" dirty="0" err="1" smtClean="0">
                <a:solidFill>
                  <a:schemeClr val="bg1"/>
                </a:solidFill>
              </a:rPr>
              <a:t>Rehabilitation</a:t>
            </a:r>
            <a:r>
              <a:rPr lang="pt-PT" sz="1400" i="1" dirty="0" smtClean="0">
                <a:solidFill>
                  <a:schemeClr val="bg1"/>
                </a:solidFill>
              </a:rPr>
              <a:t>, 36 (1)</a:t>
            </a:r>
            <a:r>
              <a:rPr lang="pt-PT" sz="1400" dirty="0" smtClean="0">
                <a:solidFill>
                  <a:schemeClr val="bg1"/>
                </a:solidFill>
              </a:rPr>
              <a:t>, 1–9.</a:t>
            </a:r>
          </a:p>
          <a:p>
            <a:pPr marL="285750" indent="-285750" algn="just">
              <a:lnSpc>
                <a:spcPct val="150000"/>
              </a:lnSpc>
              <a:buClr>
                <a:schemeClr val="accent1"/>
              </a:buClr>
              <a:buFont typeface=".AppleSystemUIFont" charset="-120"/>
              <a:buChar char="-"/>
            </a:pPr>
            <a:r>
              <a:rPr lang="pt-PT" sz="1400" dirty="0">
                <a:solidFill>
                  <a:schemeClr val="bg1"/>
                </a:solidFill>
              </a:rPr>
              <a:t>Nganda, A. (2014). Relatório de Estágio em Reabilitação Neurológica: Intervenção da fisioterapia em crianças com necessidades especiais. Tese de Mestrado apresentada no Instituto Politécnico de Lisboa - Escola Superior de Tecnologia da Saúde de Lisboa, Lisboa</a:t>
            </a:r>
            <a:r>
              <a:rPr lang="pt-PT" sz="1400" dirty="0" smtClean="0">
                <a:solidFill>
                  <a:schemeClr val="bg1"/>
                </a:solidFill>
              </a:rPr>
              <a:t>.</a:t>
            </a:r>
          </a:p>
          <a:p>
            <a:pPr marL="285750" indent="-285750" algn="just">
              <a:lnSpc>
                <a:spcPct val="150000"/>
              </a:lnSpc>
              <a:buClr>
                <a:schemeClr val="accent1"/>
              </a:buClr>
              <a:buFont typeface=".AppleSystemUIFont" charset="-120"/>
              <a:buChar char="-"/>
            </a:pPr>
            <a:r>
              <a:rPr lang="pt-PT" sz="1400" dirty="0" smtClean="0">
                <a:solidFill>
                  <a:schemeClr val="bg1"/>
                </a:solidFill>
              </a:rPr>
              <a:t>Perry</a:t>
            </a:r>
            <a:r>
              <a:rPr lang="pt-PT" sz="1400" dirty="0">
                <a:solidFill>
                  <a:schemeClr val="bg1"/>
                </a:solidFill>
              </a:rPr>
              <a:t>, J (2005). </a:t>
            </a:r>
            <a:r>
              <a:rPr lang="pt-PT" sz="1400" i="1" dirty="0" smtClean="0">
                <a:solidFill>
                  <a:schemeClr val="bg1"/>
                </a:solidFill>
              </a:rPr>
              <a:t>Análise </a:t>
            </a:r>
            <a:r>
              <a:rPr lang="pt-PT" sz="1400" i="1" dirty="0">
                <a:solidFill>
                  <a:schemeClr val="bg1"/>
                </a:solidFill>
              </a:rPr>
              <a:t>de Marcha, Volume I: Marcha Normal.</a:t>
            </a:r>
            <a:r>
              <a:rPr lang="pt-PT" sz="1400" dirty="0">
                <a:solidFill>
                  <a:schemeClr val="bg1"/>
                </a:solidFill>
              </a:rPr>
              <a:t> São Paulo: Brasil. Editora </a:t>
            </a:r>
            <a:r>
              <a:rPr lang="pt-PT" sz="1400" dirty="0" err="1">
                <a:solidFill>
                  <a:schemeClr val="bg1"/>
                </a:solidFill>
              </a:rPr>
              <a:t>Manole</a:t>
            </a:r>
            <a:r>
              <a:rPr lang="pt-PT" sz="1400" dirty="0">
                <a:solidFill>
                  <a:schemeClr val="bg1"/>
                </a:solidFill>
              </a:rPr>
              <a:t> Ltda. </a:t>
            </a:r>
          </a:p>
          <a:p>
            <a:pPr marL="285750" indent="-285750" algn="just">
              <a:lnSpc>
                <a:spcPct val="150000"/>
              </a:lnSpc>
              <a:buClr>
                <a:schemeClr val="accent1"/>
              </a:buClr>
              <a:buFont typeface=".AppleSystemUIFont" charset="-120"/>
              <a:buChar char="-"/>
            </a:pPr>
            <a:r>
              <a:rPr lang="pt-PT" sz="1400" dirty="0" err="1" smtClean="0">
                <a:solidFill>
                  <a:schemeClr val="bg1"/>
                </a:solidFill>
              </a:rPr>
              <a:t>Picamilho</a:t>
            </a:r>
            <a:r>
              <a:rPr lang="pt-PT" sz="1400" dirty="0">
                <a:solidFill>
                  <a:schemeClr val="bg1"/>
                </a:solidFill>
              </a:rPr>
              <a:t>, S. (2010). Estudo de série de casos: A capacidade de </a:t>
            </a:r>
            <a:r>
              <a:rPr lang="pt-PT" sz="1400" dirty="0" err="1">
                <a:solidFill>
                  <a:schemeClr val="bg1"/>
                </a:solidFill>
              </a:rPr>
              <a:t>activação</a:t>
            </a:r>
            <a:r>
              <a:rPr lang="pt-PT" sz="1400" dirty="0">
                <a:solidFill>
                  <a:schemeClr val="bg1"/>
                </a:solidFill>
              </a:rPr>
              <a:t> do tronco inferior, em diplegias pré-termo. Tese de Mestrado apresentada na Escola Superior de Saúde - Politécnico do Porto, Porto. </a:t>
            </a:r>
          </a:p>
          <a:p>
            <a:pPr marL="285750" indent="-285750" algn="just">
              <a:lnSpc>
                <a:spcPct val="150000"/>
              </a:lnSpc>
              <a:buClr>
                <a:schemeClr val="accent1"/>
              </a:buClr>
              <a:buFont typeface=".AppleSystemUIFont" charset="-120"/>
              <a:buChar char="-"/>
            </a:pPr>
            <a:r>
              <a:rPr lang="en-US" sz="1400" dirty="0">
                <a:solidFill>
                  <a:schemeClr val="bg1"/>
                </a:solidFill>
              </a:rPr>
              <a:t>Read et al. (2003). </a:t>
            </a:r>
            <a:r>
              <a:rPr lang="en-US" sz="1400" i="1" dirty="0">
                <a:solidFill>
                  <a:schemeClr val="bg1"/>
                </a:solidFill>
              </a:rPr>
              <a:t>Edinburgh Visual Gait Score for Use in Cerebral Palsy. Journal of Pediatric </a:t>
            </a:r>
            <a:r>
              <a:rPr lang="en-US" sz="1400" i="1" dirty="0" err="1">
                <a:solidFill>
                  <a:schemeClr val="bg1"/>
                </a:solidFill>
              </a:rPr>
              <a:t>Orthopaedics</a:t>
            </a:r>
            <a:r>
              <a:rPr lang="en-US" sz="1400" i="1" dirty="0">
                <a:solidFill>
                  <a:schemeClr val="bg1"/>
                </a:solidFill>
              </a:rPr>
              <a:t>, 23,</a:t>
            </a:r>
            <a:r>
              <a:rPr lang="en-US" sz="1400" dirty="0">
                <a:solidFill>
                  <a:schemeClr val="bg1"/>
                </a:solidFill>
              </a:rPr>
              <a:t> 296-301. </a:t>
            </a:r>
            <a:endParaRPr lang="pt-PT" sz="1400" dirty="0">
              <a:solidFill>
                <a:schemeClr val="bg1"/>
              </a:solidFill>
            </a:endParaRPr>
          </a:p>
          <a:p>
            <a:pPr marL="285750" indent="-285750" algn="just">
              <a:lnSpc>
                <a:spcPct val="150000"/>
              </a:lnSpc>
              <a:buClr>
                <a:schemeClr val="accent1"/>
              </a:buClr>
              <a:buFont typeface=".AppleSystemUIFont" charset="-120"/>
              <a:buChar char="-"/>
            </a:pPr>
            <a:r>
              <a:rPr lang="en-US" sz="1400" dirty="0" smtClean="0">
                <a:solidFill>
                  <a:schemeClr val="bg1"/>
                </a:solidFill>
              </a:rPr>
              <a:t>Rosenbaum</a:t>
            </a:r>
            <a:r>
              <a:rPr lang="en-US" sz="1400" dirty="0">
                <a:solidFill>
                  <a:schemeClr val="bg1"/>
                </a:solidFill>
              </a:rPr>
              <a:t>, P., Paneth, N., </a:t>
            </a:r>
            <a:r>
              <a:rPr lang="en-US" sz="1400" dirty="0" err="1">
                <a:solidFill>
                  <a:schemeClr val="bg1"/>
                </a:solidFill>
              </a:rPr>
              <a:t>Levinton</a:t>
            </a:r>
            <a:r>
              <a:rPr lang="en-US" sz="1400" dirty="0">
                <a:solidFill>
                  <a:schemeClr val="bg1"/>
                </a:solidFill>
              </a:rPr>
              <a:t>, A., Goldstein, M. &amp; Bax, M. (2007). A report: the definition and classification of cerebral palsy April 2006. </a:t>
            </a:r>
            <a:r>
              <a:rPr lang="en-US" sz="1400" i="1" dirty="0">
                <a:solidFill>
                  <a:schemeClr val="bg1"/>
                </a:solidFill>
              </a:rPr>
              <a:t>Developmental Medicine and Child Neurology (49),</a:t>
            </a:r>
            <a:r>
              <a:rPr lang="en-US" sz="1400" dirty="0">
                <a:solidFill>
                  <a:schemeClr val="bg1"/>
                </a:solidFill>
              </a:rPr>
              <a:t> 144-151.</a:t>
            </a:r>
            <a:endParaRPr lang="pt-PT" sz="1400" dirty="0">
              <a:solidFill>
                <a:schemeClr val="bg1"/>
              </a:solidFill>
            </a:endParaRPr>
          </a:p>
          <a:p>
            <a:pPr marL="285750" indent="-285750" algn="just">
              <a:lnSpc>
                <a:spcPct val="150000"/>
              </a:lnSpc>
              <a:buClr>
                <a:schemeClr val="accent1"/>
              </a:buClr>
              <a:buFont typeface=".AppleSystemUIFont" charset="-120"/>
              <a:buChar char="-"/>
            </a:pPr>
            <a:r>
              <a:rPr lang="pt-PT" sz="1400" dirty="0" err="1" smtClean="0">
                <a:solidFill>
                  <a:schemeClr val="bg1"/>
                </a:solidFill>
              </a:rPr>
              <a:t>Virella</a:t>
            </a:r>
            <a:r>
              <a:rPr lang="pt-PT" sz="1400" dirty="0">
                <a:solidFill>
                  <a:schemeClr val="bg1"/>
                </a:solidFill>
              </a:rPr>
              <a:t>, D. </a:t>
            </a:r>
            <a:r>
              <a:rPr lang="pt-PT" sz="1400" dirty="0" err="1">
                <a:solidFill>
                  <a:schemeClr val="bg1"/>
                </a:solidFill>
              </a:rPr>
              <a:t>et</a:t>
            </a:r>
            <a:r>
              <a:rPr lang="pt-PT" sz="1400" dirty="0">
                <a:solidFill>
                  <a:schemeClr val="bg1"/>
                </a:solidFill>
              </a:rPr>
              <a:t> al. (2017). </a:t>
            </a:r>
            <a:r>
              <a:rPr lang="pt-PT" sz="1400" i="1" dirty="0">
                <a:solidFill>
                  <a:schemeClr val="bg1"/>
                </a:solidFill>
              </a:rPr>
              <a:t>Paralisia Cerebral aos 5 anos de idade em Portugal: crianças com Paralisia Cerebral, crianças nascidas entre 2001 a 2007. 2ª edição.</a:t>
            </a:r>
            <a:r>
              <a:rPr lang="pt-PT" sz="1400" dirty="0">
                <a:solidFill>
                  <a:schemeClr val="bg1"/>
                </a:solidFill>
              </a:rPr>
              <a:t> Lisboa: Federação das Associações Portuguesas de Paralisia Cerebral.</a:t>
            </a:r>
          </a:p>
          <a:p>
            <a:pPr marL="285750" indent="-285750" algn="just">
              <a:lnSpc>
                <a:spcPct val="150000"/>
              </a:lnSpc>
              <a:buClr>
                <a:schemeClr val="accent1"/>
              </a:buClr>
              <a:buFont typeface=".AppleSystemUIFont" charset="-120"/>
              <a:buChar char="-"/>
            </a:pPr>
            <a:endParaRPr lang="pt-PT" sz="1400" dirty="0" smtClean="0">
              <a:solidFill>
                <a:schemeClr val="bg1"/>
              </a:solidFill>
            </a:endParaRPr>
          </a:p>
          <a:p>
            <a:pPr marL="285750" indent="-285750" algn="just">
              <a:lnSpc>
                <a:spcPct val="150000"/>
              </a:lnSpc>
              <a:buClr>
                <a:schemeClr val="accent1"/>
              </a:buClr>
              <a:buFont typeface=".AppleSystemUIFont" charset="-120"/>
              <a:buChar char="-"/>
            </a:pPr>
            <a:endParaRPr lang="pt-PT" sz="1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64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Paralisia Cerebral (PC)</a:t>
            </a:r>
            <a:endParaRPr lang="pt-PT" dirty="0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CaixaDeTexto 5"/>
          <p:cNvSpPr txBox="1"/>
          <p:nvPr/>
        </p:nvSpPr>
        <p:spPr>
          <a:xfrm>
            <a:off x="464945" y="2635391"/>
            <a:ext cx="6843742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Clr>
                <a:schemeClr val="accent1"/>
              </a:buClr>
              <a:buFont typeface=".AppleSystemUIFont" charset="-120"/>
              <a:buChar char="-"/>
            </a:pPr>
            <a:r>
              <a:rPr lang="pt-PT" dirty="0" smtClean="0">
                <a:solidFill>
                  <a:schemeClr val="bg1"/>
                </a:solidFill>
              </a:rPr>
              <a:t>Surge </a:t>
            </a:r>
            <a:r>
              <a:rPr lang="pt-PT" dirty="0">
                <a:solidFill>
                  <a:schemeClr val="bg1"/>
                </a:solidFill>
              </a:rPr>
              <a:t>na sequência de uma </a:t>
            </a:r>
            <a:r>
              <a:rPr lang="pt-PT" b="1" dirty="0">
                <a:solidFill>
                  <a:schemeClr val="bg1"/>
                </a:solidFill>
              </a:rPr>
              <a:t>lesão </a:t>
            </a:r>
            <a:r>
              <a:rPr lang="pt-PT" b="1" dirty="0" smtClean="0">
                <a:solidFill>
                  <a:schemeClr val="bg1"/>
                </a:solidFill>
              </a:rPr>
              <a:t>cerebral;</a:t>
            </a:r>
            <a:endParaRPr lang="pt-PT" b="1" dirty="0">
              <a:solidFill>
                <a:schemeClr val="bg1"/>
              </a:solidFill>
            </a:endParaRPr>
          </a:p>
          <a:p>
            <a:pPr marL="285750" indent="-285750" algn="just">
              <a:lnSpc>
                <a:spcPct val="150000"/>
              </a:lnSpc>
              <a:buClr>
                <a:schemeClr val="accent1"/>
              </a:buClr>
              <a:buFont typeface=".AppleSystemUIFont" charset="-120"/>
              <a:buChar char="-"/>
            </a:pPr>
            <a:r>
              <a:rPr lang="pt-PT" b="1" dirty="0" smtClean="0">
                <a:solidFill>
                  <a:schemeClr val="bg1"/>
                </a:solidFill>
              </a:rPr>
              <a:t>Alterações </a:t>
            </a:r>
            <a:r>
              <a:rPr lang="pt-PT" b="1" dirty="0">
                <a:solidFill>
                  <a:schemeClr val="bg1"/>
                </a:solidFill>
              </a:rPr>
              <a:t>permanentes </a:t>
            </a:r>
            <a:r>
              <a:rPr lang="pt-PT" dirty="0">
                <a:solidFill>
                  <a:schemeClr val="bg1"/>
                </a:solidFill>
              </a:rPr>
              <a:t>no desenvolvimento do </a:t>
            </a:r>
            <a:r>
              <a:rPr lang="pt-PT" b="1" dirty="0">
                <a:solidFill>
                  <a:schemeClr val="bg1"/>
                </a:solidFill>
              </a:rPr>
              <a:t>movimento e da </a:t>
            </a:r>
            <a:r>
              <a:rPr lang="pt-PT" b="1" dirty="0" smtClean="0">
                <a:solidFill>
                  <a:schemeClr val="bg1"/>
                </a:solidFill>
              </a:rPr>
              <a:t>postura</a:t>
            </a:r>
            <a:r>
              <a:rPr lang="pt-PT" dirty="0">
                <a:solidFill>
                  <a:schemeClr val="bg1"/>
                </a:solidFill>
              </a:rPr>
              <a:t>;</a:t>
            </a:r>
            <a:endParaRPr lang="pt-PT" dirty="0" smtClean="0">
              <a:solidFill>
                <a:schemeClr val="bg1"/>
              </a:solidFill>
            </a:endParaRPr>
          </a:p>
          <a:p>
            <a:pPr marL="285750" indent="-285750" algn="just">
              <a:lnSpc>
                <a:spcPct val="150000"/>
              </a:lnSpc>
              <a:buClr>
                <a:schemeClr val="accent1"/>
              </a:buClr>
              <a:buFont typeface=".AppleSystemUIFont" charset="-120"/>
              <a:buChar char="-"/>
            </a:pPr>
            <a:r>
              <a:rPr lang="pt-PT" dirty="0" smtClean="0">
                <a:solidFill>
                  <a:schemeClr val="bg1"/>
                </a:solidFill>
              </a:rPr>
              <a:t>Lesão </a:t>
            </a:r>
            <a:r>
              <a:rPr lang="pt-PT" b="1" dirty="0" smtClean="0">
                <a:solidFill>
                  <a:schemeClr val="bg1"/>
                </a:solidFill>
              </a:rPr>
              <a:t>não progressiva</a:t>
            </a:r>
            <a:r>
              <a:rPr lang="pt-PT" b="1" dirty="0">
                <a:solidFill>
                  <a:schemeClr val="bg1"/>
                </a:solidFill>
              </a:rPr>
              <a:t>;</a:t>
            </a:r>
            <a:endParaRPr lang="pt-PT" b="1" dirty="0" smtClean="0">
              <a:solidFill>
                <a:schemeClr val="bg1"/>
              </a:solidFill>
            </a:endParaRPr>
          </a:p>
          <a:p>
            <a:pPr marL="285750" indent="-285750" algn="just">
              <a:lnSpc>
                <a:spcPct val="150000"/>
              </a:lnSpc>
              <a:buClr>
                <a:schemeClr val="accent1"/>
              </a:buClr>
              <a:buFont typeface=".AppleSystemUIFont" charset="-120"/>
              <a:buChar char="-"/>
            </a:pPr>
            <a:r>
              <a:rPr lang="pt-PT" dirty="0" smtClean="0">
                <a:solidFill>
                  <a:schemeClr val="bg1"/>
                </a:solidFill>
              </a:rPr>
              <a:t>Podem surgir alterações </a:t>
            </a:r>
            <a:r>
              <a:rPr lang="pt-PT" dirty="0">
                <a:solidFill>
                  <a:schemeClr val="bg1"/>
                </a:solidFill>
              </a:rPr>
              <a:t>da </a:t>
            </a:r>
            <a:r>
              <a:rPr lang="pt-PT" b="1" dirty="0">
                <a:solidFill>
                  <a:schemeClr val="bg1"/>
                </a:solidFill>
              </a:rPr>
              <a:t>sensibilidade, perceção, cognição, comunicação e comportamento, por epilepsia e problemas músculo-esqueléticos secundários.</a:t>
            </a:r>
            <a:endParaRPr lang="pt-PT" dirty="0">
              <a:solidFill>
                <a:schemeClr val="bg1"/>
              </a:solidFill>
            </a:endParaRPr>
          </a:p>
          <a:p>
            <a:pPr algn="just">
              <a:lnSpc>
                <a:spcPct val="150000"/>
              </a:lnSpc>
            </a:pPr>
            <a:endParaRPr lang="pt-PT" dirty="0">
              <a:solidFill>
                <a:schemeClr val="bg1"/>
              </a:solidFill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687" y="2376549"/>
            <a:ext cx="4651661" cy="3721328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9135301" y="6097877"/>
            <a:ext cx="2246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1200" smtClean="0">
                <a:solidFill>
                  <a:schemeClr val="bg1"/>
                </a:solidFill>
              </a:rPr>
              <a:t>Rosenbaum </a:t>
            </a:r>
            <a:r>
              <a:rPr lang="pt-PT" sz="1200" dirty="0" err="1">
                <a:solidFill>
                  <a:schemeClr val="bg1"/>
                </a:solidFill>
              </a:rPr>
              <a:t>et</a:t>
            </a:r>
            <a:r>
              <a:rPr lang="pt-PT" sz="1200" dirty="0">
                <a:solidFill>
                  <a:schemeClr val="bg1"/>
                </a:solidFill>
              </a:rPr>
              <a:t> al., </a:t>
            </a:r>
            <a:r>
              <a:rPr lang="pt-PT" sz="1200" dirty="0" smtClean="0">
                <a:solidFill>
                  <a:schemeClr val="bg1"/>
                </a:solidFill>
              </a:rPr>
              <a:t>2007</a:t>
            </a:r>
            <a:endParaRPr lang="pt-PT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7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1034365563"/>
              </p:ext>
            </p:extLst>
          </p:nvPr>
        </p:nvGraphicFramePr>
        <p:xfrm>
          <a:off x="4491868" y="2098484"/>
          <a:ext cx="8138160" cy="4312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Epidemiologia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CaixaDeTexto 2"/>
          <p:cNvSpPr txBox="1"/>
          <p:nvPr/>
        </p:nvSpPr>
        <p:spPr>
          <a:xfrm>
            <a:off x="417095" y="2574669"/>
            <a:ext cx="4523875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Clr>
                <a:schemeClr val="accent1"/>
              </a:buClr>
              <a:buFont typeface=".AppleSystemUIFont" charset="-120"/>
              <a:buChar char="-"/>
            </a:pPr>
            <a:r>
              <a:rPr lang="pt-PT" dirty="0">
                <a:solidFill>
                  <a:schemeClr val="bg1"/>
                </a:solidFill>
              </a:rPr>
              <a:t>Prevalência estimada de </a:t>
            </a:r>
            <a:r>
              <a:rPr lang="pt-PT" b="1" dirty="0">
                <a:solidFill>
                  <a:schemeClr val="bg1"/>
                </a:solidFill>
              </a:rPr>
              <a:t>17 milhões</a:t>
            </a:r>
            <a:r>
              <a:rPr lang="pt-PT" dirty="0">
                <a:solidFill>
                  <a:schemeClr val="bg1"/>
                </a:solidFill>
              </a:rPr>
              <a:t> de pessoas afetadas em todo o</a:t>
            </a:r>
            <a:r>
              <a:rPr lang="pt-PT" b="1" dirty="0">
                <a:solidFill>
                  <a:schemeClr val="bg1"/>
                </a:solidFill>
              </a:rPr>
              <a:t> mundo</a:t>
            </a:r>
            <a:r>
              <a:rPr lang="pt-PT" dirty="0">
                <a:solidFill>
                  <a:schemeClr val="bg1"/>
                </a:solidFill>
              </a:rPr>
              <a:t>; </a:t>
            </a:r>
            <a:endParaRPr lang="pt-PT" dirty="0" smtClean="0">
              <a:solidFill>
                <a:schemeClr val="bg1"/>
              </a:solidFill>
            </a:endParaRPr>
          </a:p>
          <a:p>
            <a:pPr marL="285750" indent="-285750" algn="just">
              <a:lnSpc>
                <a:spcPct val="150000"/>
              </a:lnSpc>
              <a:buClr>
                <a:schemeClr val="accent1"/>
              </a:buClr>
              <a:buFont typeface=".AppleSystemUIFont" charset="-120"/>
              <a:buChar char="-"/>
            </a:pPr>
            <a:endParaRPr lang="pt-PT" dirty="0">
              <a:solidFill>
                <a:schemeClr val="bg1"/>
              </a:solidFill>
            </a:endParaRPr>
          </a:p>
          <a:p>
            <a:pPr marL="285750" indent="-285750" algn="just">
              <a:lnSpc>
                <a:spcPct val="150000"/>
              </a:lnSpc>
              <a:buClr>
                <a:schemeClr val="accent1"/>
              </a:buClr>
              <a:buFont typeface=".AppleSystemUIFont" charset="-120"/>
              <a:buChar char="-"/>
            </a:pPr>
            <a:r>
              <a:rPr lang="pt-PT" dirty="0" smtClean="0">
                <a:solidFill>
                  <a:schemeClr val="bg1"/>
                </a:solidFill>
              </a:rPr>
              <a:t>Incidência </a:t>
            </a:r>
            <a:r>
              <a:rPr lang="pt-PT" dirty="0">
                <a:solidFill>
                  <a:schemeClr val="bg1"/>
                </a:solidFill>
              </a:rPr>
              <a:t>de </a:t>
            </a:r>
            <a:r>
              <a:rPr lang="pt-PT" b="1" dirty="0">
                <a:solidFill>
                  <a:schemeClr val="bg1"/>
                </a:solidFill>
              </a:rPr>
              <a:t>2,08 por cada mil nados-vivos na </a:t>
            </a:r>
            <a:r>
              <a:rPr lang="pt-PT" b="1" dirty="0" smtClean="0">
                <a:solidFill>
                  <a:schemeClr val="bg1"/>
                </a:solidFill>
              </a:rPr>
              <a:t>Europa;</a:t>
            </a:r>
          </a:p>
          <a:p>
            <a:pPr marL="285750" indent="-285750" algn="just">
              <a:lnSpc>
                <a:spcPct val="150000"/>
              </a:lnSpc>
              <a:buClr>
                <a:schemeClr val="accent1"/>
              </a:buClr>
              <a:buFont typeface=".AppleSystemUIFont" charset="-120"/>
              <a:buChar char="-"/>
            </a:pPr>
            <a:endParaRPr lang="pt-PT" dirty="0" smtClean="0">
              <a:solidFill>
                <a:schemeClr val="bg1"/>
              </a:solidFill>
            </a:endParaRPr>
          </a:p>
          <a:p>
            <a:pPr marL="285750" indent="-285750" algn="just">
              <a:lnSpc>
                <a:spcPct val="150000"/>
              </a:lnSpc>
              <a:buClr>
                <a:schemeClr val="accent1"/>
              </a:buClr>
              <a:buFont typeface=".AppleSystemUIFont" charset="-120"/>
              <a:buChar char="-"/>
            </a:pPr>
            <a:r>
              <a:rPr lang="pt-PT" dirty="0" smtClean="0">
                <a:solidFill>
                  <a:schemeClr val="bg1"/>
                </a:solidFill>
              </a:rPr>
              <a:t>Programa </a:t>
            </a:r>
            <a:r>
              <a:rPr lang="pt-PT" dirty="0">
                <a:solidFill>
                  <a:schemeClr val="bg1"/>
                </a:solidFill>
              </a:rPr>
              <a:t>sobre a </a:t>
            </a:r>
            <a:r>
              <a:rPr lang="pt-PT" b="1" dirty="0">
                <a:solidFill>
                  <a:schemeClr val="bg1"/>
                </a:solidFill>
              </a:rPr>
              <a:t>Vigilância Nacional da </a:t>
            </a:r>
            <a:r>
              <a:rPr lang="pt-PT" b="1" dirty="0" smtClean="0">
                <a:solidFill>
                  <a:schemeClr val="bg1"/>
                </a:solidFill>
              </a:rPr>
              <a:t>PC.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6553279" y="6129488"/>
            <a:ext cx="49249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1200" dirty="0" smtClean="0">
                <a:solidFill>
                  <a:schemeClr val="bg1"/>
                </a:solidFill>
              </a:rPr>
              <a:t>Andrada </a:t>
            </a:r>
            <a:r>
              <a:rPr lang="pt-PT" sz="1200" dirty="0" err="1">
                <a:solidFill>
                  <a:schemeClr val="bg1"/>
                </a:solidFill>
              </a:rPr>
              <a:t>et</a:t>
            </a:r>
            <a:r>
              <a:rPr lang="pt-PT" sz="1200" dirty="0">
                <a:solidFill>
                  <a:schemeClr val="bg1"/>
                </a:solidFill>
              </a:rPr>
              <a:t> al., 2013; Graham </a:t>
            </a:r>
            <a:r>
              <a:rPr lang="pt-PT" sz="1200" dirty="0" err="1">
                <a:solidFill>
                  <a:schemeClr val="bg1"/>
                </a:solidFill>
              </a:rPr>
              <a:t>et</a:t>
            </a:r>
            <a:r>
              <a:rPr lang="pt-PT" sz="1200" dirty="0">
                <a:solidFill>
                  <a:schemeClr val="bg1"/>
                </a:solidFill>
              </a:rPr>
              <a:t> al., </a:t>
            </a:r>
            <a:r>
              <a:rPr lang="pt-PT" sz="1200" dirty="0" smtClean="0">
                <a:solidFill>
                  <a:schemeClr val="bg1"/>
                </a:solidFill>
              </a:rPr>
              <a:t>2016; </a:t>
            </a:r>
            <a:r>
              <a:rPr lang="pt-PT" sz="1200" dirty="0" err="1" smtClean="0">
                <a:solidFill>
                  <a:schemeClr val="bg1"/>
                </a:solidFill>
              </a:rPr>
              <a:t>Virella</a:t>
            </a:r>
            <a:r>
              <a:rPr lang="pt-PT" sz="1200" dirty="0" smtClean="0">
                <a:solidFill>
                  <a:schemeClr val="bg1"/>
                </a:solidFill>
              </a:rPr>
              <a:t> </a:t>
            </a:r>
            <a:r>
              <a:rPr lang="pt-PT" sz="1200" dirty="0" err="1">
                <a:solidFill>
                  <a:schemeClr val="bg1"/>
                </a:solidFill>
              </a:rPr>
              <a:t>et</a:t>
            </a:r>
            <a:r>
              <a:rPr lang="pt-PT" sz="1200" dirty="0">
                <a:solidFill>
                  <a:schemeClr val="bg1"/>
                </a:solidFill>
              </a:rPr>
              <a:t> al., </a:t>
            </a:r>
            <a:r>
              <a:rPr lang="pt-PT" sz="1200" dirty="0" smtClean="0">
                <a:solidFill>
                  <a:schemeClr val="bg1"/>
                </a:solidFill>
              </a:rPr>
              <a:t>2017</a:t>
            </a:r>
            <a:endParaRPr lang="pt-PT" sz="1200" dirty="0">
              <a:solidFill>
                <a:schemeClr val="bg1"/>
              </a:solidFill>
            </a:endParaRPr>
          </a:p>
          <a:p>
            <a:pPr algn="just"/>
            <a:endParaRPr lang="pt-P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51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Classificação</a:t>
            </a:r>
            <a:endParaRPr lang="pt-PT" dirty="0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 smtClean="0"/>
              <a:t>17/07/17</a:t>
            </a:r>
            <a:endParaRPr lang="en-US" dirty="0"/>
          </a:p>
        </p:txBody>
      </p:sp>
      <p:sp>
        <p:nvSpPr>
          <p:cNvPr id="5" name="CaixaDeTexto 4"/>
          <p:cNvSpPr txBox="1"/>
          <p:nvPr/>
        </p:nvSpPr>
        <p:spPr>
          <a:xfrm>
            <a:off x="359075" y="2149019"/>
            <a:ext cx="653379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 dirty="0">
              <a:solidFill>
                <a:schemeClr val="bg1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pt-PT" b="1" dirty="0">
                <a:solidFill>
                  <a:schemeClr val="bg1"/>
                </a:solidFill>
              </a:rPr>
              <a:t>Paralisia Cerebral Espástica </a:t>
            </a:r>
            <a:r>
              <a:rPr lang="pt-PT" dirty="0" smtClean="0">
                <a:solidFill>
                  <a:schemeClr val="bg1"/>
                </a:solidFill>
              </a:rPr>
              <a:t>caracteriza-se por: </a:t>
            </a:r>
            <a:endParaRPr lang="pt-PT" dirty="0">
              <a:solidFill>
                <a:schemeClr val="bg1"/>
              </a:solidFill>
            </a:endParaRPr>
          </a:p>
          <a:p>
            <a:pPr marL="285750" indent="-285750" algn="just">
              <a:lnSpc>
                <a:spcPct val="150000"/>
              </a:lnSpc>
              <a:buClr>
                <a:schemeClr val="accent1"/>
              </a:buClr>
              <a:buFont typeface=".AppleSystemUIFont" charset="-120"/>
              <a:buChar char="-"/>
            </a:pPr>
            <a:r>
              <a:rPr lang="pt-PT" dirty="0" smtClean="0">
                <a:solidFill>
                  <a:schemeClr val="bg1"/>
                </a:solidFill>
              </a:rPr>
              <a:t>Padrões </a:t>
            </a:r>
            <a:r>
              <a:rPr lang="pt-PT" dirty="0">
                <a:solidFill>
                  <a:schemeClr val="bg1"/>
                </a:solidFill>
              </a:rPr>
              <a:t>anormais </a:t>
            </a:r>
            <a:r>
              <a:rPr lang="pt-PT" dirty="0" smtClean="0">
                <a:solidFill>
                  <a:schemeClr val="bg1"/>
                </a:solidFill>
              </a:rPr>
              <a:t>da </a:t>
            </a:r>
            <a:r>
              <a:rPr lang="pt-PT" dirty="0">
                <a:solidFill>
                  <a:schemeClr val="bg1"/>
                </a:solidFill>
              </a:rPr>
              <a:t>postura e/ ou </a:t>
            </a:r>
            <a:r>
              <a:rPr lang="pt-PT" dirty="0" smtClean="0">
                <a:solidFill>
                  <a:schemeClr val="bg1"/>
                </a:solidFill>
              </a:rPr>
              <a:t>movimento;</a:t>
            </a:r>
            <a:endParaRPr lang="pt-PT" dirty="0">
              <a:solidFill>
                <a:schemeClr val="bg1"/>
              </a:solidFill>
            </a:endParaRPr>
          </a:p>
          <a:p>
            <a:pPr marL="285750" indent="-285750" algn="just">
              <a:lnSpc>
                <a:spcPct val="150000"/>
              </a:lnSpc>
              <a:buClr>
                <a:schemeClr val="accent1"/>
              </a:buClr>
              <a:buFont typeface=".AppleSystemUIFont" charset="-120"/>
              <a:buChar char="-"/>
            </a:pPr>
            <a:r>
              <a:rPr lang="pt-PT" dirty="0" smtClean="0">
                <a:solidFill>
                  <a:schemeClr val="bg1"/>
                </a:solidFill>
              </a:rPr>
              <a:t>Aumento </a:t>
            </a:r>
            <a:r>
              <a:rPr lang="pt-PT" dirty="0">
                <a:solidFill>
                  <a:schemeClr val="bg1"/>
                </a:solidFill>
              </a:rPr>
              <a:t>do tónus (não necessariamente constante</a:t>
            </a:r>
            <a:r>
              <a:rPr lang="pt-PT" dirty="0" smtClean="0">
                <a:solidFill>
                  <a:schemeClr val="bg1"/>
                </a:solidFill>
              </a:rPr>
              <a:t>);</a:t>
            </a:r>
            <a:r>
              <a:rPr lang="pt-PT" dirty="0">
                <a:solidFill>
                  <a:schemeClr val="bg1"/>
                </a:solidFill>
              </a:rPr>
              <a:t> </a:t>
            </a:r>
            <a:endParaRPr lang="pt-PT" dirty="0" smtClean="0">
              <a:solidFill>
                <a:schemeClr val="bg1"/>
              </a:solidFill>
            </a:endParaRPr>
          </a:p>
          <a:p>
            <a:pPr marL="285750" indent="-285750" algn="just">
              <a:lnSpc>
                <a:spcPct val="150000"/>
              </a:lnSpc>
              <a:buClr>
                <a:schemeClr val="accent1"/>
              </a:buClr>
              <a:buFont typeface=".AppleSystemUIFont" charset="-120"/>
              <a:buChar char="-"/>
            </a:pPr>
            <a:r>
              <a:rPr lang="pt-PT" dirty="0" smtClean="0">
                <a:solidFill>
                  <a:schemeClr val="bg1"/>
                </a:solidFill>
              </a:rPr>
              <a:t>Reflexos patológicos.</a:t>
            </a:r>
          </a:p>
          <a:p>
            <a:pPr marL="285750" indent="-285750" algn="just">
              <a:lnSpc>
                <a:spcPct val="150000"/>
              </a:lnSpc>
              <a:buClr>
                <a:schemeClr val="accent1"/>
              </a:buClr>
              <a:buFont typeface=".AppleSystemUIFont" charset="-120"/>
              <a:buChar char="-"/>
            </a:pPr>
            <a:endParaRPr lang="pt-PT" sz="1000" dirty="0">
              <a:solidFill>
                <a:schemeClr val="bg1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pt-PT" b="1" dirty="0" smtClean="0">
                <a:solidFill>
                  <a:schemeClr val="bg1"/>
                </a:solidFill>
              </a:rPr>
              <a:t>PC Espástica </a:t>
            </a:r>
            <a:r>
              <a:rPr lang="pt-PT" b="1" dirty="0">
                <a:solidFill>
                  <a:schemeClr val="bg1"/>
                </a:solidFill>
              </a:rPr>
              <a:t>Bilateral </a:t>
            </a:r>
            <a:endParaRPr lang="pt-PT" dirty="0">
              <a:solidFill>
                <a:schemeClr val="bg1"/>
              </a:solidFill>
            </a:endParaRPr>
          </a:p>
          <a:p>
            <a:pPr marL="285750" indent="-285750" algn="just">
              <a:lnSpc>
                <a:spcPct val="150000"/>
              </a:lnSpc>
              <a:buClr>
                <a:schemeClr val="accent1"/>
              </a:buClr>
              <a:buFont typeface=".AppleSystemUIFont" charset="-120"/>
              <a:buChar char="-"/>
            </a:pPr>
            <a:r>
              <a:rPr lang="pt-PT" dirty="0" smtClean="0">
                <a:solidFill>
                  <a:schemeClr val="bg1"/>
                </a:solidFill>
              </a:rPr>
              <a:t>Quando </a:t>
            </a:r>
            <a:r>
              <a:rPr lang="pt-PT" dirty="0">
                <a:solidFill>
                  <a:schemeClr val="bg1"/>
                </a:solidFill>
              </a:rPr>
              <a:t>os membros em ambos os lados do corpo estão </a:t>
            </a:r>
            <a:r>
              <a:rPr lang="pt-PT" dirty="0" smtClean="0">
                <a:solidFill>
                  <a:schemeClr val="bg1"/>
                </a:solidFill>
              </a:rPr>
              <a:t>envolvidos.</a:t>
            </a:r>
            <a:endParaRPr lang="pt-PT" dirty="0">
              <a:solidFill>
                <a:schemeClr val="bg1"/>
              </a:solidFill>
            </a:endParaRPr>
          </a:p>
          <a:p>
            <a:pPr algn="just">
              <a:lnSpc>
                <a:spcPct val="150000"/>
              </a:lnSpc>
            </a:pPr>
            <a:endParaRPr lang="pt-PT" sz="1000" dirty="0">
              <a:solidFill>
                <a:schemeClr val="bg1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pt-PT" b="1" dirty="0" smtClean="0">
                <a:solidFill>
                  <a:schemeClr val="bg1"/>
                </a:solidFill>
              </a:rPr>
              <a:t>PC Espástica </a:t>
            </a:r>
            <a:r>
              <a:rPr lang="pt-PT" b="1" dirty="0">
                <a:solidFill>
                  <a:schemeClr val="bg1"/>
                </a:solidFill>
              </a:rPr>
              <a:t>Unilateral </a:t>
            </a:r>
            <a:endParaRPr lang="pt-PT" dirty="0">
              <a:solidFill>
                <a:schemeClr val="bg1"/>
              </a:solidFill>
            </a:endParaRPr>
          </a:p>
          <a:p>
            <a:pPr marL="285750" indent="-285750" algn="just">
              <a:lnSpc>
                <a:spcPct val="150000"/>
              </a:lnSpc>
              <a:buClr>
                <a:schemeClr val="accent1"/>
              </a:buClr>
              <a:buFont typeface=".AppleSystemUIFont" charset="-120"/>
              <a:buChar char="-"/>
            </a:pPr>
            <a:r>
              <a:rPr lang="pt-PT" dirty="0" smtClean="0">
                <a:solidFill>
                  <a:schemeClr val="bg1"/>
                </a:solidFill>
              </a:rPr>
              <a:t>Quando </a:t>
            </a:r>
            <a:r>
              <a:rPr lang="pt-PT" dirty="0">
                <a:solidFill>
                  <a:schemeClr val="bg1"/>
                </a:solidFill>
              </a:rPr>
              <a:t>os membros de um só lado estão </a:t>
            </a:r>
            <a:r>
              <a:rPr lang="pt-PT" dirty="0" smtClean="0">
                <a:solidFill>
                  <a:schemeClr val="bg1"/>
                </a:solidFill>
              </a:rPr>
              <a:t>afetados</a:t>
            </a:r>
            <a:r>
              <a:rPr lang="pt-PT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8" t="7853" r="4402" b="3105"/>
          <a:stretch/>
        </p:blipFill>
        <p:spPr>
          <a:xfrm>
            <a:off x="7179112" y="2165684"/>
            <a:ext cx="4606984" cy="3750204"/>
          </a:xfrm>
          <a:prstGeom prst="rect">
            <a:avLst/>
          </a:prstGeom>
        </p:spPr>
      </p:pic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CaixaDeTexto 5"/>
          <p:cNvSpPr txBox="1"/>
          <p:nvPr/>
        </p:nvSpPr>
        <p:spPr>
          <a:xfrm>
            <a:off x="9642166" y="6129488"/>
            <a:ext cx="21439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dirty="0">
                <a:solidFill>
                  <a:schemeClr val="bg1"/>
                </a:solidFill>
              </a:rPr>
              <a:t>Andrada </a:t>
            </a:r>
            <a:r>
              <a:rPr lang="pt-PT" sz="1200" dirty="0" err="1">
                <a:solidFill>
                  <a:schemeClr val="bg1"/>
                </a:solidFill>
              </a:rPr>
              <a:t>et</a:t>
            </a:r>
            <a:r>
              <a:rPr lang="pt-PT" sz="1200" dirty="0">
                <a:solidFill>
                  <a:schemeClr val="bg1"/>
                </a:solidFill>
              </a:rPr>
              <a:t> al., 2013</a:t>
            </a:r>
            <a:endParaRPr lang="pt-PT" sz="1200" dirty="0"/>
          </a:p>
        </p:txBody>
      </p:sp>
    </p:spTree>
    <p:extLst>
      <p:ext uri="{BB962C8B-B14F-4D97-AF65-F5344CB8AC3E}">
        <p14:creationId xmlns:p14="http://schemas.microsoft.com/office/powerpoint/2010/main" val="171940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79003" y="617670"/>
            <a:ext cx="10571998" cy="970450"/>
          </a:xfrm>
        </p:spPr>
        <p:txBody>
          <a:bodyPr>
            <a:noAutofit/>
          </a:bodyPr>
          <a:lstStyle/>
          <a:p>
            <a:r>
              <a:rPr lang="pt-PT" dirty="0">
                <a:solidFill>
                  <a:schemeClr val="tx1"/>
                </a:solidFill>
              </a:rPr>
              <a:t>Sistema de Classificação </a:t>
            </a:r>
            <a:r>
              <a:rPr lang="pt-PT" dirty="0" smtClean="0">
                <a:solidFill>
                  <a:schemeClr val="tx1"/>
                </a:solidFill>
              </a:rPr>
              <a:t/>
            </a:r>
            <a:br>
              <a:rPr lang="pt-PT" dirty="0" smtClean="0">
                <a:solidFill>
                  <a:schemeClr val="tx1"/>
                </a:solidFill>
              </a:rPr>
            </a:br>
            <a:r>
              <a:rPr lang="pt-PT" dirty="0" smtClean="0">
                <a:solidFill>
                  <a:schemeClr val="tx1"/>
                </a:solidFill>
              </a:rPr>
              <a:t>da </a:t>
            </a:r>
            <a:r>
              <a:rPr lang="pt-PT" dirty="0">
                <a:solidFill>
                  <a:schemeClr val="tx1"/>
                </a:solidFill>
              </a:rPr>
              <a:t>Função Motora Global (SCFMG</a:t>
            </a:r>
            <a:r>
              <a:rPr lang="pt-PT" dirty="0" smtClean="0">
                <a:solidFill>
                  <a:schemeClr val="tx1"/>
                </a:solidFill>
              </a:rPr>
              <a:t>)</a:t>
            </a:r>
            <a:endParaRPr lang="pt-PT" dirty="0">
              <a:solidFill>
                <a:schemeClr val="tx1"/>
              </a:solidFill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CaixaDeTexto 4"/>
          <p:cNvSpPr txBox="1"/>
          <p:nvPr/>
        </p:nvSpPr>
        <p:spPr>
          <a:xfrm>
            <a:off x="711430" y="2412399"/>
            <a:ext cx="1070714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dirty="0" smtClean="0">
                <a:solidFill>
                  <a:schemeClr val="bg1"/>
                </a:solidFill>
              </a:rPr>
              <a:t>Este sistema avalia o </a:t>
            </a:r>
            <a:r>
              <a:rPr lang="pt-PT" dirty="0">
                <a:solidFill>
                  <a:schemeClr val="bg1"/>
                </a:solidFill>
              </a:rPr>
              <a:t>nível funcional do </a:t>
            </a:r>
            <a:r>
              <a:rPr lang="pt-PT" dirty="0" smtClean="0">
                <a:solidFill>
                  <a:schemeClr val="bg1"/>
                </a:solidFill>
              </a:rPr>
              <a:t>indivíduo</a:t>
            </a:r>
            <a:r>
              <a:rPr lang="pt-PT" dirty="0">
                <a:solidFill>
                  <a:schemeClr val="bg1"/>
                </a:solidFill>
              </a:rPr>
              <a:t> </a:t>
            </a:r>
            <a:r>
              <a:rPr lang="pt-PT" dirty="0" smtClean="0">
                <a:solidFill>
                  <a:schemeClr val="bg1"/>
                </a:solidFill>
              </a:rPr>
              <a:t>e divide-se em:</a:t>
            </a:r>
          </a:p>
          <a:p>
            <a:pPr marL="809625" indent="-222250" algn="just">
              <a:lnSpc>
                <a:spcPct val="150000"/>
              </a:lnSpc>
            </a:pPr>
            <a:endParaRPr lang="pt-PT" sz="1000" dirty="0">
              <a:solidFill>
                <a:schemeClr val="bg1"/>
              </a:solidFill>
            </a:endParaRPr>
          </a:p>
          <a:p>
            <a:pPr marL="809625" indent="-222250" algn="just">
              <a:lnSpc>
                <a:spcPct val="150000"/>
              </a:lnSpc>
              <a:buClr>
                <a:schemeClr val="accent1"/>
              </a:buClr>
              <a:buFont typeface=".AppleSystemUIFont" charset="-120"/>
              <a:buChar char="-"/>
            </a:pPr>
            <a:r>
              <a:rPr lang="pt-PT" b="1" dirty="0" smtClean="0">
                <a:solidFill>
                  <a:schemeClr val="bg1"/>
                </a:solidFill>
              </a:rPr>
              <a:t>Nível </a:t>
            </a:r>
            <a:r>
              <a:rPr lang="pt-PT" b="1" dirty="0">
                <a:solidFill>
                  <a:schemeClr val="bg1"/>
                </a:solidFill>
              </a:rPr>
              <a:t>I – </a:t>
            </a:r>
            <a:r>
              <a:rPr lang="pt-PT" b="1" dirty="0" smtClean="0">
                <a:solidFill>
                  <a:schemeClr val="bg1"/>
                </a:solidFill>
              </a:rPr>
              <a:t>Anda </a:t>
            </a:r>
            <a:r>
              <a:rPr lang="pt-PT" b="1" dirty="0">
                <a:solidFill>
                  <a:schemeClr val="bg1"/>
                </a:solidFill>
              </a:rPr>
              <a:t>sem </a:t>
            </a:r>
            <a:r>
              <a:rPr lang="pt-PT" b="1" dirty="0" smtClean="0">
                <a:solidFill>
                  <a:schemeClr val="bg1"/>
                </a:solidFill>
              </a:rPr>
              <a:t>limitações </a:t>
            </a:r>
            <a:r>
              <a:rPr lang="pt-PT" dirty="0" smtClean="0">
                <a:solidFill>
                  <a:schemeClr val="bg1"/>
                </a:solidFill>
              </a:rPr>
              <a:t>(velocidade, equilíbrio e coordenação limitados); </a:t>
            </a:r>
          </a:p>
          <a:p>
            <a:pPr marL="809625" indent="-222250" algn="just">
              <a:lnSpc>
                <a:spcPct val="150000"/>
              </a:lnSpc>
              <a:buClr>
                <a:schemeClr val="accent1"/>
              </a:buClr>
              <a:buFont typeface=".AppleSystemUIFont" charset="-120"/>
              <a:buChar char="-"/>
            </a:pPr>
            <a:r>
              <a:rPr lang="pt-PT" b="1" dirty="0" smtClean="0">
                <a:solidFill>
                  <a:schemeClr val="bg1"/>
                </a:solidFill>
              </a:rPr>
              <a:t>Nível </a:t>
            </a:r>
            <a:r>
              <a:rPr lang="pt-PT" b="1" dirty="0">
                <a:solidFill>
                  <a:schemeClr val="bg1"/>
                </a:solidFill>
              </a:rPr>
              <a:t>II – </a:t>
            </a:r>
            <a:r>
              <a:rPr lang="pt-PT" b="1" dirty="0" smtClean="0">
                <a:solidFill>
                  <a:schemeClr val="bg1"/>
                </a:solidFill>
              </a:rPr>
              <a:t>Anda </a:t>
            </a:r>
            <a:r>
              <a:rPr lang="pt-PT" b="1" dirty="0">
                <a:solidFill>
                  <a:schemeClr val="bg1"/>
                </a:solidFill>
              </a:rPr>
              <a:t>com </a:t>
            </a:r>
            <a:r>
              <a:rPr lang="pt-PT" b="1" dirty="0" smtClean="0">
                <a:solidFill>
                  <a:schemeClr val="bg1"/>
                </a:solidFill>
              </a:rPr>
              <a:t>limitações </a:t>
            </a:r>
            <a:r>
              <a:rPr lang="pt-PT" dirty="0" smtClean="0">
                <a:solidFill>
                  <a:schemeClr val="bg1"/>
                </a:solidFill>
              </a:rPr>
              <a:t>(pode utilizar auxiliar de marcha em alguns meios);</a:t>
            </a:r>
          </a:p>
          <a:p>
            <a:pPr marL="809625" indent="-222250" algn="just">
              <a:lnSpc>
                <a:spcPct val="150000"/>
              </a:lnSpc>
              <a:buClr>
                <a:schemeClr val="accent1"/>
              </a:buClr>
              <a:buFont typeface=".AppleSystemUIFont" charset="-120"/>
              <a:buChar char="-"/>
            </a:pPr>
            <a:r>
              <a:rPr lang="pt-PT" b="1" dirty="0">
                <a:solidFill>
                  <a:schemeClr val="bg1"/>
                </a:solidFill>
              </a:rPr>
              <a:t>N</a:t>
            </a:r>
            <a:r>
              <a:rPr lang="pt-PT" b="1" dirty="0" smtClean="0">
                <a:solidFill>
                  <a:schemeClr val="bg1"/>
                </a:solidFill>
              </a:rPr>
              <a:t>ível </a:t>
            </a:r>
            <a:r>
              <a:rPr lang="pt-PT" b="1" dirty="0">
                <a:solidFill>
                  <a:schemeClr val="bg1"/>
                </a:solidFill>
              </a:rPr>
              <a:t>III </a:t>
            </a:r>
            <a:r>
              <a:rPr lang="pt-PT" b="1" dirty="0" smtClean="0">
                <a:solidFill>
                  <a:schemeClr val="bg1"/>
                </a:solidFill>
              </a:rPr>
              <a:t>– Anda </a:t>
            </a:r>
            <a:r>
              <a:rPr lang="pt-PT" b="1" dirty="0">
                <a:solidFill>
                  <a:schemeClr val="bg1"/>
                </a:solidFill>
              </a:rPr>
              <a:t>utilizando um dispositivo manual de </a:t>
            </a:r>
            <a:r>
              <a:rPr lang="pt-PT" b="1" dirty="0" smtClean="0">
                <a:solidFill>
                  <a:schemeClr val="bg1"/>
                </a:solidFill>
              </a:rPr>
              <a:t>mobilidade;</a:t>
            </a:r>
          </a:p>
          <a:p>
            <a:pPr marL="809625" indent="-222250" algn="just">
              <a:lnSpc>
                <a:spcPct val="150000"/>
              </a:lnSpc>
              <a:buClr>
                <a:schemeClr val="accent1"/>
              </a:buClr>
              <a:buFont typeface=".AppleSystemUIFont" charset="-120"/>
              <a:buChar char="-"/>
            </a:pPr>
            <a:r>
              <a:rPr lang="pt-PT" dirty="0" smtClean="0">
                <a:solidFill>
                  <a:schemeClr val="bg1"/>
                </a:solidFill>
              </a:rPr>
              <a:t>Nível </a:t>
            </a:r>
            <a:r>
              <a:rPr lang="pt-PT" dirty="0">
                <a:solidFill>
                  <a:schemeClr val="bg1"/>
                </a:solidFill>
              </a:rPr>
              <a:t>IV – </a:t>
            </a:r>
            <a:r>
              <a:rPr lang="pt-PT" dirty="0" smtClean="0">
                <a:solidFill>
                  <a:schemeClr val="bg1"/>
                </a:solidFill>
              </a:rPr>
              <a:t>Auto mobilidade com </a:t>
            </a:r>
            <a:r>
              <a:rPr lang="pt-PT" dirty="0">
                <a:solidFill>
                  <a:schemeClr val="bg1"/>
                </a:solidFill>
              </a:rPr>
              <a:t>limitações; pode utilizar mobilidade </a:t>
            </a:r>
            <a:r>
              <a:rPr lang="pt-PT" dirty="0" smtClean="0">
                <a:solidFill>
                  <a:schemeClr val="bg1"/>
                </a:solidFill>
              </a:rPr>
              <a:t>motorizada;</a:t>
            </a:r>
          </a:p>
          <a:p>
            <a:pPr marL="809625" indent="-222250" algn="just">
              <a:lnSpc>
                <a:spcPct val="150000"/>
              </a:lnSpc>
              <a:buClr>
                <a:schemeClr val="accent1"/>
              </a:buClr>
              <a:buFont typeface=".AppleSystemUIFont" charset="-120"/>
              <a:buChar char="-"/>
            </a:pPr>
            <a:r>
              <a:rPr lang="pt-PT" dirty="0">
                <a:solidFill>
                  <a:schemeClr val="bg1"/>
                </a:solidFill>
              </a:rPr>
              <a:t>N</a:t>
            </a:r>
            <a:r>
              <a:rPr lang="pt-PT" dirty="0" smtClean="0">
                <a:solidFill>
                  <a:schemeClr val="bg1"/>
                </a:solidFill>
              </a:rPr>
              <a:t>ível </a:t>
            </a:r>
            <a:r>
              <a:rPr lang="pt-PT" dirty="0">
                <a:solidFill>
                  <a:schemeClr val="bg1"/>
                </a:solidFill>
              </a:rPr>
              <a:t>V – </a:t>
            </a:r>
            <a:r>
              <a:rPr lang="pt-PT" dirty="0" smtClean="0">
                <a:solidFill>
                  <a:schemeClr val="bg1"/>
                </a:solidFill>
              </a:rPr>
              <a:t>Transportado numa cadeira </a:t>
            </a:r>
            <a:r>
              <a:rPr lang="pt-PT" dirty="0">
                <a:solidFill>
                  <a:schemeClr val="bg1"/>
                </a:solidFill>
              </a:rPr>
              <a:t>de rodas </a:t>
            </a:r>
            <a:r>
              <a:rPr lang="pt-PT" dirty="0" smtClean="0">
                <a:solidFill>
                  <a:schemeClr val="bg1"/>
                </a:solidFill>
              </a:rPr>
              <a:t>manual. </a:t>
            </a:r>
          </a:p>
          <a:p>
            <a:pPr marL="1428750" indent="-222250" algn="just">
              <a:lnSpc>
                <a:spcPct val="150000"/>
              </a:lnSpc>
              <a:buClr>
                <a:schemeClr val="accent1"/>
              </a:buClr>
              <a:buFont typeface=".AppleSystemUIFont" charset="-120"/>
              <a:buChar char="-"/>
            </a:pPr>
            <a:endParaRPr lang="pt-PT" sz="1000" dirty="0" smtClean="0">
              <a:solidFill>
                <a:schemeClr val="bg1"/>
              </a:solidFill>
            </a:endParaRPr>
          </a:p>
          <a:p>
            <a:pPr marL="15875" algn="just">
              <a:lnSpc>
                <a:spcPct val="150000"/>
              </a:lnSpc>
              <a:buClr>
                <a:schemeClr val="accent1"/>
              </a:buClr>
            </a:pPr>
            <a:r>
              <a:rPr lang="pt-PT" dirty="0" smtClean="0">
                <a:solidFill>
                  <a:schemeClr val="bg1"/>
                </a:solidFill>
              </a:rPr>
              <a:t>Dado </a:t>
            </a:r>
            <a:r>
              <a:rPr lang="pt-PT" dirty="0">
                <a:solidFill>
                  <a:schemeClr val="bg1"/>
                </a:solidFill>
              </a:rPr>
              <a:t>que por definição a PC é uma situação não evolutiva, este sistema de classificação pode ser utilizado na população </a:t>
            </a:r>
            <a:r>
              <a:rPr lang="pt-PT" dirty="0" smtClean="0">
                <a:solidFill>
                  <a:schemeClr val="bg1"/>
                </a:solidFill>
              </a:rPr>
              <a:t>adulta. </a:t>
            </a:r>
          </a:p>
          <a:p>
            <a:pPr algn="just"/>
            <a:endParaRPr lang="pt-PT" dirty="0">
              <a:solidFill>
                <a:schemeClr val="bg1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6320589" y="6129488"/>
            <a:ext cx="52589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dirty="0" err="1" smtClean="0">
                <a:solidFill>
                  <a:schemeClr val="bg1"/>
                </a:solidFill>
              </a:rPr>
              <a:t>Palisano</a:t>
            </a:r>
            <a:r>
              <a:rPr lang="pt-PT" sz="1200" dirty="0">
                <a:solidFill>
                  <a:schemeClr val="bg1"/>
                </a:solidFill>
              </a:rPr>
              <a:t>, Rosenbaum, Bartlett &amp; </a:t>
            </a:r>
            <a:r>
              <a:rPr lang="pt-PT" sz="1200" dirty="0" err="1">
                <a:solidFill>
                  <a:schemeClr val="bg1"/>
                </a:solidFill>
              </a:rPr>
              <a:t>Livingston</a:t>
            </a:r>
            <a:r>
              <a:rPr lang="pt-PT" sz="1200" dirty="0">
                <a:solidFill>
                  <a:schemeClr val="bg1"/>
                </a:solidFill>
              </a:rPr>
              <a:t>, </a:t>
            </a:r>
            <a:r>
              <a:rPr lang="pt-PT" sz="1200" dirty="0" smtClean="0">
                <a:solidFill>
                  <a:schemeClr val="bg1"/>
                </a:solidFill>
              </a:rPr>
              <a:t>2007; Alvarelhão</a:t>
            </a:r>
            <a:r>
              <a:rPr lang="pt-PT" sz="1200" dirty="0">
                <a:solidFill>
                  <a:schemeClr val="bg1"/>
                </a:solidFill>
              </a:rPr>
              <a:t>, 2010</a:t>
            </a:r>
            <a:endParaRPr lang="pt-PT" sz="1200" dirty="0"/>
          </a:p>
        </p:txBody>
      </p:sp>
    </p:spTree>
    <p:extLst>
      <p:ext uri="{BB962C8B-B14F-4D97-AF65-F5344CB8AC3E}">
        <p14:creationId xmlns:p14="http://schemas.microsoft.com/office/powerpoint/2010/main" val="146208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Paralisia Cerebral no </a:t>
            </a:r>
            <a:r>
              <a:rPr lang="pt-PT" dirty="0"/>
              <a:t>A</a:t>
            </a:r>
            <a:r>
              <a:rPr lang="pt-PT" dirty="0" smtClean="0"/>
              <a:t>dulto</a:t>
            </a:r>
            <a:endParaRPr lang="pt-PT" dirty="0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 smtClean="0"/>
              <a:t>17/07/17</a:t>
            </a:r>
            <a:endParaRPr lang="en-US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CaixaDeTexto 6"/>
          <p:cNvSpPr txBox="1"/>
          <p:nvPr/>
        </p:nvSpPr>
        <p:spPr>
          <a:xfrm>
            <a:off x="681726" y="2435900"/>
            <a:ext cx="1082854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.AppleSystemUIFont" charset="-120"/>
              <a:buChar char="-"/>
            </a:pPr>
            <a:r>
              <a:rPr lang="pt-PT" b="1" dirty="0" smtClean="0">
                <a:solidFill>
                  <a:schemeClr val="bg1"/>
                </a:solidFill>
              </a:rPr>
              <a:t>Adquire-se </a:t>
            </a:r>
            <a:r>
              <a:rPr lang="pt-PT" b="1" dirty="0">
                <a:solidFill>
                  <a:schemeClr val="bg1"/>
                </a:solidFill>
              </a:rPr>
              <a:t>na infância </a:t>
            </a:r>
            <a:r>
              <a:rPr lang="pt-PT" dirty="0" smtClean="0">
                <a:solidFill>
                  <a:schemeClr val="bg1"/>
                </a:solidFill>
              </a:rPr>
              <a:t>e as </a:t>
            </a:r>
            <a:r>
              <a:rPr lang="pt-PT" dirty="0">
                <a:solidFill>
                  <a:schemeClr val="bg1"/>
                </a:solidFill>
              </a:rPr>
              <a:t>suas repercussões acompanham o indivíduo ao </a:t>
            </a:r>
            <a:r>
              <a:rPr lang="pt-PT" b="1" dirty="0">
                <a:solidFill>
                  <a:schemeClr val="bg1"/>
                </a:solidFill>
              </a:rPr>
              <a:t>longo da sua </a:t>
            </a:r>
            <a:r>
              <a:rPr lang="pt-PT" b="1" dirty="0" smtClean="0">
                <a:solidFill>
                  <a:schemeClr val="bg1"/>
                </a:solidFill>
              </a:rPr>
              <a:t>vida</a:t>
            </a:r>
            <a:r>
              <a:rPr lang="pt-PT" dirty="0" smtClean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.AppleSystemUIFont" charset="-120"/>
              <a:buChar char="-"/>
            </a:pPr>
            <a:endParaRPr lang="pt-PT" sz="1000" dirty="0" smtClean="0">
              <a:solidFill>
                <a:schemeClr val="bg1"/>
              </a:solidFill>
            </a:endParaRP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.AppleSystemUIFont" charset="-120"/>
              <a:buChar char="-"/>
            </a:pPr>
            <a:r>
              <a:rPr lang="pt-PT" dirty="0" smtClean="0">
                <a:solidFill>
                  <a:schemeClr val="bg1"/>
                </a:solidFill>
              </a:rPr>
              <a:t>A </a:t>
            </a:r>
            <a:r>
              <a:rPr lang="pt-PT" b="1" dirty="0" smtClean="0">
                <a:solidFill>
                  <a:schemeClr val="bg1"/>
                </a:solidFill>
              </a:rPr>
              <a:t>esperança </a:t>
            </a:r>
            <a:r>
              <a:rPr lang="pt-PT" b="1" dirty="0">
                <a:solidFill>
                  <a:schemeClr val="bg1"/>
                </a:solidFill>
              </a:rPr>
              <a:t>média de vida </a:t>
            </a:r>
            <a:r>
              <a:rPr lang="pt-PT" dirty="0" smtClean="0">
                <a:solidFill>
                  <a:schemeClr val="bg1"/>
                </a:solidFill>
              </a:rPr>
              <a:t>é semelhante </a:t>
            </a:r>
            <a:r>
              <a:rPr lang="pt-PT" dirty="0">
                <a:solidFill>
                  <a:schemeClr val="bg1"/>
                </a:solidFill>
              </a:rPr>
              <a:t>à da população em </a:t>
            </a:r>
            <a:r>
              <a:rPr lang="pt-PT" dirty="0" smtClean="0">
                <a:solidFill>
                  <a:schemeClr val="bg1"/>
                </a:solidFill>
              </a:rPr>
              <a:t>geral.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.AppleSystemUIFont" charset="-120"/>
              <a:buChar char="-"/>
            </a:pPr>
            <a:endParaRPr lang="pt-PT" sz="1000" dirty="0" smtClean="0">
              <a:solidFill>
                <a:schemeClr val="bg1"/>
              </a:solidFill>
            </a:endParaRP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.AppleSystemUIFont" charset="-120"/>
              <a:buChar char="-"/>
            </a:pPr>
            <a:r>
              <a:rPr lang="pt-PT" b="1" dirty="0" smtClean="0">
                <a:solidFill>
                  <a:schemeClr val="bg1"/>
                </a:solidFill>
              </a:rPr>
              <a:t>Planos de tratamento </a:t>
            </a:r>
            <a:r>
              <a:rPr lang="pt-PT" dirty="0" smtClean="0">
                <a:solidFill>
                  <a:schemeClr val="bg1"/>
                </a:solidFill>
              </a:rPr>
              <a:t>devem ser adaptados de </a:t>
            </a:r>
            <a:r>
              <a:rPr lang="pt-PT" dirty="0">
                <a:solidFill>
                  <a:schemeClr val="bg1"/>
                </a:solidFill>
              </a:rPr>
              <a:t>modo a precaver e </a:t>
            </a:r>
            <a:r>
              <a:rPr lang="pt-PT" b="1" dirty="0">
                <a:solidFill>
                  <a:schemeClr val="bg1"/>
                </a:solidFill>
              </a:rPr>
              <a:t>minimizar as perdas funcionais em fase </a:t>
            </a:r>
            <a:r>
              <a:rPr lang="pt-PT" b="1" dirty="0" smtClean="0">
                <a:solidFill>
                  <a:schemeClr val="bg1"/>
                </a:solidFill>
              </a:rPr>
              <a:t>adulta.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.AppleSystemUIFont" charset="-120"/>
              <a:buChar char="-"/>
            </a:pPr>
            <a:endParaRPr lang="pt-PT" sz="1000" b="1" dirty="0" smtClean="0">
              <a:solidFill>
                <a:schemeClr val="bg1"/>
              </a:solidFill>
            </a:endParaRP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.AppleSystemUIFont" charset="-120"/>
              <a:buChar char="-"/>
            </a:pPr>
            <a:r>
              <a:rPr lang="pt-PT" dirty="0">
                <a:solidFill>
                  <a:schemeClr val="bg1"/>
                </a:solidFill>
              </a:rPr>
              <a:t>Utentes com PC perdem a capacidade de realizar marcha entre os </a:t>
            </a:r>
            <a:r>
              <a:rPr lang="pt-PT" b="1" dirty="0">
                <a:solidFill>
                  <a:schemeClr val="bg1"/>
                </a:solidFill>
              </a:rPr>
              <a:t>15 e 34 anos </a:t>
            </a:r>
            <a:r>
              <a:rPr lang="pt-PT" dirty="0">
                <a:solidFill>
                  <a:schemeClr val="bg1"/>
                </a:solidFill>
              </a:rPr>
              <a:t>de </a:t>
            </a:r>
            <a:r>
              <a:rPr lang="pt-PT" dirty="0" smtClean="0">
                <a:solidFill>
                  <a:schemeClr val="bg1"/>
                </a:solidFill>
              </a:rPr>
              <a:t>idade.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.AppleSystemUIFont" charset="-120"/>
              <a:buChar char="-"/>
            </a:pPr>
            <a:endParaRPr lang="pt-PT" dirty="0" smtClean="0">
              <a:solidFill>
                <a:schemeClr val="bg1"/>
              </a:solidFill>
            </a:endParaRPr>
          </a:p>
          <a:p>
            <a:endParaRPr lang="pt-PT" dirty="0"/>
          </a:p>
        </p:txBody>
      </p:sp>
      <p:sp>
        <p:nvSpPr>
          <p:cNvPr id="5" name="CaixaDeTexto 4"/>
          <p:cNvSpPr txBox="1"/>
          <p:nvPr/>
        </p:nvSpPr>
        <p:spPr>
          <a:xfrm>
            <a:off x="9617365" y="6118595"/>
            <a:ext cx="17646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1200" dirty="0" smtClean="0">
                <a:solidFill>
                  <a:schemeClr val="bg1"/>
                </a:solidFill>
              </a:rPr>
              <a:t>Colver</a:t>
            </a:r>
            <a:r>
              <a:rPr lang="pt-PT" sz="1200" dirty="0">
                <a:solidFill>
                  <a:schemeClr val="bg1"/>
                </a:solidFill>
              </a:rPr>
              <a:t>, 2012</a:t>
            </a:r>
            <a:r>
              <a:rPr lang="pt-PT" sz="1200">
                <a:solidFill>
                  <a:schemeClr val="bg1"/>
                </a:solidFill>
              </a:rPr>
              <a:t>, </a:t>
            </a:r>
            <a:r>
              <a:rPr lang="pt-PT" sz="1200" smtClean="0">
                <a:solidFill>
                  <a:schemeClr val="bg1"/>
                </a:solidFill>
              </a:rPr>
              <a:t>2016</a:t>
            </a:r>
            <a:endParaRPr lang="pt-PT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6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 smtClean="0"/>
              <a:t>17/07/17</a:t>
            </a:r>
            <a:endParaRPr lang="en-US" dirty="0"/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CaixaDeTexto 3"/>
          <p:cNvSpPr txBox="1"/>
          <p:nvPr/>
        </p:nvSpPr>
        <p:spPr>
          <a:xfrm>
            <a:off x="637661" y="710413"/>
            <a:ext cx="10832444" cy="4193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chemeClr val="accent1"/>
              </a:buClr>
            </a:pPr>
            <a:r>
              <a:rPr lang="pt-PT" b="1" dirty="0" smtClean="0">
                <a:solidFill>
                  <a:schemeClr val="bg1"/>
                </a:solidFill>
              </a:rPr>
              <a:t>A diminuição da capacidade de realizar marcha está associada a</a:t>
            </a:r>
            <a:r>
              <a:rPr lang="pt-PT" dirty="0" smtClean="0">
                <a:solidFill>
                  <a:schemeClr val="bg1"/>
                </a:solidFill>
              </a:rPr>
              <a:t>:</a:t>
            </a:r>
            <a:endParaRPr lang="pt-PT" dirty="0">
              <a:solidFill>
                <a:schemeClr val="bg1"/>
              </a:solidFill>
            </a:endParaRPr>
          </a:p>
          <a:p>
            <a:pPr marL="1381125" indent="-301625">
              <a:lnSpc>
                <a:spcPct val="150000"/>
              </a:lnSpc>
              <a:buClr>
                <a:schemeClr val="accent1"/>
              </a:buClr>
              <a:buFont typeface=".AppleSystemUIFont" charset="-120"/>
              <a:buChar char="-"/>
            </a:pPr>
            <a:r>
              <a:rPr lang="pt-PT" dirty="0" smtClean="0">
                <a:solidFill>
                  <a:schemeClr val="bg1"/>
                </a:solidFill>
              </a:rPr>
              <a:t>Aumento </a:t>
            </a:r>
            <a:r>
              <a:rPr lang="pt-PT" dirty="0">
                <a:solidFill>
                  <a:schemeClr val="bg1"/>
                </a:solidFill>
              </a:rPr>
              <a:t>da </a:t>
            </a:r>
            <a:r>
              <a:rPr lang="pt-PT" dirty="0" smtClean="0">
                <a:solidFill>
                  <a:schemeClr val="bg1"/>
                </a:solidFill>
              </a:rPr>
              <a:t>espasticidade;</a:t>
            </a:r>
            <a:endParaRPr lang="pt-PT" dirty="0">
              <a:solidFill>
                <a:schemeClr val="bg1"/>
              </a:solidFill>
            </a:endParaRPr>
          </a:p>
          <a:p>
            <a:pPr marL="1381125" indent="-301625">
              <a:lnSpc>
                <a:spcPct val="150000"/>
              </a:lnSpc>
              <a:buClr>
                <a:schemeClr val="accent1"/>
              </a:buClr>
              <a:buFont typeface=".AppleSystemUIFont" charset="-120"/>
              <a:buChar char="-"/>
            </a:pPr>
            <a:r>
              <a:rPr lang="pt-PT" dirty="0" smtClean="0">
                <a:solidFill>
                  <a:schemeClr val="bg1"/>
                </a:solidFill>
              </a:rPr>
              <a:t>Aumento </a:t>
            </a:r>
            <a:r>
              <a:rPr lang="pt-PT" dirty="0">
                <a:solidFill>
                  <a:schemeClr val="bg1"/>
                </a:solidFill>
              </a:rPr>
              <a:t>de </a:t>
            </a:r>
            <a:r>
              <a:rPr lang="pt-PT" dirty="0" smtClean="0">
                <a:solidFill>
                  <a:schemeClr val="bg1"/>
                </a:solidFill>
              </a:rPr>
              <a:t>contraturas</a:t>
            </a:r>
            <a:r>
              <a:rPr lang="pt-PT" dirty="0">
                <a:solidFill>
                  <a:schemeClr val="bg1"/>
                </a:solidFill>
              </a:rPr>
              <a:t>;</a:t>
            </a:r>
          </a:p>
          <a:p>
            <a:pPr marL="1381125" indent="-301625">
              <a:lnSpc>
                <a:spcPct val="150000"/>
              </a:lnSpc>
              <a:buClr>
                <a:schemeClr val="accent1"/>
              </a:buClr>
              <a:buFont typeface=".AppleSystemUIFont" charset="-120"/>
              <a:buChar char="-"/>
            </a:pPr>
            <a:r>
              <a:rPr lang="pt-PT" dirty="0" smtClean="0">
                <a:solidFill>
                  <a:schemeClr val="bg1"/>
                </a:solidFill>
              </a:rPr>
              <a:t>Diminuição </a:t>
            </a:r>
            <a:r>
              <a:rPr lang="pt-PT" dirty="0">
                <a:solidFill>
                  <a:schemeClr val="bg1"/>
                </a:solidFill>
              </a:rPr>
              <a:t>do </a:t>
            </a:r>
            <a:r>
              <a:rPr lang="pt-PT" dirty="0" smtClean="0">
                <a:solidFill>
                  <a:schemeClr val="bg1"/>
                </a:solidFill>
              </a:rPr>
              <a:t>equilíbrio; </a:t>
            </a:r>
            <a:endParaRPr lang="pt-PT" dirty="0">
              <a:solidFill>
                <a:schemeClr val="bg1"/>
              </a:solidFill>
            </a:endParaRPr>
          </a:p>
          <a:p>
            <a:pPr marL="1381125" indent="-301625">
              <a:lnSpc>
                <a:spcPct val="150000"/>
              </a:lnSpc>
              <a:buClr>
                <a:schemeClr val="accent1"/>
              </a:buClr>
              <a:buFont typeface=".AppleSystemUIFont" charset="-120"/>
              <a:buChar char="-"/>
            </a:pPr>
            <a:r>
              <a:rPr lang="pt-PT" dirty="0" smtClean="0">
                <a:solidFill>
                  <a:schemeClr val="bg1"/>
                </a:solidFill>
              </a:rPr>
              <a:t>Diminuição </a:t>
            </a:r>
            <a:r>
              <a:rPr lang="pt-PT" dirty="0">
                <a:solidFill>
                  <a:schemeClr val="bg1"/>
                </a:solidFill>
              </a:rPr>
              <a:t>da força </a:t>
            </a:r>
            <a:r>
              <a:rPr lang="pt-PT" dirty="0" smtClean="0">
                <a:solidFill>
                  <a:schemeClr val="bg1"/>
                </a:solidFill>
              </a:rPr>
              <a:t>muscular;</a:t>
            </a:r>
            <a:endParaRPr lang="pt-PT" dirty="0">
              <a:solidFill>
                <a:schemeClr val="bg1"/>
              </a:solidFill>
            </a:endParaRPr>
          </a:p>
          <a:p>
            <a:pPr marL="1381125" indent="-301625">
              <a:lnSpc>
                <a:spcPct val="150000"/>
              </a:lnSpc>
              <a:buClr>
                <a:schemeClr val="accent1"/>
              </a:buClr>
              <a:buFont typeface=".AppleSystemUIFont" charset="-120"/>
              <a:buChar char="-"/>
            </a:pPr>
            <a:r>
              <a:rPr lang="pt-PT" dirty="0" smtClean="0">
                <a:solidFill>
                  <a:schemeClr val="bg1"/>
                </a:solidFill>
              </a:rPr>
              <a:t>Diminuição </a:t>
            </a:r>
            <a:r>
              <a:rPr lang="pt-PT" dirty="0">
                <a:solidFill>
                  <a:schemeClr val="bg1"/>
                </a:solidFill>
              </a:rPr>
              <a:t>da </a:t>
            </a:r>
            <a:r>
              <a:rPr lang="pt-PT" dirty="0" smtClean="0">
                <a:solidFill>
                  <a:schemeClr val="bg1"/>
                </a:solidFill>
              </a:rPr>
              <a:t>flexibilidade; </a:t>
            </a:r>
            <a:endParaRPr lang="pt-PT" dirty="0">
              <a:solidFill>
                <a:schemeClr val="bg1"/>
              </a:solidFill>
            </a:endParaRPr>
          </a:p>
          <a:p>
            <a:pPr marL="1381125" indent="-301625">
              <a:lnSpc>
                <a:spcPct val="150000"/>
              </a:lnSpc>
              <a:buClr>
                <a:schemeClr val="accent1"/>
              </a:buClr>
              <a:buFont typeface=".AppleSystemUIFont" charset="-120"/>
              <a:buChar char="-"/>
            </a:pPr>
            <a:r>
              <a:rPr lang="pt-PT" dirty="0">
                <a:solidFill>
                  <a:schemeClr val="bg1"/>
                </a:solidFill>
              </a:rPr>
              <a:t>D</a:t>
            </a:r>
            <a:r>
              <a:rPr lang="pt-PT" dirty="0" smtClean="0">
                <a:solidFill>
                  <a:schemeClr val="bg1"/>
                </a:solidFill>
              </a:rPr>
              <a:t>iminuição </a:t>
            </a:r>
            <a:r>
              <a:rPr lang="pt-PT" dirty="0">
                <a:solidFill>
                  <a:schemeClr val="bg1"/>
                </a:solidFill>
              </a:rPr>
              <a:t>do controlo </a:t>
            </a:r>
            <a:r>
              <a:rPr lang="pt-PT" dirty="0" smtClean="0">
                <a:solidFill>
                  <a:schemeClr val="bg1"/>
                </a:solidFill>
              </a:rPr>
              <a:t>motor; </a:t>
            </a:r>
            <a:endParaRPr lang="pt-PT" dirty="0">
              <a:solidFill>
                <a:schemeClr val="bg1"/>
              </a:solidFill>
            </a:endParaRPr>
          </a:p>
          <a:p>
            <a:pPr marL="1381125" indent="-301625">
              <a:lnSpc>
                <a:spcPct val="150000"/>
              </a:lnSpc>
              <a:buClr>
                <a:schemeClr val="accent1"/>
              </a:buClr>
              <a:buFont typeface=".AppleSystemUIFont" charset="-120"/>
              <a:buChar char="-"/>
            </a:pPr>
            <a:r>
              <a:rPr lang="pt-PT" dirty="0" smtClean="0">
                <a:solidFill>
                  <a:schemeClr val="bg1"/>
                </a:solidFill>
              </a:rPr>
              <a:t>Aumento </a:t>
            </a:r>
            <a:r>
              <a:rPr lang="pt-PT" dirty="0">
                <a:solidFill>
                  <a:schemeClr val="bg1"/>
                </a:solidFill>
              </a:rPr>
              <a:t>de </a:t>
            </a:r>
            <a:r>
              <a:rPr lang="pt-PT" dirty="0" smtClean="0">
                <a:solidFill>
                  <a:schemeClr val="bg1"/>
                </a:solidFill>
              </a:rPr>
              <a:t>peso</a:t>
            </a:r>
            <a:r>
              <a:rPr lang="pt-PT" dirty="0">
                <a:solidFill>
                  <a:schemeClr val="bg1"/>
                </a:solidFill>
              </a:rPr>
              <a:t>;</a:t>
            </a:r>
          </a:p>
          <a:p>
            <a:pPr marL="1381125" indent="-301625">
              <a:lnSpc>
                <a:spcPct val="150000"/>
              </a:lnSpc>
              <a:buClr>
                <a:schemeClr val="accent1"/>
              </a:buClr>
              <a:buFont typeface=".AppleSystemUIFont" charset="-120"/>
              <a:buChar char="-"/>
            </a:pPr>
            <a:r>
              <a:rPr lang="pt-PT" dirty="0">
                <a:solidFill>
                  <a:schemeClr val="bg1"/>
                </a:solidFill>
              </a:rPr>
              <a:t>Aumento de </a:t>
            </a:r>
            <a:r>
              <a:rPr lang="pt-PT" dirty="0" smtClean="0">
                <a:solidFill>
                  <a:schemeClr val="bg1"/>
                </a:solidFill>
              </a:rPr>
              <a:t>dor;</a:t>
            </a:r>
            <a:endParaRPr lang="pt-PT" dirty="0">
              <a:solidFill>
                <a:schemeClr val="bg1"/>
              </a:solidFill>
            </a:endParaRPr>
          </a:p>
          <a:p>
            <a:pPr marL="1381125" indent="-301625">
              <a:lnSpc>
                <a:spcPct val="150000"/>
              </a:lnSpc>
              <a:buClr>
                <a:schemeClr val="accent1"/>
              </a:buClr>
              <a:buFont typeface=".AppleSystemUIFont" charset="-120"/>
              <a:buChar char="-"/>
            </a:pPr>
            <a:r>
              <a:rPr lang="pt-PT" dirty="0">
                <a:solidFill>
                  <a:schemeClr val="bg1"/>
                </a:solidFill>
              </a:rPr>
              <a:t>Aumento de </a:t>
            </a:r>
            <a:r>
              <a:rPr lang="pt-PT" dirty="0" smtClean="0">
                <a:solidFill>
                  <a:schemeClr val="bg1"/>
                </a:solidFill>
              </a:rPr>
              <a:t>fadiga.</a:t>
            </a:r>
            <a:endParaRPr lang="pt-PT" dirty="0">
              <a:solidFill>
                <a:schemeClr val="bg1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765999" y="5055295"/>
            <a:ext cx="108324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dirty="0" smtClean="0">
                <a:solidFill>
                  <a:schemeClr val="bg1"/>
                </a:solidFill>
              </a:rPr>
              <a:t>A </a:t>
            </a:r>
            <a:r>
              <a:rPr lang="pt-PT" dirty="0">
                <a:solidFill>
                  <a:schemeClr val="bg1"/>
                </a:solidFill>
              </a:rPr>
              <a:t>manutenção da capacidade de realizar marcha é indispensável para </a:t>
            </a:r>
            <a:r>
              <a:rPr lang="pt-PT">
                <a:solidFill>
                  <a:schemeClr val="bg1"/>
                </a:solidFill>
              </a:rPr>
              <a:t>conferir </a:t>
            </a:r>
            <a:r>
              <a:rPr lang="pt-PT" smtClean="0">
                <a:solidFill>
                  <a:schemeClr val="bg1"/>
                </a:solidFill>
              </a:rPr>
              <a:t>ao utente maior </a:t>
            </a:r>
            <a:r>
              <a:rPr lang="pt-PT" dirty="0">
                <a:solidFill>
                  <a:schemeClr val="bg1"/>
                </a:solidFill>
              </a:rPr>
              <a:t>participação social, a par de uma adequada qualidade de vida e </a:t>
            </a:r>
            <a:r>
              <a:rPr lang="pt-PT" dirty="0" smtClean="0">
                <a:solidFill>
                  <a:schemeClr val="bg1"/>
                </a:solidFill>
              </a:rPr>
              <a:t>independência.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2734" y="1723744"/>
            <a:ext cx="3810000" cy="2857500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6731661" y="6133358"/>
            <a:ext cx="46321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dirty="0" err="1">
                <a:solidFill>
                  <a:schemeClr val="bg1"/>
                </a:solidFill>
              </a:rPr>
              <a:t>Davids</a:t>
            </a:r>
            <a:r>
              <a:rPr lang="pt-PT" sz="1200" dirty="0">
                <a:solidFill>
                  <a:schemeClr val="bg1"/>
                </a:solidFill>
              </a:rPr>
              <a:t>, </a:t>
            </a:r>
            <a:r>
              <a:rPr lang="pt-PT" sz="1200" dirty="0" err="1">
                <a:solidFill>
                  <a:schemeClr val="bg1"/>
                </a:solidFill>
              </a:rPr>
              <a:t>Oeffinger</a:t>
            </a:r>
            <a:r>
              <a:rPr lang="pt-PT" sz="1200" dirty="0">
                <a:solidFill>
                  <a:schemeClr val="bg1"/>
                </a:solidFill>
              </a:rPr>
              <a:t>, </a:t>
            </a:r>
            <a:r>
              <a:rPr lang="pt-PT" sz="1200" dirty="0" err="1">
                <a:solidFill>
                  <a:schemeClr val="bg1"/>
                </a:solidFill>
              </a:rPr>
              <a:t>Bagley</a:t>
            </a:r>
            <a:r>
              <a:rPr lang="pt-PT" sz="1200" dirty="0">
                <a:solidFill>
                  <a:schemeClr val="bg1"/>
                </a:solidFill>
              </a:rPr>
              <a:t>, </a:t>
            </a:r>
            <a:r>
              <a:rPr lang="pt-PT" sz="1200" dirty="0" err="1">
                <a:solidFill>
                  <a:schemeClr val="bg1"/>
                </a:solidFill>
              </a:rPr>
              <a:t>Sison-Williamson</a:t>
            </a:r>
            <a:r>
              <a:rPr lang="pt-PT" sz="1200" dirty="0">
                <a:solidFill>
                  <a:schemeClr val="bg1"/>
                </a:solidFill>
              </a:rPr>
              <a:t> &amp; </a:t>
            </a:r>
            <a:r>
              <a:rPr lang="pt-PT" sz="1200" dirty="0" err="1">
                <a:solidFill>
                  <a:schemeClr val="bg1"/>
                </a:solidFill>
              </a:rPr>
              <a:t>Gorton</a:t>
            </a:r>
            <a:r>
              <a:rPr lang="pt-PT" sz="1200" dirty="0">
                <a:solidFill>
                  <a:schemeClr val="bg1"/>
                </a:solidFill>
              </a:rPr>
              <a:t>, </a:t>
            </a:r>
            <a:r>
              <a:rPr lang="pt-PT" sz="1200" dirty="0" smtClean="0">
                <a:solidFill>
                  <a:schemeClr val="bg1"/>
                </a:solidFill>
              </a:rPr>
              <a:t>2014</a:t>
            </a:r>
            <a:endParaRPr lang="pt-PT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513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tação">
  <a:themeElements>
    <a:clrScheme name="Personalizado 10">
      <a:dk1>
        <a:srgbClr val="000000"/>
      </a:dk1>
      <a:lt1>
        <a:srgbClr val="FFFFFF"/>
      </a:lt1>
      <a:dk2>
        <a:srgbClr val="FEFFFF"/>
      </a:dk2>
      <a:lt2>
        <a:srgbClr val="ACCBF9"/>
      </a:lt2>
      <a:accent1>
        <a:srgbClr val="0EAAE2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0096FF"/>
      </a:hlink>
      <a:folHlink>
        <a:srgbClr val="3EBBF0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TM03457503[[fn=Citação]]</Template>
  <TotalTime>5255</TotalTime>
  <Words>2777</Words>
  <Application>Microsoft Macintosh PowerPoint</Application>
  <PresentationFormat>Ecrã Panorâmico</PresentationFormat>
  <Paragraphs>359</Paragraphs>
  <Slides>32</Slides>
  <Notes>17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32</vt:i4>
      </vt:variant>
    </vt:vector>
  </HeadingPairs>
  <TitlesOfParts>
    <vt:vector size="39" baseType="lpstr">
      <vt:lpstr>.AppleSystemUIFont</vt:lpstr>
      <vt:lpstr>Calibri</vt:lpstr>
      <vt:lpstr>Century Gothic</vt:lpstr>
      <vt:lpstr>Mangal</vt:lpstr>
      <vt:lpstr>Times New Roman</vt:lpstr>
      <vt:lpstr>Wingdings 2</vt:lpstr>
      <vt:lpstr>Citação</vt:lpstr>
      <vt:lpstr>Os efeitos da Fisioterapia Aquática  na Marcha de utentes adultos com  Paralisia Cerebral Espástica nível I - III</vt:lpstr>
      <vt:lpstr>Introdução</vt:lpstr>
      <vt:lpstr>Apresentação do PowerPoint</vt:lpstr>
      <vt:lpstr>Paralisia Cerebral (PC)</vt:lpstr>
      <vt:lpstr>Epidemiologia</vt:lpstr>
      <vt:lpstr>Classificação</vt:lpstr>
      <vt:lpstr>Sistema de Classificação  da Função Motora Global (SCFMG)</vt:lpstr>
      <vt:lpstr>Paralisia Cerebral no Adulto</vt:lpstr>
      <vt:lpstr>Apresentação do PowerPoint</vt:lpstr>
      <vt:lpstr>Marcha patológica em PC</vt:lpstr>
      <vt:lpstr>Fisioterapia na PC</vt:lpstr>
      <vt:lpstr>Fisioterapia Aquática</vt:lpstr>
      <vt:lpstr>Conceito de Halliwick</vt:lpstr>
      <vt:lpstr>Apresentação do PowerPoint</vt:lpstr>
      <vt:lpstr>Apresentação do PowerPoint</vt:lpstr>
      <vt:lpstr>Objetivos</vt:lpstr>
      <vt:lpstr>Tipo e desenho de Estudo</vt:lpstr>
      <vt:lpstr>População-Alvo e Amostra</vt:lpstr>
      <vt:lpstr>Critérios de Selecção da Amostra</vt:lpstr>
      <vt:lpstr>Gross Motor Function Measure – 88 (GMFM)</vt:lpstr>
      <vt:lpstr>10 Meters Walking Test (10 MWT)</vt:lpstr>
      <vt:lpstr>Escala Visual de Marcha de Edinburgh (EVME)</vt:lpstr>
      <vt:lpstr>Variáveis</vt:lpstr>
      <vt:lpstr>Hipóteses</vt:lpstr>
      <vt:lpstr>Plano de tratamento de dados</vt:lpstr>
      <vt:lpstr>Procedimentos de aplicação</vt:lpstr>
      <vt:lpstr>Apresentação do PowerPoint</vt:lpstr>
      <vt:lpstr>Apresentação do PowerPoint</vt:lpstr>
      <vt:lpstr>Limitações</vt:lpstr>
      <vt:lpstr>Reflexões Finais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15.0036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Ana Alexandra Caseiro</dc:creator>
  <cp:lastModifiedBy>201392594</cp:lastModifiedBy>
  <cp:revision>163</cp:revision>
  <dcterms:created xsi:type="dcterms:W3CDTF">2016-01-11T12:19:54Z</dcterms:created>
  <dcterms:modified xsi:type="dcterms:W3CDTF">2017-07-17T08:41:04Z</dcterms:modified>
</cp:coreProperties>
</file>