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70" r:id="rId5"/>
    <p:sldId id="271" r:id="rId6"/>
    <p:sldId id="259" r:id="rId7"/>
    <p:sldId id="260" r:id="rId8"/>
    <p:sldId id="273" r:id="rId9"/>
    <p:sldId id="274" r:id="rId10"/>
    <p:sldId id="275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Estilo Claro 2 - Destaqu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Estilo Claro 1 - Destaqu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Destaqu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Destaqu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Destaqu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3" autoAdjust="0"/>
    <p:restoredTop sz="94660"/>
  </p:normalViewPr>
  <p:slideViewPr>
    <p:cSldViewPr snapToGrid="0">
      <p:cViewPr varScale="1">
        <p:scale>
          <a:sx n="81" d="100"/>
          <a:sy n="81" d="100"/>
        </p:scale>
        <p:origin x="9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47567D-7132-4837-B28F-9AB0BF97432E}" type="datetimeFigureOut">
              <a:rPr lang="pt-PT" smtClean="0"/>
              <a:t>23-07-2018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774525-0019-436A-AF49-56CE51754102}" type="slidenum">
              <a:rPr lang="pt-PT" smtClean="0"/>
              <a:t>‹nº›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5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567D-7132-4837-B28F-9AB0BF97432E}" type="datetimeFigureOut">
              <a:rPr lang="pt-PT" smtClean="0"/>
              <a:t>23-07-2018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4525-0019-436A-AF49-56CE5175410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260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567D-7132-4837-B28F-9AB0BF97432E}" type="datetimeFigureOut">
              <a:rPr lang="pt-PT" smtClean="0"/>
              <a:t>23-07-2018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4525-0019-436A-AF49-56CE5175410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6132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567D-7132-4837-B28F-9AB0BF97432E}" type="datetimeFigureOut">
              <a:rPr lang="pt-PT" smtClean="0"/>
              <a:t>23-07-2018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4525-0019-436A-AF49-56CE5175410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438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567D-7132-4837-B28F-9AB0BF97432E}" type="datetimeFigureOut">
              <a:rPr lang="pt-PT" smtClean="0"/>
              <a:t>23-07-2018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4525-0019-436A-AF49-56CE51754102}" type="slidenum">
              <a:rPr lang="pt-PT" smtClean="0"/>
              <a:t>‹nº›</a:t>
            </a:fld>
            <a:endParaRPr lang="pt-PT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35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567D-7132-4837-B28F-9AB0BF97432E}" type="datetimeFigureOut">
              <a:rPr lang="pt-PT" smtClean="0"/>
              <a:t>23-07-2018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4525-0019-436A-AF49-56CE5175410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486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567D-7132-4837-B28F-9AB0BF97432E}" type="datetimeFigureOut">
              <a:rPr lang="pt-PT" smtClean="0"/>
              <a:t>23-07-2018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4525-0019-436A-AF49-56CE5175410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727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567D-7132-4837-B28F-9AB0BF97432E}" type="datetimeFigureOut">
              <a:rPr lang="pt-PT" smtClean="0"/>
              <a:t>23-07-2018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4525-0019-436A-AF49-56CE5175410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0447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567D-7132-4837-B28F-9AB0BF97432E}" type="datetimeFigureOut">
              <a:rPr lang="pt-PT" smtClean="0"/>
              <a:t>23-07-2018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4525-0019-436A-AF49-56CE5175410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4132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567D-7132-4837-B28F-9AB0BF97432E}" type="datetimeFigureOut">
              <a:rPr lang="pt-PT" smtClean="0"/>
              <a:t>23-07-2018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4525-0019-436A-AF49-56CE5175410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165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567D-7132-4837-B28F-9AB0BF97432E}" type="datetimeFigureOut">
              <a:rPr lang="pt-PT" smtClean="0"/>
              <a:t>23-07-2018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4525-0019-436A-AF49-56CE5175410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022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847567D-7132-4837-B28F-9AB0BF97432E}" type="datetimeFigureOut">
              <a:rPr lang="pt-PT" smtClean="0"/>
              <a:t>23-07-2018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5774525-0019-436A-AF49-56CE5175410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83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lg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A97DFB05-7870-4A6B-B75C-5C1558C1D6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72" y="426834"/>
            <a:ext cx="2502590" cy="8714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BC0E0458-DF21-4D54-B359-7557B6E9CEB1}"/>
              </a:ext>
            </a:extLst>
          </p:cNvPr>
          <p:cNvSpPr txBox="1"/>
          <p:nvPr/>
        </p:nvSpPr>
        <p:spPr>
          <a:xfrm>
            <a:off x="3405833" y="533219"/>
            <a:ext cx="7964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Unidade Curricular de Ciclos Temáticos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E273FB9E-4DB0-481E-A085-7B4846C4DA7B}"/>
              </a:ext>
            </a:extLst>
          </p:cNvPr>
          <p:cNvSpPr txBox="1"/>
          <p:nvPr/>
        </p:nvSpPr>
        <p:spPr>
          <a:xfrm>
            <a:off x="3830928" y="1067451"/>
            <a:ext cx="7420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14º Curso de Licenciatura em Enfermagem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8657C330-FC9F-4F1F-8600-B10794CC215D}"/>
              </a:ext>
            </a:extLst>
          </p:cNvPr>
          <p:cNvSpPr txBox="1"/>
          <p:nvPr/>
        </p:nvSpPr>
        <p:spPr>
          <a:xfrm>
            <a:off x="3166398" y="2084736"/>
            <a:ext cx="6148984" cy="58477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PT" sz="3200" b="1" dirty="0">
                <a:ln w="6600">
                  <a:solidFill>
                    <a:schemeClr val="bg1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Monografia Final de Curso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8DC34907-5337-4CD5-ADAA-73EB91D70C90}"/>
              </a:ext>
            </a:extLst>
          </p:cNvPr>
          <p:cNvSpPr txBox="1"/>
          <p:nvPr/>
        </p:nvSpPr>
        <p:spPr>
          <a:xfrm>
            <a:off x="940917" y="2940332"/>
            <a:ext cx="10310165" cy="138499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“Motivos que levam as mulheres a optarem pela Interrupção Voluntária da Gravidez: Revisão Integrativa da Literatura”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5FCCB8A7-B832-460C-B664-5E3D8DAD983C}"/>
              </a:ext>
            </a:extLst>
          </p:cNvPr>
          <p:cNvSpPr txBox="1"/>
          <p:nvPr/>
        </p:nvSpPr>
        <p:spPr>
          <a:xfrm>
            <a:off x="6240890" y="5132159"/>
            <a:ext cx="5685164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Elaborado por:</a:t>
            </a:r>
          </a:p>
          <a:p>
            <a:pPr algn="ctr"/>
            <a:r>
              <a:rPr lang="pt-PT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Cláudia Alves Máximo, nº 201492698</a:t>
            </a:r>
          </a:p>
          <a:p>
            <a:pPr algn="ctr"/>
            <a:r>
              <a:rPr lang="pt-PT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Inês Filipa Moreno Canhoto, nº 201492748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0ACBA565-1119-4E6B-BA7B-6FD8E10355A3}"/>
              </a:ext>
            </a:extLst>
          </p:cNvPr>
          <p:cNvSpPr txBox="1"/>
          <p:nvPr/>
        </p:nvSpPr>
        <p:spPr>
          <a:xfrm>
            <a:off x="265946" y="4763420"/>
            <a:ext cx="5657615" cy="147732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Orientado por:</a:t>
            </a:r>
          </a:p>
          <a:p>
            <a:pPr algn="ctr"/>
            <a:r>
              <a:rPr lang="pt-PT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Prof. Doutora Joana Mendes Marques</a:t>
            </a:r>
          </a:p>
          <a:p>
            <a:pPr algn="ctr"/>
            <a:endParaRPr lang="pt-PT" b="1" dirty="0">
              <a:ln w="66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pt-PT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Co-orientado</a:t>
            </a:r>
            <a:r>
              <a:rPr lang="pt-PT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 por:</a:t>
            </a:r>
          </a:p>
          <a:p>
            <a:pPr algn="ctr"/>
            <a:r>
              <a:rPr lang="pt-PT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Prof. Doutora Dora Carteiro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28CDF991-0394-4318-9523-CD2FDB4BF3F7}"/>
              </a:ext>
            </a:extLst>
          </p:cNvPr>
          <p:cNvSpPr txBox="1"/>
          <p:nvPr/>
        </p:nvSpPr>
        <p:spPr>
          <a:xfrm>
            <a:off x="5048034" y="6430691"/>
            <a:ext cx="2703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ln w="6600">
                  <a:solidFill>
                    <a:schemeClr val="tx1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23 de julho de 2018</a:t>
            </a:r>
          </a:p>
        </p:txBody>
      </p:sp>
    </p:spTree>
    <p:extLst>
      <p:ext uri="{BB962C8B-B14F-4D97-AF65-F5344CB8AC3E}">
        <p14:creationId xmlns:p14="http://schemas.microsoft.com/office/powerpoint/2010/main" val="21662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CB52D0F4-4B86-4A93-9D72-A6884D674837}"/>
              </a:ext>
            </a:extLst>
          </p:cNvPr>
          <p:cNvSpPr/>
          <p:nvPr/>
        </p:nvSpPr>
        <p:spPr>
          <a:xfrm>
            <a:off x="194645" y="704063"/>
            <a:ext cx="4218329" cy="590931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Receio de perda de autonomia financeira;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 Dependência financeira dos pais;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Receio de agravamento da situação económica com mais filhos;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Receio de não conseguir manter as necessidades básicas com mais um filho;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Desemprego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Condições habitacionais e financeiras inadequadas;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Ausência de seguro de saúde  e de apoio do Governo;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Dificuldades na vida profissional;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 Dificuldades na formação;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Dificuldades relacionadas com a vida profissional, formação e/ou planos de vida;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Bebé não desejado;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Pressão colocada sobre a mulher, apesar de esta querer manter a gravidez;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Medo de dar à luz;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Idade avançada;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Falta de maturidade ou de independência;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Receio de alterações corporais;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Problemas de saúde mental ou físicos;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Receio de perda de liberdade;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Desejo de casar primeiro;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Tempo insuficiente;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Falta de preparação emocional e mental;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Receio de sofrimento para a criança;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A294BA5D-3286-4C98-9896-F2D3E00A2747}"/>
              </a:ext>
            </a:extLst>
          </p:cNvPr>
          <p:cNvSpPr/>
          <p:nvPr/>
        </p:nvSpPr>
        <p:spPr>
          <a:xfrm>
            <a:off x="4412973" y="303438"/>
            <a:ext cx="4401095" cy="63099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Sentimento de incapacidade por ser solteira;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Aborto induzido utilizado como método contracetivo;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Dificuldade no acesso a planeamento familiar, métodos contracetivos ou à contraceção de emergência;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Número de filhos idealizado atingido;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Já tinha filhos de ambos os sexos;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Impacto adverso na qualidade de vida dos outros filhos;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Sentimento de sobrecarga com filhos atuais;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Não quis lidar com outra criança, após a primeira ter nascido com uma doença congénita;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Gravidez anterior recente;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Necessidade de concentração em filho doente;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Não aceitação da gravidez por parte dos familiares;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Medo da reação dos pais ou de dececioná-los;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Omissão aos pais de vida sexualmente ativa na adolescência;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Relações complexas e violentas com outros familiares desde a infância;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Desestruturação/ Falta de apoio familiar;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Pressão/ influência exercida por parte de familiares e amigos;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Receio que o bebé tivesse um impacto negativo para a sua família e/ou amigos;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Receio de negação da paternidade;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 Falta de apoio por parte do companheiro;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Instabilidade e casualidade da relação amorosa;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08846BA7-DEEC-448C-94D6-2E06E9B51917}"/>
              </a:ext>
            </a:extLst>
          </p:cNvPr>
          <p:cNvSpPr/>
          <p:nvPr/>
        </p:nvSpPr>
        <p:spPr>
          <a:xfrm>
            <a:off x="8814068" y="273176"/>
            <a:ext cx="3183287" cy="634019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Pouco interesse em constituir família devido a relacionamentos instáveis anteriores;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Parceiro errado para ser pai;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Insegurança e resistência do parceiro em ser pai;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Fim da relação após descoberta da gravidez;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O parceiro não quer o bebé;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Dúvidas em relação à paternidade do bebé;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Receio de estigma por parte da sociedade;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Motivos étnicos e religiosos;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Ambiente imediato e global não adequado para o bebé;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Não queria contribuir para a superpopulação mundial;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Feto com anormalidades;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Medo de potenciais problemas com o feto;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Receio que a existência de uma criança deficiente na família afetasse as outras crianças e o seu parceiro;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Violação;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Violência doméstica (sexual, física, psicológica e coerção sexual);</a:t>
            </a:r>
          </a:p>
          <a:p>
            <a:pPr marL="285750" indent="-28575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1400" dirty="0"/>
              <a:t>Abortos anteriores devido a violação.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CAC7028A-F28F-484C-8FEE-0B5735AF8556}"/>
              </a:ext>
            </a:extLst>
          </p:cNvPr>
          <p:cNvSpPr txBox="1">
            <a:spLocks/>
          </p:cNvSpPr>
          <p:nvPr/>
        </p:nvSpPr>
        <p:spPr>
          <a:xfrm>
            <a:off x="291547" y="244627"/>
            <a:ext cx="3869636" cy="4594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3600" b="1" dirty="0">
                <a:solidFill>
                  <a:schemeClr val="tx1"/>
                </a:solidFill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224179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371F9D82-B8E4-4029-9C35-30F04C902B21}"/>
              </a:ext>
            </a:extLst>
          </p:cNvPr>
          <p:cNvSpPr/>
          <p:nvPr/>
        </p:nvSpPr>
        <p:spPr>
          <a:xfrm>
            <a:off x="4611650" y="1232721"/>
            <a:ext cx="7268489" cy="16312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ctr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PT" sz="2000" dirty="0">
                <a:ea typeface="Calibri" panose="020F0502020204030204" pitchFamily="34" charset="0"/>
                <a:cs typeface="Times New Roman" panose="02020603050405020304" pitchFamily="18" charset="0"/>
              </a:rPr>
              <a:t>Falta de apoio por parte do companheiro;</a:t>
            </a:r>
          </a:p>
          <a:p>
            <a:pPr marL="285750" indent="-285750" algn="ctr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PT" sz="2000" dirty="0">
                <a:ea typeface="Calibri" panose="020F0502020204030204" pitchFamily="34" charset="0"/>
                <a:cs typeface="Times New Roman" panose="02020603050405020304" pitchFamily="18" charset="0"/>
              </a:rPr>
              <a:t>Instabilidade e casualidade da relação amorosa;</a:t>
            </a:r>
          </a:p>
          <a:p>
            <a:pPr marL="285750" indent="-285750" algn="ctr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PT" sz="2000" dirty="0">
                <a:ea typeface="Calibri" panose="020F0502020204030204" pitchFamily="34" charset="0"/>
                <a:cs typeface="Times New Roman" panose="02020603050405020304" pitchFamily="18" charset="0"/>
              </a:rPr>
              <a:t>Violência doméstica (sexual, física, psicológica e coerção sexual);</a:t>
            </a:r>
          </a:p>
          <a:p>
            <a:pPr marL="285750" indent="-285750" algn="ctr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PT" sz="2000" dirty="0">
                <a:ea typeface="Calibri" panose="020F0502020204030204" pitchFamily="34" charset="0"/>
                <a:cs typeface="Times New Roman" panose="02020603050405020304" pitchFamily="18" charset="0"/>
              </a:rPr>
              <a:t>O parceiro não querer o bebé.</a:t>
            </a:r>
            <a:endParaRPr lang="pt-PT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6F01DB46-BB9F-4DA1-81E2-43142FFD8462}"/>
              </a:ext>
            </a:extLst>
          </p:cNvPr>
          <p:cNvSpPr txBox="1"/>
          <p:nvPr/>
        </p:nvSpPr>
        <p:spPr>
          <a:xfrm>
            <a:off x="311861" y="1462000"/>
            <a:ext cx="3784446" cy="1200329"/>
          </a:xfrm>
          <a:prstGeom prst="rect">
            <a:avLst/>
          </a:prstGeom>
          <a:gradFill flip="none" rotWithShape="1">
            <a:gsLst>
              <a:gs pos="15000">
                <a:schemeClr val="accent5">
                  <a:lumMod val="75000"/>
                </a:schemeClr>
              </a:gs>
              <a:gs pos="12000">
                <a:srgbClr val="B43514"/>
              </a:gs>
              <a:gs pos="70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400" dirty="0"/>
              <a:t>Motivos mais comuns para a Interrupção Voluntária da Gravidez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2F575E0E-A55C-45B3-A8C2-FF0A7448754D}"/>
              </a:ext>
            </a:extLst>
          </p:cNvPr>
          <p:cNvSpPr/>
          <p:nvPr/>
        </p:nvSpPr>
        <p:spPr>
          <a:xfrm>
            <a:off x="5792008" y="4212759"/>
            <a:ext cx="6048808" cy="101566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PT" sz="2000" dirty="0"/>
              <a:t>Ausência do parceiro não permite um prosseguimento da gravidez pois </a:t>
            </a:r>
            <a:r>
              <a:rPr lang="pt-PT" sz="2000" dirty="0">
                <a:ea typeface="Calibri" panose="020F0502020204030204" pitchFamily="34" charset="0"/>
                <a:cs typeface="Times New Roman" panose="02020603050405020304" pitchFamily="18" charset="0"/>
              </a:rPr>
              <a:t>as mulheres acabam por ficar a morar sozinhas com familiares ou com os seus filhos.</a:t>
            </a:r>
            <a:endParaRPr lang="pt-PT" sz="20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6A5DBB37-0A75-47DC-8214-FA2EB15905D8}"/>
              </a:ext>
            </a:extLst>
          </p:cNvPr>
          <p:cNvSpPr/>
          <p:nvPr/>
        </p:nvSpPr>
        <p:spPr>
          <a:xfrm>
            <a:off x="317931" y="5714939"/>
            <a:ext cx="8759687" cy="70788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PT" sz="2000" dirty="0"/>
              <a:t>A relação saudável com o companheiro é essencial para uma gravidez, </a:t>
            </a:r>
            <a:r>
              <a:rPr lang="pt-PT" sz="2000" dirty="0">
                <a:ea typeface="Calibri" panose="020F0502020204030204" pitchFamily="34" charset="0"/>
                <a:cs typeface="Times New Roman" panose="02020603050405020304" pitchFamily="18" charset="0"/>
              </a:rPr>
              <a:t>para que o mesmo reparta com a mulher a responsabilidade pela criação dos filhos. </a:t>
            </a:r>
            <a:endParaRPr lang="pt-PT" sz="2000" dirty="0"/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xmlns="" id="{48D2C0A7-D72D-47CA-A44D-6A663CFAEE9E}"/>
              </a:ext>
            </a:extLst>
          </p:cNvPr>
          <p:cNvSpPr/>
          <p:nvPr/>
        </p:nvSpPr>
        <p:spPr>
          <a:xfrm>
            <a:off x="4127510" y="1742457"/>
            <a:ext cx="452937" cy="444183"/>
          </a:xfrm>
          <a:prstGeom prst="rightArrow">
            <a:avLst/>
          </a:prstGeom>
          <a:pattFill prst="pct10">
            <a:fgClr>
              <a:schemeClr val="accent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accent2"/>
              </a:solidFill>
            </a:endParaRPr>
          </a:p>
        </p:txBody>
      </p:sp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xmlns="" id="{0A1025DE-A2AD-4013-A4A9-859000B5E2FE}"/>
              </a:ext>
            </a:extLst>
          </p:cNvPr>
          <p:cNvCxnSpPr>
            <a:cxnSpLocks/>
          </p:cNvCxnSpPr>
          <p:nvPr/>
        </p:nvCxnSpPr>
        <p:spPr>
          <a:xfrm>
            <a:off x="253978" y="3052577"/>
            <a:ext cx="11694834" cy="1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Retângulo 17">
            <a:extLst>
              <a:ext uri="{FF2B5EF4-FFF2-40B4-BE49-F238E27FC236}">
                <a16:creationId xmlns:a16="http://schemas.microsoft.com/office/drawing/2014/main" xmlns="" id="{50D8CC45-1A17-424B-8B3D-6B133A10171A}"/>
              </a:ext>
            </a:extLst>
          </p:cNvPr>
          <p:cNvSpPr/>
          <p:nvPr/>
        </p:nvSpPr>
        <p:spPr>
          <a:xfrm>
            <a:off x="2092546" y="3336394"/>
            <a:ext cx="8419549" cy="52322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PT" sz="2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Falta de apoio por parte do companheiro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xmlns="" id="{8F431115-D81D-49C3-8E82-828CAF689C11}"/>
              </a:ext>
            </a:extLst>
          </p:cNvPr>
          <p:cNvSpPr/>
          <p:nvPr/>
        </p:nvSpPr>
        <p:spPr>
          <a:xfrm>
            <a:off x="347869" y="3994063"/>
            <a:ext cx="4764741" cy="163121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PT" sz="2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(Gesteira, Barbosa &amp; </a:t>
            </a:r>
            <a:r>
              <a:rPr lang="pt-PT" sz="2000" b="1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Endo</a:t>
            </a:r>
            <a:r>
              <a:rPr lang="pt-PT" sz="2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2006), </a:t>
            </a:r>
          </a:p>
          <a:p>
            <a:pPr algn="ctr"/>
            <a:r>
              <a:rPr lang="pt-PT" sz="2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(Major </a:t>
            </a:r>
            <a:r>
              <a:rPr lang="pt-PT" sz="2000" b="1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pt-PT" sz="2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al, 2009), </a:t>
            </a:r>
          </a:p>
          <a:p>
            <a:pPr algn="ctr"/>
            <a:r>
              <a:rPr lang="pt-PT" sz="2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PT" sz="2000" b="1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Villela</a:t>
            </a:r>
            <a:r>
              <a:rPr lang="pt-PT" sz="2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Barbosa, </a:t>
            </a:r>
            <a:r>
              <a:rPr lang="pt-PT" sz="2000" b="1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Portella</a:t>
            </a:r>
            <a:r>
              <a:rPr lang="pt-PT" sz="2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&amp; Oliveira, 2012) e </a:t>
            </a:r>
          </a:p>
          <a:p>
            <a:pPr algn="ctr"/>
            <a:r>
              <a:rPr lang="pt-PT" sz="2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(Pérez, Gomes, Santos &amp; Diniz, 2013)</a:t>
            </a:r>
            <a:endParaRPr lang="pt-PT" sz="2000" b="1" dirty="0">
              <a:solidFill>
                <a:schemeClr val="bg1"/>
              </a:solidFill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66BEEB88-962D-470E-B3EC-FE4E2319552C}"/>
              </a:ext>
            </a:extLst>
          </p:cNvPr>
          <p:cNvSpPr/>
          <p:nvPr/>
        </p:nvSpPr>
        <p:spPr>
          <a:xfrm>
            <a:off x="9560615" y="5882634"/>
            <a:ext cx="2313454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PT" sz="2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PT" sz="2000" b="1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Villela</a:t>
            </a:r>
            <a:r>
              <a:rPr lang="pt-PT" sz="2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000" b="1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pt-PT" sz="2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al., 2012)</a:t>
            </a:r>
            <a:endParaRPr lang="pt-PT" sz="2000" b="1" dirty="0">
              <a:solidFill>
                <a:schemeClr val="bg1"/>
              </a:solidFill>
            </a:endParaRPr>
          </a:p>
        </p:txBody>
      </p:sp>
      <p:sp>
        <p:nvSpPr>
          <p:cNvPr id="21" name="Seta: Para a Direita 20">
            <a:extLst>
              <a:ext uri="{FF2B5EF4-FFF2-40B4-BE49-F238E27FC236}">
                <a16:creationId xmlns:a16="http://schemas.microsoft.com/office/drawing/2014/main" xmlns="" id="{C348A64A-9FB2-45A2-86A7-A2EC52230B7C}"/>
              </a:ext>
            </a:extLst>
          </p:cNvPr>
          <p:cNvSpPr/>
          <p:nvPr/>
        </p:nvSpPr>
        <p:spPr>
          <a:xfrm>
            <a:off x="5199119" y="4457652"/>
            <a:ext cx="506379" cy="523219"/>
          </a:xfrm>
          <a:prstGeom prst="rightArrow">
            <a:avLst/>
          </a:prstGeom>
          <a:pattFill prst="smCheck">
            <a:fgClr>
              <a:schemeClr val="accent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accent2"/>
              </a:solidFill>
            </a:endParaRPr>
          </a:p>
        </p:txBody>
      </p:sp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xmlns="" id="{19F19398-B600-40D4-AE7D-65267D997EC5}"/>
              </a:ext>
            </a:extLst>
          </p:cNvPr>
          <p:cNvSpPr/>
          <p:nvPr/>
        </p:nvSpPr>
        <p:spPr>
          <a:xfrm rot="10800000">
            <a:off x="9133525" y="5830749"/>
            <a:ext cx="371182" cy="476266"/>
          </a:xfrm>
          <a:prstGeom prst="rightArrow">
            <a:avLst/>
          </a:prstGeom>
          <a:pattFill prst="smCheck">
            <a:fgClr>
              <a:schemeClr val="accent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accent2"/>
              </a:solidFill>
            </a:endParaRP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2FC1AED8-EF5A-4932-89C0-C434BF485FAD}"/>
              </a:ext>
            </a:extLst>
          </p:cNvPr>
          <p:cNvSpPr txBox="1">
            <a:spLocks/>
          </p:cNvSpPr>
          <p:nvPr/>
        </p:nvSpPr>
        <p:spPr>
          <a:xfrm>
            <a:off x="311861" y="452760"/>
            <a:ext cx="6114966" cy="6099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3600" b="1" dirty="0">
                <a:solidFill>
                  <a:schemeClr val="tx1"/>
                </a:solidFill>
              </a:rPr>
              <a:t>Discussão de Resultados</a:t>
            </a:r>
          </a:p>
        </p:txBody>
      </p:sp>
    </p:spTree>
    <p:extLst>
      <p:ext uri="{BB962C8B-B14F-4D97-AF65-F5344CB8AC3E}">
        <p14:creationId xmlns:p14="http://schemas.microsoft.com/office/powerpoint/2010/main" val="29682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6C14068C-471D-4633-BF0D-6E7D7D629E12}"/>
              </a:ext>
            </a:extLst>
          </p:cNvPr>
          <p:cNvSpPr/>
          <p:nvPr/>
        </p:nvSpPr>
        <p:spPr>
          <a:xfrm>
            <a:off x="1474386" y="1446838"/>
            <a:ext cx="9899505" cy="52322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PT" sz="2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Instabilidade e casualidade da relação amorosa</a:t>
            </a:r>
            <a:endParaRPr lang="pt-PT" sz="2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B222DB40-5924-4DE4-8966-A7F832052D96}"/>
              </a:ext>
            </a:extLst>
          </p:cNvPr>
          <p:cNvSpPr/>
          <p:nvPr/>
        </p:nvSpPr>
        <p:spPr>
          <a:xfrm>
            <a:off x="1711214" y="2422381"/>
            <a:ext cx="2044919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PT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(Palma, 2017) </a:t>
            </a:r>
            <a:endParaRPr lang="pt-PT" sz="2400" b="1" dirty="0">
              <a:solidFill>
                <a:schemeClr val="bg1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D47FB432-6C99-4128-93F1-0E4EA3E3136E}"/>
              </a:ext>
            </a:extLst>
          </p:cNvPr>
          <p:cNvSpPr txBox="1"/>
          <p:nvPr/>
        </p:nvSpPr>
        <p:spPr>
          <a:xfrm>
            <a:off x="5208104" y="2299270"/>
            <a:ext cx="6533307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Relacionamento instável e sem suporte (as mulheres não </a:t>
            </a:r>
            <a:r>
              <a:rPr lang="pt-PT" sz="2000" dirty="0">
                <a:ea typeface="Calibri" panose="020F0502020204030204" pitchFamily="34" charset="0"/>
                <a:cs typeface="Times New Roman" panose="02020603050405020304" pitchFamily="18" charset="0"/>
              </a:rPr>
              <a:t>pretendem viver a experiência da maternidade sozinhas).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3884221B-D006-4E50-8061-9C009FE69F3D}"/>
              </a:ext>
            </a:extLst>
          </p:cNvPr>
          <p:cNvSpPr/>
          <p:nvPr/>
        </p:nvSpPr>
        <p:spPr>
          <a:xfrm>
            <a:off x="1659630" y="3418907"/>
            <a:ext cx="2125454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PT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(Oliveira,2006)</a:t>
            </a:r>
            <a:endParaRPr lang="pt-PT" sz="2400" b="1" dirty="0">
              <a:solidFill>
                <a:schemeClr val="bg1"/>
              </a:solidFill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BE417035-DA65-4832-9A3E-50CE3161E3DE}"/>
              </a:ext>
            </a:extLst>
          </p:cNvPr>
          <p:cNvSpPr/>
          <p:nvPr/>
        </p:nvSpPr>
        <p:spPr>
          <a:xfrm>
            <a:off x="5645411" y="3238349"/>
            <a:ext cx="60960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pt-PT" sz="2000" dirty="0">
                <a:ea typeface="Calibri" panose="020F0502020204030204" pitchFamily="34" charset="0"/>
                <a:cs typeface="Times New Roman" panose="02020603050405020304" pitchFamily="18" charset="0"/>
              </a:rPr>
              <a:t>Acrescenta apenas a rejeição por parte do parceiro como um motivo para a prática do aborto induzido.</a:t>
            </a:r>
            <a:endParaRPr lang="pt-PT" sz="2000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A7926B1E-57CF-41E3-87DE-ADFC37304FFD}"/>
              </a:ext>
            </a:extLst>
          </p:cNvPr>
          <p:cNvSpPr/>
          <p:nvPr/>
        </p:nvSpPr>
        <p:spPr>
          <a:xfrm>
            <a:off x="996648" y="4269300"/>
            <a:ext cx="3120431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PT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(Oliveira, Barbosa &amp; Fernandes, 2005)</a:t>
            </a:r>
            <a:endParaRPr lang="pt-PT" sz="2400" b="1" dirty="0">
              <a:solidFill>
                <a:schemeClr val="bg1"/>
              </a:solidFill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039B5504-EEE4-4D0F-A23A-A0D72590EEFC}"/>
              </a:ext>
            </a:extLst>
          </p:cNvPr>
          <p:cNvSpPr/>
          <p:nvPr/>
        </p:nvSpPr>
        <p:spPr>
          <a:xfrm>
            <a:off x="5645411" y="4221222"/>
            <a:ext cx="60960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pt-PT" sz="2000" dirty="0">
                <a:ea typeface="Calibri" panose="020F0502020204030204" pitchFamily="34" charset="0"/>
                <a:cs typeface="Times New Roman" panose="02020603050405020304" pitchFamily="18" charset="0"/>
              </a:rPr>
              <a:t>Difícil relacionamento com os maridos ou parceiros é um motivo que leva ao aborto induzido.</a:t>
            </a:r>
            <a:endParaRPr lang="pt-PT" sz="20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80F1E508-84FB-410E-BD1C-DC7EFD201982}"/>
              </a:ext>
            </a:extLst>
          </p:cNvPr>
          <p:cNvSpPr/>
          <p:nvPr/>
        </p:nvSpPr>
        <p:spPr>
          <a:xfrm>
            <a:off x="411181" y="5352298"/>
            <a:ext cx="4291367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PT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PT" sz="2400" b="1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Nader</a:t>
            </a:r>
            <a:r>
              <a:rPr lang="pt-PT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Blandino &amp; Maciel, 2007) e</a:t>
            </a:r>
          </a:p>
          <a:p>
            <a:pPr algn="ctr"/>
            <a:r>
              <a:rPr lang="pt-PT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PT" sz="2400" b="1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Borsari</a:t>
            </a:r>
            <a:r>
              <a:rPr lang="pt-PT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2012) </a:t>
            </a:r>
            <a:endParaRPr lang="pt-PT" sz="2400" b="1" dirty="0">
              <a:solidFill>
                <a:schemeClr val="bg1"/>
              </a:solidFill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F83E76C5-AEEE-46BB-88CE-60CB23DA3231}"/>
              </a:ext>
            </a:extLst>
          </p:cNvPr>
          <p:cNvSpPr/>
          <p:nvPr/>
        </p:nvSpPr>
        <p:spPr>
          <a:xfrm>
            <a:off x="5645411" y="5413853"/>
            <a:ext cx="60960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pt-PT" sz="2000" dirty="0">
                <a:ea typeface="Calibri" panose="020F0502020204030204" pitchFamily="34" charset="0"/>
                <a:cs typeface="Times New Roman" panose="02020603050405020304" pitchFamily="18" charset="0"/>
              </a:rPr>
              <a:t>Relações amorosas com instabilidade são um forte motivo para a IVG em cerca de 17,7% das mulheres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PT" dirty="0"/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xmlns="" id="{956FD789-BA6A-440A-A072-1E41EA6033BF}"/>
              </a:ext>
            </a:extLst>
          </p:cNvPr>
          <p:cNvSpPr/>
          <p:nvPr/>
        </p:nvSpPr>
        <p:spPr>
          <a:xfrm>
            <a:off x="3828944" y="2388020"/>
            <a:ext cx="1345035" cy="461665"/>
          </a:xfrm>
          <a:prstGeom prst="rightArrow">
            <a:avLst/>
          </a:prstGeom>
          <a:pattFill prst="smCheck">
            <a:fgClr>
              <a:schemeClr val="accent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accent2"/>
              </a:solidFill>
            </a:endParaRPr>
          </a:p>
        </p:txBody>
      </p:sp>
      <p:sp>
        <p:nvSpPr>
          <p:cNvPr id="16" name="Seta: Para a Direita 15">
            <a:extLst>
              <a:ext uri="{FF2B5EF4-FFF2-40B4-BE49-F238E27FC236}">
                <a16:creationId xmlns:a16="http://schemas.microsoft.com/office/drawing/2014/main" xmlns="" id="{689B3450-ADF0-4EA5-A290-CB7A571FB8FE}"/>
              </a:ext>
            </a:extLst>
          </p:cNvPr>
          <p:cNvSpPr/>
          <p:nvPr/>
        </p:nvSpPr>
        <p:spPr>
          <a:xfrm>
            <a:off x="3970387" y="3412224"/>
            <a:ext cx="1550288" cy="461665"/>
          </a:xfrm>
          <a:prstGeom prst="rightArrow">
            <a:avLst/>
          </a:prstGeom>
          <a:pattFill prst="smCheck">
            <a:fgClr>
              <a:schemeClr val="accent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accent2"/>
              </a:solidFill>
            </a:endParaRPr>
          </a:p>
        </p:txBody>
      </p:sp>
      <p:sp>
        <p:nvSpPr>
          <p:cNvPr id="17" name="Seta: Para a Direita 16">
            <a:extLst>
              <a:ext uri="{FF2B5EF4-FFF2-40B4-BE49-F238E27FC236}">
                <a16:creationId xmlns:a16="http://schemas.microsoft.com/office/drawing/2014/main" xmlns="" id="{6EDEB621-F1AF-4183-8577-565E9D535418}"/>
              </a:ext>
            </a:extLst>
          </p:cNvPr>
          <p:cNvSpPr/>
          <p:nvPr/>
        </p:nvSpPr>
        <p:spPr>
          <a:xfrm>
            <a:off x="4245510" y="4320994"/>
            <a:ext cx="1345035" cy="461665"/>
          </a:xfrm>
          <a:prstGeom prst="rightArrow">
            <a:avLst/>
          </a:prstGeom>
          <a:pattFill prst="smCheck">
            <a:fgClr>
              <a:schemeClr val="accent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accent2"/>
              </a:solidFill>
            </a:endParaRPr>
          </a:p>
        </p:txBody>
      </p:sp>
      <p:sp>
        <p:nvSpPr>
          <p:cNvPr id="18" name="Seta: Para a Direita 17">
            <a:extLst>
              <a:ext uri="{FF2B5EF4-FFF2-40B4-BE49-F238E27FC236}">
                <a16:creationId xmlns:a16="http://schemas.microsoft.com/office/drawing/2014/main" xmlns="" id="{7AC5AA89-3BB5-4A73-8EB4-89483C019998}"/>
              </a:ext>
            </a:extLst>
          </p:cNvPr>
          <p:cNvSpPr/>
          <p:nvPr/>
        </p:nvSpPr>
        <p:spPr>
          <a:xfrm>
            <a:off x="4827284" y="5534788"/>
            <a:ext cx="693391" cy="466016"/>
          </a:xfrm>
          <a:prstGeom prst="rightArrow">
            <a:avLst/>
          </a:prstGeom>
          <a:pattFill prst="smCheck">
            <a:fgClr>
              <a:schemeClr val="accent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accent2"/>
              </a:solidFill>
            </a:endParaRPr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xmlns="" id="{9B1DB5D3-BC5A-444F-A80A-474D08567B5B}"/>
              </a:ext>
            </a:extLst>
          </p:cNvPr>
          <p:cNvSpPr txBox="1">
            <a:spLocks/>
          </p:cNvSpPr>
          <p:nvPr/>
        </p:nvSpPr>
        <p:spPr>
          <a:xfrm>
            <a:off x="381672" y="392530"/>
            <a:ext cx="6380487" cy="7628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3600" b="1" dirty="0">
                <a:solidFill>
                  <a:schemeClr val="tx1"/>
                </a:solidFill>
              </a:rPr>
              <a:t>Discussão de Resultados</a:t>
            </a:r>
          </a:p>
        </p:txBody>
      </p:sp>
    </p:spTree>
    <p:extLst>
      <p:ext uri="{BB962C8B-B14F-4D97-AF65-F5344CB8AC3E}">
        <p14:creationId xmlns:p14="http://schemas.microsoft.com/office/powerpoint/2010/main" val="2068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D37FE4EC-6E73-4A73-9DBD-2D13E2AFFFB3}"/>
              </a:ext>
            </a:extLst>
          </p:cNvPr>
          <p:cNvSpPr/>
          <p:nvPr/>
        </p:nvSpPr>
        <p:spPr>
          <a:xfrm>
            <a:off x="4042208" y="4923438"/>
            <a:ext cx="7761621" cy="882678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2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violência sexual ou doméstica apresenta uma forte influência na decisão de continuar ou não com a gravidez.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29A81869-3F5A-4D6F-923D-C1911AE4AD94}"/>
              </a:ext>
            </a:extLst>
          </p:cNvPr>
          <p:cNvSpPr/>
          <p:nvPr/>
        </p:nvSpPr>
        <p:spPr>
          <a:xfrm>
            <a:off x="3915611" y="3006536"/>
            <a:ext cx="7888218" cy="1200329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>
            <a:spAutoFit/>
          </a:bodyPr>
          <a:lstStyle/>
          <a:p>
            <a:pPr algn="ctr"/>
            <a:r>
              <a:rPr lang="pt-PT" sz="2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 mulheres relataram privação de liberdade, manipulação afetiva (violência psicológica), destruição de objetos pessoais (violência patrimonial), lesões corporais (violência física).</a:t>
            </a:r>
            <a:endParaRPr lang="pt-PT" sz="2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091F4187-89A4-4939-8F1F-FADBF47BA0FA}"/>
              </a:ext>
            </a:extLst>
          </p:cNvPr>
          <p:cNvSpPr/>
          <p:nvPr/>
        </p:nvSpPr>
        <p:spPr>
          <a:xfrm>
            <a:off x="516059" y="1978836"/>
            <a:ext cx="11287770" cy="44627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PT" sz="23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Violência doméstica (sexual, física, psicológica e coerção sexual)</a:t>
            </a:r>
            <a:endParaRPr lang="pt-PT" sz="23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32C98228-5598-44DF-AC66-859329A13AA0}"/>
              </a:ext>
            </a:extLst>
          </p:cNvPr>
          <p:cNvSpPr/>
          <p:nvPr/>
        </p:nvSpPr>
        <p:spPr>
          <a:xfrm>
            <a:off x="704860" y="3302473"/>
            <a:ext cx="1985544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pt-PT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(Souza, 2009)</a:t>
            </a:r>
            <a:endParaRPr lang="pt-PT" sz="2400" b="1" dirty="0">
              <a:solidFill>
                <a:schemeClr val="bg1"/>
              </a:solidFill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4E5C67B4-8000-4365-9199-A7FE961A0CF5}"/>
              </a:ext>
            </a:extLst>
          </p:cNvPr>
          <p:cNvSpPr/>
          <p:nvPr/>
        </p:nvSpPr>
        <p:spPr>
          <a:xfrm>
            <a:off x="388171" y="5133944"/>
            <a:ext cx="2808076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PT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PT" sz="2400" b="1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Borsari</a:t>
            </a:r>
            <a:r>
              <a:rPr lang="pt-PT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b="1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pt-PT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al., 2013)</a:t>
            </a:r>
            <a:endParaRPr lang="pt-PT" sz="2400" b="1" dirty="0">
              <a:solidFill>
                <a:schemeClr val="bg1"/>
              </a:solidFill>
            </a:endParaRPr>
          </a:p>
        </p:txBody>
      </p:sp>
      <p:sp>
        <p:nvSpPr>
          <p:cNvPr id="14" name="Seta: Para a Direita 13">
            <a:extLst>
              <a:ext uri="{FF2B5EF4-FFF2-40B4-BE49-F238E27FC236}">
                <a16:creationId xmlns:a16="http://schemas.microsoft.com/office/drawing/2014/main" xmlns="" id="{A4437ABD-C65E-4FA3-9089-A8FE06DA8BE0}"/>
              </a:ext>
            </a:extLst>
          </p:cNvPr>
          <p:cNvSpPr/>
          <p:nvPr/>
        </p:nvSpPr>
        <p:spPr>
          <a:xfrm flipV="1">
            <a:off x="3241337" y="5060273"/>
            <a:ext cx="674274" cy="568960"/>
          </a:xfrm>
          <a:prstGeom prst="rightArrow">
            <a:avLst/>
          </a:prstGeom>
          <a:pattFill prst="smCheck">
            <a:fgClr>
              <a:schemeClr val="accent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accent2"/>
              </a:solidFill>
            </a:endParaRPr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xmlns="" id="{B0EA5A73-3B47-45E3-9D5C-FD45CC643170}"/>
              </a:ext>
            </a:extLst>
          </p:cNvPr>
          <p:cNvSpPr/>
          <p:nvPr/>
        </p:nvSpPr>
        <p:spPr>
          <a:xfrm>
            <a:off x="3241337" y="3317862"/>
            <a:ext cx="497543" cy="446276"/>
          </a:xfrm>
          <a:prstGeom prst="rightArrow">
            <a:avLst/>
          </a:prstGeom>
          <a:pattFill prst="smCheck">
            <a:fgClr>
              <a:schemeClr val="accent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accent2"/>
              </a:solidFill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0B3D2D06-0726-4F61-9EA7-61FF2A155D9A}"/>
              </a:ext>
            </a:extLst>
          </p:cNvPr>
          <p:cNvSpPr txBox="1">
            <a:spLocks/>
          </p:cNvSpPr>
          <p:nvPr/>
        </p:nvSpPr>
        <p:spPr>
          <a:xfrm>
            <a:off x="311860" y="452760"/>
            <a:ext cx="6261217" cy="8095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3600" b="1" dirty="0">
                <a:solidFill>
                  <a:schemeClr val="tx1"/>
                </a:solidFill>
              </a:rPr>
              <a:t>Discussão de Resultados</a:t>
            </a:r>
          </a:p>
        </p:txBody>
      </p:sp>
    </p:spTree>
    <p:extLst>
      <p:ext uri="{BB962C8B-B14F-4D97-AF65-F5344CB8AC3E}">
        <p14:creationId xmlns:p14="http://schemas.microsoft.com/office/powerpoint/2010/main" val="365016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7CF759CE-BC34-4D63-8108-4484B5DEF791}"/>
              </a:ext>
            </a:extLst>
          </p:cNvPr>
          <p:cNvSpPr txBox="1"/>
          <p:nvPr/>
        </p:nvSpPr>
        <p:spPr>
          <a:xfrm>
            <a:off x="329248" y="1548692"/>
            <a:ext cx="11296695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Perante a Interrupção Voluntária da Gravidez, os Enfermeiros limitam-se a efetuar procedimentos e técnicas que visam apenas o cuidado físico da mulher.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072B9FAB-0BBF-4F61-A017-5D3C306E7F2B}"/>
              </a:ext>
            </a:extLst>
          </p:cNvPr>
          <p:cNvSpPr/>
          <p:nvPr/>
        </p:nvSpPr>
        <p:spPr>
          <a:xfrm>
            <a:off x="10022665" y="6073317"/>
            <a:ext cx="19875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(Santana </a:t>
            </a:r>
            <a:r>
              <a:rPr lang="pt-PT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pt-P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al., 2015)</a:t>
            </a:r>
            <a:endParaRPr lang="pt-PT" sz="1600" b="1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EC52FBFE-971E-47B7-8CC0-49CF801B6C36}"/>
              </a:ext>
            </a:extLst>
          </p:cNvPr>
          <p:cNvSpPr/>
          <p:nvPr/>
        </p:nvSpPr>
        <p:spPr>
          <a:xfrm>
            <a:off x="775777" y="2886015"/>
            <a:ext cx="1107603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PT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Devem também preocupar-se em prestar apoio social, psicológico e espiritual, compreendendo os sentimentos expressos e evitando o cuidado automático e burocratizado. </a:t>
            </a:r>
            <a:endParaRPr lang="pt-PT" sz="2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Seta: Para Baixo 6">
            <a:extLst>
              <a:ext uri="{FF2B5EF4-FFF2-40B4-BE49-F238E27FC236}">
                <a16:creationId xmlns:a16="http://schemas.microsoft.com/office/drawing/2014/main" xmlns="" id="{F4CCC853-5261-4C4B-AD4A-51BF6A17C2EB}"/>
              </a:ext>
            </a:extLst>
          </p:cNvPr>
          <p:cNvSpPr/>
          <p:nvPr/>
        </p:nvSpPr>
        <p:spPr>
          <a:xfrm>
            <a:off x="1677282" y="3652789"/>
            <a:ext cx="461749" cy="477321"/>
          </a:xfrm>
          <a:prstGeom prst="downArrow">
            <a:avLst/>
          </a:prstGeom>
          <a:pattFill prst="pct80">
            <a:fgClr>
              <a:schemeClr val="accent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E79F784B-4417-414A-99C0-3B55C61CD30A}"/>
              </a:ext>
            </a:extLst>
          </p:cNvPr>
          <p:cNvSpPr/>
          <p:nvPr/>
        </p:nvSpPr>
        <p:spPr>
          <a:xfrm>
            <a:off x="10291456" y="5827942"/>
            <a:ext cx="17029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(Lima </a:t>
            </a:r>
            <a:r>
              <a:rPr lang="pt-PT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pt-P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al., 2017)</a:t>
            </a:r>
            <a:endParaRPr lang="pt-PT" sz="1600" b="1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A5BBA59A-3E07-44BE-A16E-77EE1D5BA4B2}"/>
              </a:ext>
            </a:extLst>
          </p:cNvPr>
          <p:cNvSpPr/>
          <p:nvPr/>
        </p:nvSpPr>
        <p:spPr>
          <a:xfrm>
            <a:off x="904460" y="4173447"/>
            <a:ext cx="10487438" cy="7509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Caso os Enfermeiros se mostrem acolhedores, recetivos e comunicativos, as mulheres que estão em processo de aborto induzido sentem-se mais confortáveis, tranquilas e seguras.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78D67CDB-76B2-4E5C-803A-DC7B0824B761}"/>
              </a:ext>
            </a:extLst>
          </p:cNvPr>
          <p:cNvSpPr/>
          <p:nvPr/>
        </p:nvSpPr>
        <p:spPr>
          <a:xfrm>
            <a:off x="10146097" y="6343773"/>
            <a:ext cx="18641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(Soares </a:t>
            </a:r>
            <a:r>
              <a:rPr lang="pt-PT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pt-P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al., 2012)</a:t>
            </a:r>
            <a:endParaRPr lang="pt-PT" sz="1600" b="1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662DA353-C491-4FA9-9065-AC909CA25396}"/>
              </a:ext>
            </a:extLst>
          </p:cNvPr>
          <p:cNvSpPr/>
          <p:nvPr/>
        </p:nvSpPr>
        <p:spPr>
          <a:xfrm>
            <a:off x="329248" y="5533169"/>
            <a:ext cx="9419436" cy="10802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Estes mecanismos de apoio irão atuar de forma terapêutica, contribuindo para a superação por parte das mulheres de sentimentos de sofrimento, angústia e/ou frustração.</a:t>
            </a:r>
          </a:p>
        </p:txBody>
      </p:sp>
      <p:sp>
        <p:nvSpPr>
          <p:cNvPr id="12" name="Seta: Para Baixo 11">
            <a:extLst>
              <a:ext uri="{FF2B5EF4-FFF2-40B4-BE49-F238E27FC236}">
                <a16:creationId xmlns:a16="http://schemas.microsoft.com/office/drawing/2014/main" xmlns="" id="{72CDA56B-7E11-469D-A837-CFF6F3CCE44B}"/>
              </a:ext>
            </a:extLst>
          </p:cNvPr>
          <p:cNvSpPr/>
          <p:nvPr/>
        </p:nvSpPr>
        <p:spPr>
          <a:xfrm>
            <a:off x="8841475" y="2317741"/>
            <a:ext cx="461749" cy="508671"/>
          </a:xfrm>
          <a:prstGeom prst="downArrow">
            <a:avLst/>
          </a:prstGeom>
          <a:pattFill prst="pct8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Seta: Para Baixo 14">
            <a:extLst>
              <a:ext uri="{FF2B5EF4-FFF2-40B4-BE49-F238E27FC236}">
                <a16:creationId xmlns:a16="http://schemas.microsoft.com/office/drawing/2014/main" xmlns="" id="{2B16CAAC-A85E-4ADA-8D3E-4658F225D528}"/>
              </a:ext>
            </a:extLst>
          </p:cNvPr>
          <p:cNvSpPr/>
          <p:nvPr/>
        </p:nvSpPr>
        <p:spPr>
          <a:xfrm>
            <a:off x="8841475" y="4995297"/>
            <a:ext cx="461749" cy="508671"/>
          </a:xfrm>
          <a:prstGeom prst="downArrow">
            <a:avLst/>
          </a:prstGeom>
          <a:pattFill prst="pct8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69B3D726-31D1-46FD-9B6A-D80A2D3E4E99}"/>
              </a:ext>
            </a:extLst>
          </p:cNvPr>
          <p:cNvSpPr txBox="1">
            <a:spLocks/>
          </p:cNvSpPr>
          <p:nvPr/>
        </p:nvSpPr>
        <p:spPr>
          <a:xfrm>
            <a:off x="550491" y="496200"/>
            <a:ext cx="6778052" cy="6099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3600" b="1" dirty="0">
                <a:solidFill>
                  <a:schemeClr val="tx1"/>
                </a:solidFill>
              </a:rPr>
              <a:t>Implicações para a Enfermagem</a:t>
            </a:r>
          </a:p>
        </p:txBody>
      </p:sp>
    </p:spTree>
    <p:extLst>
      <p:ext uri="{BB962C8B-B14F-4D97-AF65-F5344CB8AC3E}">
        <p14:creationId xmlns:p14="http://schemas.microsoft.com/office/powerpoint/2010/main" val="52811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D0D31116-5857-462E-95AF-D6BDEAD0C871}"/>
              </a:ext>
            </a:extLst>
          </p:cNvPr>
          <p:cNvSpPr txBox="1"/>
          <p:nvPr/>
        </p:nvSpPr>
        <p:spPr>
          <a:xfrm>
            <a:off x="2147308" y="1495583"/>
            <a:ext cx="7662196" cy="132343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000" b="1" dirty="0">
                <a:solidFill>
                  <a:schemeClr val="bg1"/>
                </a:solidFill>
              </a:rPr>
              <a:t>1º - Falta de </a:t>
            </a:r>
            <a:r>
              <a:rPr lang="pt-PT" sz="2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apoio por parte do companheiro;</a:t>
            </a:r>
          </a:p>
          <a:p>
            <a:pPr algn="ctr"/>
            <a:r>
              <a:rPr lang="pt-PT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2º - I</a:t>
            </a:r>
            <a:r>
              <a:rPr lang="pt-PT" sz="2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nstabilidade e casualidade da relação amorosa;</a:t>
            </a:r>
          </a:p>
          <a:p>
            <a:pPr algn="ctr"/>
            <a:r>
              <a:rPr lang="pt-PT" sz="2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3º- Violência doméstica (sexual, física, psicológica e coerção sexual);</a:t>
            </a:r>
          </a:p>
          <a:p>
            <a:pPr algn="ctr"/>
            <a:r>
              <a:rPr lang="pt-PT" sz="2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4º- O parceiro não querer o bebé.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9584871D-795D-4855-9675-DCE56905162D}"/>
              </a:ext>
            </a:extLst>
          </p:cNvPr>
          <p:cNvSpPr/>
          <p:nvPr/>
        </p:nvSpPr>
        <p:spPr>
          <a:xfrm>
            <a:off x="1783714" y="3351531"/>
            <a:ext cx="352372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pt-PT" sz="2000" dirty="0">
                <a:ea typeface="Calibri" panose="020F0502020204030204" pitchFamily="34" charset="0"/>
                <a:cs typeface="Times New Roman" panose="02020603050405020304" pitchFamily="18" charset="0"/>
              </a:rPr>
              <a:t>O número ainda elevado de IVG</a:t>
            </a:r>
            <a:endParaRPr lang="pt-PT" sz="20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2597358F-5181-4AA5-AA60-AF0C70146D19}"/>
              </a:ext>
            </a:extLst>
          </p:cNvPr>
          <p:cNvSpPr/>
          <p:nvPr/>
        </p:nvSpPr>
        <p:spPr>
          <a:xfrm>
            <a:off x="513823" y="3791173"/>
            <a:ext cx="6000297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pt-PT" sz="2000" dirty="0">
                <a:ea typeface="Calibri" panose="020F0502020204030204" pitchFamily="34" charset="0"/>
                <a:cs typeface="Times New Roman" panose="02020603050405020304" pitchFamily="18" charset="0"/>
              </a:rPr>
              <a:t>Poucos estudos encontrados nas várias bases de dados </a:t>
            </a:r>
            <a:endParaRPr lang="pt-PT" sz="20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03FF0FD1-37CF-486A-BE90-5ACC5B60DBA3}"/>
              </a:ext>
            </a:extLst>
          </p:cNvPr>
          <p:cNvSpPr/>
          <p:nvPr/>
        </p:nvSpPr>
        <p:spPr>
          <a:xfrm>
            <a:off x="344362" y="4262457"/>
            <a:ext cx="6339217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PT" sz="2000" dirty="0">
                <a:ea typeface="Calibri" panose="020F0502020204030204" pitchFamily="34" charset="0"/>
                <a:cs typeface="Times New Roman" panose="02020603050405020304" pitchFamily="18" charset="0"/>
              </a:rPr>
              <a:t>O importante papel que o Enfermeiro tem junto destas mulheres em todas as fases do processo</a:t>
            </a:r>
            <a:endParaRPr lang="pt-PT" sz="2000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xmlns="" id="{30513898-F5AA-474F-AE83-910BBC9709FD}"/>
              </a:ext>
            </a:extLst>
          </p:cNvPr>
          <p:cNvSpPr/>
          <p:nvPr/>
        </p:nvSpPr>
        <p:spPr>
          <a:xfrm>
            <a:off x="705808" y="5626689"/>
            <a:ext cx="541061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PT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Tornam este trabalho de extrema relevância para a promoção de cuidados de excelência</a:t>
            </a:r>
            <a:r>
              <a:rPr lang="pt-PT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PT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Seta: Para Baixo 15">
            <a:extLst>
              <a:ext uri="{FF2B5EF4-FFF2-40B4-BE49-F238E27FC236}">
                <a16:creationId xmlns:a16="http://schemas.microsoft.com/office/drawing/2014/main" xmlns="" id="{76A5EA83-0EFB-4A3C-A168-0B931F6E9075}"/>
              </a:ext>
            </a:extLst>
          </p:cNvPr>
          <p:cNvSpPr/>
          <p:nvPr/>
        </p:nvSpPr>
        <p:spPr>
          <a:xfrm>
            <a:off x="9347755" y="3808914"/>
            <a:ext cx="461749" cy="584693"/>
          </a:xfrm>
          <a:prstGeom prst="downArrow">
            <a:avLst/>
          </a:prstGeom>
          <a:pattFill prst="trellis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ACF0217D-7268-4CB0-A8C5-DB5052C140DB}"/>
              </a:ext>
            </a:extLst>
          </p:cNvPr>
          <p:cNvSpPr/>
          <p:nvPr/>
        </p:nvSpPr>
        <p:spPr>
          <a:xfrm>
            <a:off x="7772687" y="3357767"/>
            <a:ext cx="3611886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pt-PT" sz="2000" dirty="0">
                <a:ea typeface="Calibri" panose="020F0502020204030204" pitchFamily="34" charset="0"/>
                <a:cs typeface="Times New Roman" panose="02020603050405020304" pitchFamily="18" charset="0"/>
              </a:rPr>
              <a:t>A investigação em Enfermagem </a:t>
            </a:r>
            <a:endParaRPr lang="pt-PT" sz="2000" dirty="0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xmlns="" id="{1AB2BD27-B48C-44E6-96D9-CAD30A69475B}"/>
              </a:ext>
            </a:extLst>
          </p:cNvPr>
          <p:cNvSpPr/>
          <p:nvPr/>
        </p:nvSpPr>
        <p:spPr>
          <a:xfrm>
            <a:off x="7697154" y="4444644"/>
            <a:ext cx="376295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PT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Dá visibilidade ao trabalho desenvolvido pelos Enfermeiros</a:t>
            </a:r>
            <a:endParaRPr lang="pt-PT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F819F9C5-57A2-432A-A358-95293D81E30B}"/>
              </a:ext>
            </a:extLst>
          </p:cNvPr>
          <p:cNvSpPr/>
          <p:nvPr/>
        </p:nvSpPr>
        <p:spPr>
          <a:xfrm>
            <a:off x="7723242" y="5298516"/>
            <a:ext cx="376295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PT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Contribui para a melhoria nas diversas áreas sensíveis aos cuidados de Enfermagem</a:t>
            </a:r>
            <a:endParaRPr lang="pt-PT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Seta: Para Baixo 21">
            <a:extLst>
              <a:ext uri="{FF2B5EF4-FFF2-40B4-BE49-F238E27FC236}">
                <a16:creationId xmlns:a16="http://schemas.microsoft.com/office/drawing/2014/main" xmlns="" id="{85FE4F88-6A8E-4571-82D1-E3B779289CEC}"/>
              </a:ext>
            </a:extLst>
          </p:cNvPr>
          <p:cNvSpPr/>
          <p:nvPr/>
        </p:nvSpPr>
        <p:spPr>
          <a:xfrm>
            <a:off x="3217237" y="5019081"/>
            <a:ext cx="387755" cy="558870"/>
          </a:xfrm>
          <a:prstGeom prst="downArrow">
            <a:avLst/>
          </a:prstGeom>
          <a:pattFill prst="trellis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xmlns="" id="{D9F33C2F-728B-466E-8925-630AEC066A6C}"/>
              </a:ext>
            </a:extLst>
          </p:cNvPr>
          <p:cNvSpPr txBox="1">
            <a:spLocks/>
          </p:cNvSpPr>
          <p:nvPr/>
        </p:nvSpPr>
        <p:spPr>
          <a:xfrm>
            <a:off x="311861" y="452760"/>
            <a:ext cx="4511930" cy="6099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3600" b="1" dirty="0">
                <a:solidFill>
                  <a:schemeClr val="tx1"/>
                </a:solidFill>
              </a:rPr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247040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D0F3B005-2706-4F16-B7CA-7C7004E1AA93}"/>
              </a:ext>
            </a:extLst>
          </p:cNvPr>
          <p:cNvSpPr txBox="1"/>
          <p:nvPr/>
        </p:nvSpPr>
        <p:spPr>
          <a:xfrm>
            <a:off x="1637030" y="2901869"/>
            <a:ext cx="8917940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2800" b="1" dirty="0">
                <a:solidFill>
                  <a:schemeClr val="tx1"/>
                </a:solidFill>
              </a:rPr>
              <a:t>Reduzido número de investigações publicadas acerca da temática e de acesso livre e gratuito;</a:t>
            </a:r>
          </a:p>
          <a:p>
            <a:pPr marL="342900" indent="-34290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pt-PT" sz="2800" b="1" dirty="0">
              <a:solidFill>
                <a:schemeClr val="tx1"/>
              </a:solidFill>
            </a:endParaRPr>
          </a:p>
          <a:p>
            <a:pPr marL="342900" indent="-342900" algn="ctr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t-PT" sz="2800" b="1" dirty="0">
                <a:solidFill>
                  <a:schemeClr val="tx1"/>
                </a:solidFill>
              </a:rPr>
              <a:t>Poucas investigações na língua portuguesa e realizadas em Portugal.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11FD0735-08BC-4BB9-BCFF-C1E46089137D}"/>
              </a:ext>
            </a:extLst>
          </p:cNvPr>
          <p:cNvSpPr txBox="1">
            <a:spLocks/>
          </p:cNvSpPr>
          <p:nvPr/>
        </p:nvSpPr>
        <p:spPr>
          <a:xfrm>
            <a:off x="311861" y="452760"/>
            <a:ext cx="5068522" cy="925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b="1" dirty="0">
                <a:solidFill>
                  <a:schemeClr val="tx1"/>
                </a:solidFill>
              </a:rPr>
              <a:t>Limitações</a:t>
            </a:r>
          </a:p>
        </p:txBody>
      </p:sp>
    </p:spTree>
    <p:extLst>
      <p:ext uri="{BB962C8B-B14F-4D97-AF65-F5344CB8AC3E}">
        <p14:creationId xmlns:p14="http://schemas.microsoft.com/office/powerpoint/2010/main" val="211987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D31981F6-78BB-4DDA-81E6-16AED36167C4}"/>
              </a:ext>
            </a:extLst>
          </p:cNvPr>
          <p:cNvSpPr txBox="1"/>
          <p:nvPr/>
        </p:nvSpPr>
        <p:spPr>
          <a:xfrm>
            <a:off x="352925" y="1170774"/>
            <a:ext cx="8812846" cy="1429622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000" dirty="0">
                <a:ln w="7620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Introdução desta temática no plano de estudos do Curso de Licenciatura em Enfermagem, principalmente a respeito da importância de conhecer os motivos que levam as mulheres a praticarem a Interrupção Voluntária da Gravidez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4494F5E5-34F3-41FB-80B5-E5CBBBEBB7B7}"/>
              </a:ext>
            </a:extLst>
          </p:cNvPr>
          <p:cNvSpPr txBox="1"/>
          <p:nvPr/>
        </p:nvSpPr>
        <p:spPr>
          <a:xfrm>
            <a:off x="5545885" y="2862799"/>
            <a:ext cx="6079435" cy="707886"/>
          </a:xfrm>
          <a:prstGeom prst="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Necessidade de futuras investigações científicas que abordem a temática</a:t>
            </a:r>
            <a:endParaRPr lang="pt-PT" sz="20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A495699E-F1E5-4E10-B36B-85AEBA42B865}"/>
              </a:ext>
            </a:extLst>
          </p:cNvPr>
          <p:cNvSpPr txBox="1"/>
          <p:nvPr/>
        </p:nvSpPr>
        <p:spPr>
          <a:xfrm>
            <a:off x="352925" y="3833089"/>
            <a:ext cx="11486150" cy="2660728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Estudos em Portugal:</a:t>
            </a:r>
            <a:endParaRPr lang="pt-PT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Papel do Enfermeiro durante todas as fases do processo de aborto induzido;</a:t>
            </a:r>
          </a:p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Importância do planeamento familiar e de esclarecimento de dúvidas (acerca dos métodos contracetivos);</a:t>
            </a:r>
          </a:p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Impacto emocional que as mulheres experienciam </a:t>
            </a:r>
            <a:r>
              <a:rPr lang="pt-PT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após atitudes discriminatórias e estigmatizadoras por parte dos profissionais de Enfermagem durante a prestação de cuidados</a:t>
            </a:r>
            <a:r>
              <a:rPr lang="pt-P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988EB1B1-55FC-4FFC-9C0E-339815810D87}"/>
              </a:ext>
            </a:extLst>
          </p:cNvPr>
          <p:cNvSpPr txBox="1">
            <a:spLocks/>
          </p:cNvSpPr>
          <p:nvPr/>
        </p:nvSpPr>
        <p:spPr>
          <a:xfrm>
            <a:off x="352925" y="364183"/>
            <a:ext cx="5067214" cy="6099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3600" b="1" dirty="0">
                <a:solidFill>
                  <a:schemeClr val="tx1"/>
                </a:solidFill>
              </a:rPr>
              <a:t>Sugestões</a:t>
            </a:r>
          </a:p>
        </p:txBody>
      </p:sp>
    </p:spTree>
    <p:extLst>
      <p:ext uri="{BB962C8B-B14F-4D97-AF65-F5344CB8AC3E}">
        <p14:creationId xmlns:p14="http://schemas.microsoft.com/office/powerpoint/2010/main" val="411811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61ECEA2C-2644-4235-93DD-015679C801BD}"/>
              </a:ext>
            </a:extLst>
          </p:cNvPr>
          <p:cNvSpPr/>
          <p:nvPr/>
        </p:nvSpPr>
        <p:spPr>
          <a:xfrm>
            <a:off x="159024" y="801281"/>
            <a:ext cx="11661913" cy="6472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1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Nader</a:t>
            </a: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P.R.A, Blandino V.R.P, Maciel E.L.N (2007). Características de abortamentos atendidos em uma maternidade pública do município de Serra –ES. </a:t>
            </a:r>
            <a:r>
              <a:rPr lang="pt-PT" sz="14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Revista Brasileira </a:t>
            </a:r>
            <a:r>
              <a:rPr lang="pt-PT" sz="1400" i="1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Epidemiogia</a:t>
            </a: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[Internet]. [citado 2012 jul. 16];10(4):615-24. Disponível em: http://www.scielo.br/pdf/rbepid/v10n4/18.pdf;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Oliveira, M., Barbosa, I., Fernandes, F. (2005). Razões e sentimentos de mulheres que vivenciaram a prática do aborto. </a:t>
            </a:r>
            <a:r>
              <a:rPr lang="pt-PT" sz="14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Revista da Rede de Enfermagem do Nordeste</a:t>
            </a: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6(3);</a:t>
            </a:r>
            <a:endParaRPr lang="pt-PT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Oliveira, O. F. (2006). Estudo da Ansiedade da Mulher Grávida em relação ao Parto. Tese de Mestrado em Sociopsicologia da Saúde não publicada, Instituto Superior Miguel Torga de Coimbra;</a:t>
            </a:r>
            <a:endParaRPr lang="pt-PT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Palma, S. E. C. (2017). Interrupção voluntária da gravidez. Mestrado em Enfermagem;</a:t>
            </a:r>
            <a:endParaRPr lang="pt-PT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Pérez, B. A. G., Gomes, N. P., Santos, M. D. F. S., &amp; Diniz, N. M. F. (2013). Aborto provocado: representações sociais de mulheres. Revista de Enfermagem, 736-742;</a:t>
            </a:r>
            <a:endParaRPr lang="pt-PT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Santana, D. M., Santos, R. S., &amp; Pérez, B. A. (2015). A assistência de Enfermagem à mulher em processo de abortamento. </a:t>
            </a:r>
            <a:r>
              <a:rPr lang="pt-PT" sz="14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Revista Psicologia, Diversidade e Saúde</a:t>
            </a: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pt-PT" sz="14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(1);</a:t>
            </a:r>
            <a:endParaRPr lang="pt-PT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Soares, M., Freitas, V. É., Cunha, A. R., Almeida, J. L., Souto, C. M., &amp; Dantas, R. (2012). Práticas de enfermagem na atenção às mulheres em situação de abortamento. </a:t>
            </a:r>
            <a:r>
              <a:rPr lang="pt-PT" sz="14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Revista da Rede de Enfermagem do Nordeste</a:t>
            </a: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pt-PT" sz="14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(1);</a:t>
            </a:r>
            <a:endParaRPr lang="pt-PT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Sousa, L. G. (2016). Métodos de interrupção da gravidez. In M. </a:t>
            </a:r>
            <a:r>
              <a:rPr lang="pt-PT" sz="1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Néné</a:t>
            </a: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R. Marques e M. A. Batista (</a:t>
            </a:r>
            <a:r>
              <a:rPr lang="pt-PT" sz="1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Coords</a:t>
            </a: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). Enfermagem de saúde materna e obstetrícia (287-290). Lisboa: </a:t>
            </a:r>
            <a:r>
              <a:rPr lang="pt-PT" sz="1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Lidel</a:t>
            </a: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PT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Souza, Z. C. S. D. N. (2009). Aborto provocado no contexto da violência doméstica: o discurso das mulheres;</a:t>
            </a:r>
            <a:endParaRPr lang="pt-PT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1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Villela</a:t>
            </a: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W. V., Barbosa, R. M., </a:t>
            </a:r>
            <a:r>
              <a:rPr lang="pt-PT" sz="1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Portella</a:t>
            </a: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A. P., &amp; Oliveira, L. A. D. (2012). Motivos e circunstâncias para o aborto induzido entre mulheres vivendo com HIV no Brasil. Ciência &amp; Saúde Coletiva.</a:t>
            </a:r>
            <a:endParaRPr lang="pt-PT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PT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PT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50612512-B7AF-4B0F-8751-924811A06471}"/>
              </a:ext>
            </a:extLst>
          </p:cNvPr>
          <p:cNvSpPr/>
          <p:nvPr/>
        </p:nvSpPr>
        <p:spPr>
          <a:xfrm>
            <a:off x="159024" y="886945"/>
            <a:ext cx="11767932" cy="5669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135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APF. (2018). Associação para o Planeamento da Família. Disponível em: www.apf.pt (acedido a 6 de abril de 2018 às 20:38h);</a:t>
            </a:r>
            <a:endParaRPr lang="pt-PT" sz="135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Biggs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M. A.,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Gould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H., &amp;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Foster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D. G. (2013).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seek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abortions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US. </a:t>
            </a:r>
            <a:r>
              <a:rPr lang="pt-PT" sz="135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BMC </a:t>
            </a:r>
            <a:r>
              <a:rPr lang="pt-PT" sz="1350" i="1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women's</a:t>
            </a:r>
            <a:r>
              <a:rPr lang="pt-PT" sz="135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350" i="1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PT" sz="135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(1), 29;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13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Borsari</a:t>
            </a:r>
            <a:r>
              <a:rPr lang="pt-PT" sz="1350" dirty="0">
                <a:ea typeface="Times New Roman" panose="02020603050405020304" pitchFamily="18" charset="0"/>
                <a:cs typeface="Times New Roman" panose="02020603050405020304" pitchFamily="18" charset="0"/>
              </a:rPr>
              <a:t>, C. M. G., </a:t>
            </a:r>
            <a:r>
              <a:rPr lang="pt-PT" sz="13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Nomura</a:t>
            </a:r>
            <a:r>
              <a:rPr lang="pt-PT" sz="1350" dirty="0">
                <a:ea typeface="Times New Roman" panose="02020603050405020304" pitchFamily="18" charset="0"/>
                <a:cs typeface="Times New Roman" panose="02020603050405020304" pitchFamily="18" charset="0"/>
              </a:rPr>
              <a:t>, R. M. Y., </a:t>
            </a:r>
            <a:r>
              <a:rPr lang="pt-PT" sz="13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Benute</a:t>
            </a:r>
            <a:r>
              <a:rPr lang="pt-PT" sz="1350" dirty="0">
                <a:ea typeface="Times New Roman" panose="02020603050405020304" pitchFamily="18" charset="0"/>
                <a:cs typeface="Times New Roman" panose="02020603050405020304" pitchFamily="18" charset="0"/>
              </a:rPr>
              <a:t>, G. R. G., </a:t>
            </a:r>
            <a:r>
              <a:rPr lang="pt-PT" sz="13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Lucia</a:t>
            </a:r>
            <a:r>
              <a:rPr lang="pt-PT" sz="1350" dirty="0">
                <a:ea typeface="Times New Roman" panose="02020603050405020304" pitchFamily="18" charset="0"/>
                <a:cs typeface="Times New Roman" panose="02020603050405020304" pitchFamily="18" charset="0"/>
              </a:rPr>
              <a:t>, M. C. S. D., Francisco, R. P. V., &amp; </a:t>
            </a:r>
            <a:r>
              <a:rPr lang="pt-PT" sz="13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Zugaib</a:t>
            </a:r>
            <a:r>
              <a:rPr lang="pt-PT" sz="1350" dirty="0">
                <a:ea typeface="Times New Roman" panose="02020603050405020304" pitchFamily="18" charset="0"/>
                <a:cs typeface="Times New Roman" panose="02020603050405020304" pitchFamily="18" charset="0"/>
              </a:rPr>
              <a:t>, M. (2013). Aborto provocado em mulheres da periferia da cidade de São Paulo: vivência e </a:t>
            </a:r>
            <a:r>
              <a:rPr lang="pt-PT" sz="13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aspectos</a:t>
            </a:r>
            <a:r>
              <a:rPr lang="pt-PT" sz="1350" dirty="0">
                <a:ea typeface="Times New Roman" panose="02020603050405020304" pitchFamily="18" charset="0"/>
                <a:cs typeface="Times New Roman" panose="02020603050405020304" pitchFamily="18" charset="0"/>
              </a:rPr>
              <a:t> socioeconômicos. Revista Brasileira de Ginecologia e Obstetrícia, 35(1), 27-32;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13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Borsari</a:t>
            </a:r>
            <a:r>
              <a:rPr lang="pt-PT" sz="1350" dirty="0">
                <a:ea typeface="Times New Roman" panose="02020603050405020304" pitchFamily="18" charset="0"/>
                <a:cs typeface="Times New Roman" panose="02020603050405020304" pitchFamily="18" charset="0"/>
              </a:rPr>
              <a:t>, C.M.G.  (2012). Aborto provocado: vivencia e significado. Um estudo fundamentado na fenomenologia. Tese de Mestrado em Ciências, Faculdade de Medicina da Universidade de São Paulo, São Paulo;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1350" dirty="0">
                <a:ea typeface="Times New Roman" panose="02020603050405020304" pitchFamily="18" charset="0"/>
                <a:cs typeface="Times New Roman" panose="02020603050405020304" pitchFamily="18" charset="0"/>
              </a:rPr>
              <a:t>Direção Geral da Saúde.  (2017) Relatório dos Registos das Interrupções da Gravidez –  Dados de 2016, Direção de Serviços de Prevenção da Doença e Promoção da Saúde. Disponível em: http://www.saudereprodutiva.dgs.pt/ficheiros-de-upload-diversos/relatorio-de-ivg-2016.aspx (acedido 8 de abril de 2018 às 12h53);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Gesteira, S.M.A.; Barbosa, V.L.;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Endo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P.C.  (2006).  O luto no processo de aborto provocado. 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Acta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Paulista Enfermagem;</a:t>
            </a:r>
            <a:endParaRPr lang="pt-PT" sz="135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JBI (2011). User Manual: Version 5.0 System for the Unified Management. Assessment and Review of Information56. Joanna Briggs Institute’s;</a:t>
            </a:r>
            <a:endParaRPr lang="pt-PT" sz="135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Lemos, A., &amp; Russo, J. (2014). Profissionais de saúde e o aborto: o dito e o não dito em uma capacitação profissional em saúde. Interface-Comunicação, Saúde, Educação, 18(49);</a:t>
            </a:r>
            <a:endParaRPr lang="pt-PT" sz="135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Lima, L. M., Gonçalves, S., Rodrigues, D. P., Araújo, A. D. S. C., Correia, A., &amp; Viana, A. P. (2017).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Humanized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abortion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reflective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Nursing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UFPE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line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-ISSN: 1981-8963, 11(12), 5074-5078;</a:t>
            </a:r>
            <a:endParaRPr lang="pt-PT" sz="135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Major, B.;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Appelbaum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M.;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Beckman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L.;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Dutton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M.A.; Russo, N.F.; West, C. (2009).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Abortion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mental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evaluating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Psycology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 Vol. 64(9) 863-890;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Mariutti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M., Almeida, A. M., &amp; </a:t>
            </a:r>
            <a:r>
              <a:rPr lang="pt-PT" sz="135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Panobianco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M. (2007). O cuidado de enfermagem na visão de mulheres em situação de abortamento. </a:t>
            </a:r>
            <a:r>
              <a:rPr lang="pt-PT" sz="135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Revista Latino-Americana de Enfermagem</a:t>
            </a:r>
            <a:r>
              <a:rPr lang="pt-PT" sz="13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15(1);</a:t>
            </a:r>
            <a:endParaRPr lang="pt-PT" sz="135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0DAD8AB0-75AE-464F-A69E-96A4B02B122A}"/>
              </a:ext>
            </a:extLst>
          </p:cNvPr>
          <p:cNvSpPr txBox="1">
            <a:spLocks/>
          </p:cNvSpPr>
          <p:nvPr/>
        </p:nvSpPr>
        <p:spPr>
          <a:xfrm>
            <a:off x="322937" y="349980"/>
            <a:ext cx="4523875" cy="5369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3600" b="1" dirty="0">
                <a:solidFill>
                  <a:schemeClr val="tx1"/>
                </a:solidFill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89959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48374E-1763-4244-B476-BC6216FF2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306" y="353078"/>
            <a:ext cx="5842100" cy="973123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chemeClr val="tx1"/>
                </a:solidFill>
              </a:rPr>
              <a:t>Enquadramento</a:t>
            </a:r>
            <a:r>
              <a:rPr lang="pt-PT" b="1" dirty="0"/>
              <a:t> </a:t>
            </a:r>
            <a:r>
              <a:rPr lang="pt-PT" b="1" dirty="0">
                <a:solidFill>
                  <a:schemeClr val="tx1"/>
                </a:solidFill>
              </a:rPr>
              <a:t>Teórico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F789C323-A3ED-4268-9BF9-6F46F89D3F4F}"/>
              </a:ext>
            </a:extLst>
          </p:cNvPr>
          <p:cNvSpPr txBox="1"/>
          <p:nvPr/>
        </p:nvSpPr>
        <p:spPr>
          <a:xfrm>
            <a:off x="3167271" y="1413693"/>
            <a:ext cx="5499651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PT" sz="2800" b="1" dirty="0">
                <a:ln w="317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Interrupção Voluntária da Gravidez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3F2C2FDD-7CF1-4CF3-8F06-6A1EED0EB258}"/>
              </a:ext>
            </a:extLst>
          </p:cNvPr>
          <p:cNvSpPr txBox="1"/>
          <p:nvPr/>
        </p:nvSpPr>
        <p:spPr>
          <a:xfrm>
            <a:off x="652144" y="2339542"/>
            <a:ext cx="320537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Utilizado para interromper de forma intencional uma gravidez a decorrer</a:t>
            </a:r>
          </a:p>
          <a:p>
            <a:pPr algn="ctr"/>
            <a:r>
              <a:rPr lang="pt-PT" sz="2000" dirty="0"/>
              <a:t>(APF, 2018)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43A1B941-74EA-4EE9-8249-125F4CA0FB5F}"/>
              </a:ext>
            </a:extLst>
          </p:cNvPr>
          <p:cNvSpPr txBox="1"/>
          <p:nvPr/>
        </p:nvSpPr>
        <p:spPr>
          <a:xfrm>
            <a:off x="7986510" y="2240026"/>
            <a:ext cx="3580195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Desejo de terminar uma gravidez por esta não ter sido desejada/planeada, sem que corra riscos de saúde</a:t>
            </a:r>
          </a:p>
          <a:p>
            <a:pPr algn="ctr"/>
            <a:r>
              <a:rPr lang="pt-PT" sz="2000" dirty="0"/>
              <a:t>(Sousa, 2016)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8CBEC2A8-B618-477F-A135-10C993DFE4C2}"/>
              </a:ext>
            </a:extLst>
          </p:cNvPr>
          <p:cNvSpPr txBox="1"/>
          <p:nvPr/>
        </p:nvSpPr>
        <p:spPr>
          <a:xfrm>
            <a:off x="449071" y="5039542"/>
            <a:ext cx="411139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PT" sz="2400" dirty="0">
                <a:solidFill>
                  <a:schemeClr val="bg1"/>
                </a:solidFill>
              </a:rPr>
              <a:t>(Direção Geral de Saúde, 2017)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8DBC0BF4-17EE-485D-AD2B-86193AC0E4F5}"/>
              </a:ext>
            </a:extLst>
          </p:cNvPr>
          <p:cNvSpPr txBox="1"/>
          <p:nvPr/>
        </p:nvSpPr>
        <p:spPr>
          <a:xfrm>
            <a:off x="4973783" y="4074253"/>
            <a:ext cx="1559537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2000" dirty="0"/>
              <a:t>Ano de 2013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D12F0252-F538-45AA-8B8C-9B56B79E8384}"/>
              </a:ext>
            </a:extLst>
          </p:cNvPr>
          <p:cNvSpPr txBox="1"/>
          <p:nvPr/>
        </p:nvSpPr>
        <p:spPr>
          <a:xfrm>
            <a:off x="4973784" y="4691910"/>
            <a:ext cx="155953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2000" dirty="0"/>
              <a:t>Ano de 2014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82F7DE9A-3534-4CA6-A62E-AE89553F26C9}"/>
              </a:ext>
            </a:extLst>
          </p:cNvPr>
          <p:cNvSpPr txBox="1"/>
          <p:nvPr/>
        </p:nvSpPr>
        <p:spPr>
          <a:xfrm>
            <a:off x="4973783" y="5331159"/>
            <a:ext cx="1559539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2000" dirty="0"/>
              <a:t>Ano de 2015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FE0DEA33-9070-45C5-930D-7CA96A4DE3FE}"/>
              </a:ext>
            </a:extLst>
          </p:cNvPr>
          <p:cNvSpPr txBox="1"/>
          <p:nvPr/>
        </p:nvSpPr>
        <p:spPr>
          <a:xfrm>
            <a:off x="4973783" y="5963807"/>
            <a:ext cx="1559539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2000" dirty="0"/>
              <a:t>Ano de 2016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B8C40C53-3A9A-4084-8725-4731A5D84F0B}"/>
              </a:ext>
            </a:extLst>
          </p:cNvPr>
          <p:cNvSpPr txBox="1"/>
          <p:nvPr/>
        </p:nvSpPr>
        <p:spPr>
          <a:xfrm>
            <a:off x="8322001" y="4074253"/>
            <a:ext cx="93789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18.281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CA52231A-236E-40D1-ABA3-9EE979CAA34C}"/>
              </a:ext>
            </a:extLst>
          </p:cNvPr>
          <p:cNvSpPr txBox="1"/>
          <p:nvPr/>
        </p:nvSpPr>
        <p:spPr>
          <a:xfrm>
            <a:off x="8291343" y="4718845"/>
            <a:ext cx="94542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16.761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xmlns="" id="{68EF23C8-D860-497C-8912-957107A4C5E9}"/>
              </a:ext>
            </a:extLst>
          </p:cNvPr>
          <p:cNvSpPr txBox="1"/>
          <p:nvPr/>
        </p:nvSpPr>
        <p:spPr>
          <a:xfrm>
            <a:off x="8322001" y="5369150"/>
            <a:ext cx="914766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16.652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B7CAA3C6-8751-44BB-8023-DF77CF349EFA}"/>
              </a:ext>
            </a:extLst>
          </p:cNvPr>
          <p:cNvSpPr txBox="1"/>
          <p:nvPr/>
        </p:nvSpPr>
        <p:spPr>
          <a:xfrm>
            <a:off x="8322001" y="6023623"/>
            <a:ext cx="914765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15.959</a:t>
            </a:r>
          </a:p>
        </p:txBody>
      </p:sp>
      <p:cxnSp>
        <p:nvCxnSpPr>
          <p:cNvPr id="5" name="Conexão reta unidirecional 4">
            <a:extLst>
              <a:ext uri="{FF2B5EF4-FFF2-40B4-BE49-F238E27FC236}">
                <a16:creationId xmlns:a16="http://schemas.microsoft.com/office/drawing/2014/main" xmlns="" id="{20134B2B-7C8F-4038-8C91-E914BD954B4C}"/>
              </a:ext>
            </a:extLst>
          </p:cNvPr>
          <p:cNvCxnSpPr/>
          <p:nvPr/>
        </p:nvCxnSpPr>
        <p:spPr>
          <a:xfrm flipH="1">
            <a:off x="3982792" y="2066231"/>
            <a:ext cx="855968" cy="896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xão reta unidirecional 21">
            <a:extLst>
              <a:ext uri="{FF2B5EF4-FFF2-40B4-BE49-F238E27FC236}">
                <a16:creationId xmlns:a16="http://schemas.microsoft.com/office/drawing/2014/main" xmlns="" id="{39E00182-3028-44BF-BA2B-5B13696077A9}"/>
              </a:ext>
            </a:extLst>
          </p:cNvPr>
          <p:cNvCxnSpPr>
            <a:cxnSpLocks/>
          </p:cNvCxnSpPr>
          <p:nvPr/>
        </p:nvCxnSpPr>
        <p:spPr>
          <a:xfrm>
            <a:off x="7005264" y="2071952"/>
            <a:ext cx="877390" cy="948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xmlns="" id="{FDCA8C90-DC2B-468F-A00D-FE35DB7CA3BA}"/>
              </a:ext>
            </a:extLst>
          </p:cNvPr>
          <p:cNvSpPr/>
          <p:nvPr/>
        </p:nvSpPr>
        <p:spPr>
          <a:xfrm>
            <a:off x="7019276" y="5963807"/>
            <a:ext cx="863378" cy="519743"/>
          </a:xfrm>
          <a:prstGeom prst="rightArrow">
            <a:avLst/>
          </a:prstGeom>
          <a:pattFill prst="smCheck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3" name="Seta: Para a Direita 22">
            <a:extLst>
              <a:ext uri="{FF2B5EF4-FFF2-40B4-BE49-F238E27FC236}">
                <a16:creationId xmlns:a16="http://schemas.microsoft.com/office/drawing/2014/main" xmlns="" id="{A8A1A1E7-663E-4217-AC4A-80D6A5A202C0}"/>
              </a:ext>
            </a:extLst>
          </p:cNvPr>
          <p:cNvSpPr/>
          <p:nvPr/>
        </p:nvSpPr>
        <p:spPr>
          <a:xfrm>
            <a:off x="7019276" y="5365911"/>
            <a:ext cx="863378" cy="519743"/>
          </a:xfrm>
          <a:prstGeom prst="rightArrow">
            <a:avLst/>
          </a:prstGeom>
          <a:pattFill prst="smCheck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Seta: Para a Direita 23">
            <a:extLst>
              <a:ext uri="{FF2B5EF4-FFF2-40B4-BE49-F238E27FC236}">
                <a16:creationId xmlns:a16="http://schemas.microsoft.com/office/drawing/2014/main" xmlns="" id="{CB71177E-D301-4418-9437-18C3D1839233}"/>
              </a:ext>
            </a:extLst>
          </p:cNvPr>
          <p:cNvSpPr/>
          <p:nvPr/>
        </p:nvSpPr>
        <p:spPr>
          <a:xfrm>
            <a:off x="7005264" y="4659029"/>
            <a:ext cx="863378" cy="519743"/>
          </a:xfrm>
          <a:prstGeom prst="rightArrow">
            <a:avLst/>
          </a:prstGeom>
          <a:pattFill prst="smCheck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5" name="Seta: Para a Direita 24">
            <a:extLst>
              <a:ext uri="{FF2B5EF4-FFF2-40B4-BE49-F238E27FC236}">
                <a16:creationId xmlns:a16="http://schemas.microsoft.com/office/drawing/2014/main" xmlns="" id="{6FB8B653-3A29-4E92-9367-04DFC90B1358}"/>
              </a:ext>
            </a:extLst>
          </p:cNvPr>
          <p:cNvSpPr/>
          <p:nvPr/>
        </p:nvSpPr>
        <p:spPr>
          <a:xfrm>
            <a:off x="6984408" y="4014436"/>
            <a:ext cx="863378" cy="519743"/>
          </a:xfrm>
          <a:prstGeom prst="rightArrow">
            <a:avLst/>
          </a:prstGeom>
          <a:pattFill prst="smCheck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438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kolcaba">
            <a:extLst>
              <a:ext uri="{FF2B5EF4-FFF2-40B4-BE49-F238E27FC236}">
                <a16:creationId xmlns:a16="http://schemas.microsoft.com/office/drawing/2014/main" xmlns="" id="{1A067D21-A942-48D4-9916-9A797D51D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35" y="1373884"/>
            <a:ext cx="1715821" cy="18588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3AC8718E-6935-440E-BCB7-4B21BC7D3A9D}"/>
              </a:ext>
            </a:extLst>
          </p:cNvPr>
          <p:cNvSpPr/>
          <p:nvPr/>
        </p:nvSpPr>
        <p:spPr>
          <a:xfrm>
            <a:off x="227719" y="3578403"/>
            <a:ext cx="3560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b="1" u="sng" dirty="0"/>
              <a:t>Legenda</a:t>
            </a:r>
            <a:r>
              <a:rPr lang="pt-PT" sz="1200" b="1" dirty="0"/>
              <a:t>: </a:t>
            </a:r>
            <a:r>
              <a:rPr lang="pt-PT" sz="1200" b="1" dirty="0" err="1"/>
              <a:t>Katharine</a:t>
            </a:r>
            <a:r>
              <a:rPr lang="pt-PT" sz="1200" b="1" dirty="0"/>
              <a:t> </a:t>
            </a:r>
            <a:r>
              <a:rPr lang="pt-PT" sz="1200" b="1" dirty="0" err="1"/>
              <a:t>Kolcaba</a:t>
            </a:r>
            <a:r>
              <a:rPr lang="pt-PT" sz="1200" b="1" dirty="0"/>
              <a:t> </a:t>
            </a:r>
          </a:p>
          <a:p>
            <a:r>
              <a:rPr lang="pt-PT" sz="1200" b="1" dirty="0"/>
              <a:t>Fonte: https://nursekey.com/33-theory-of-comfort/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2DEEBAE4-FEE5-4F00-8EA9-1FE527DA108D}"/>
              </a:ext>
            </a:extLst>
          </p:cNvPr>
          <p:cNvSpPr txBox="1"/>
          <p:nvPr/>
        </p:nvSpPr>
        <p:spPr>
          <a:xfrm>
            <a:off x="2298825" y="1503705"/>
            <a:ext cx="2124075" cy="163121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000" b="1" dirty="0">
                <a:solidFill>
                  <a:schemeClr val="bg1"/>
                </a:solidFill>
              </a:rPr>
              <a:t>Culpa</a:t>
            </a:r>
          </a:p>
          <a:p>
            <a:pPr algn="ctr"/>
            <a:r>
              <a:rPr lang="pt-PT" sz="2000" b="1" dirty="0">
                <a:solidFill>
                  <a:schemeClr val="bg1"/>
                </a:solidFill>
              </a:rPr>
              <a:t>Arrependimento</a:t>
            </a:r>
          </a:p>
          <a:p>
            <a:pPr algn="ctr"/>
            <a:r>
              <a:rPr lang="pt-PT" sz="2000" b="1" dirty="0">
                <a:solidFill>
                  <a:schemeClr val="bg1"/>
                </a:solidFill>
              </a:rPr>
              <a:t>Tristeza</a:t>
            </a:r>
          </a:p>
          <a:p>
            <a:pPr algn="ctr"/>
            <a:r>
              <a:rPr lang="pt-PT" sz="2000" b="1" dirty="0">
                <a:solidFill>
                  <a:schemeClr val="bg1"/>
                </a:solidFill>
              </a:rPr>
              <a:t>Abandono</a:t>
            </a:r>
          </a:p>
          <a:p>
            <a:pPr algn="ctr"/>
            <a:r>
              <a:rPr lang="pt-PT" sz="2000" b="1" dirty="0">
                <a:solidFill>
                  <a:schemeClr val="bg1"/>
                </a:solidFill>
              </a:rPr>
              <a:t>Solidão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E509469-3D5A-4C91-851B-FDAF96DDBBD7}"/>
              </a:ext>
            </a:extLst>
          </p:cNvPr>
          <p:cNvSpPr txBox="1"/>
          <p:nvPr/>
        </p:nvSpPr>
        <p:spPr>
          <a:xfrm>
            <a:off x="5110110" y="2085192"/>
            <a:ext cx="1747532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bg1"/>
                </a:solidFill>
              </a:rPr>
              <a:t>Enfermeiro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BD3FE6BD-0DFE-469E-860F-729AA5951B86}"/>
              </a:ext>
            </a:extLst>
          </p:cNvPr>
          <p:cNvSpPr txBox="1"/>
          <p:nvPr/>
        </p:nvSpPr>
        <p:spPr>
          <a:xfrm>
            <a:off x="7044500" y="1138520"/>
            <a:ext cx="2124075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000" b="1" dirty="0">
                <a:solidFill>
                  <a:schemeClr val="bg1"/>
                </a:solidFill>
              </a:rPr>
              <a:t>Prestar cuidados de saúde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D8622927-BA5D-440B-84A6-F3F7295C22EE}"/>
              </a:ext>
            </a:extLst>
          </p:cNvPr>
          <p:cNvSpPr txBox="1"/>
          <p:nvPr/>
        </p:nvSpPr>
        <p:spPr>
          <a:xfrm>
            <a:off x="7044500" y="2779996"/>
            <a:ext cx="2124075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000" b="1" dirty="0">
                <a:solidFill>
                  <a:schemeClr val="bg1"/>
                </a:solidFill>
              </a:rPr>
              <a:t>Apoiar emocionalmente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F8D37782-BAAA-4430-9951-0D53A7EAAB2B}"/>
              </a:ext>
            </a:extLst>
          </p:cNvPr>
          <p:cNvSpPr txBox="1"/>
          <p:nvPr/>
        </p:nvSpPr>
        <p:spPr>
          <a:xfrm>
            <a:off x="9334626" y="1782880"/>
            <a:ext cx="2496591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000" b="1" dirty="0">
                <a:solidFill>
                  <a:schemeClr val="bg1"/>
                </a:solidFill>
              </a:rPr>
              <a:t>Promoção do conforto ao longo do processo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2EB66E16-C702-40FD-A9BE-03D2A8577885}"/>
              </a:ext>
            </a:extLst>
          </p:cNvPr>
          <p:cNvSpPr/>
          <p:nvPr/>
        </p:nvSpPr>
        <p:spPr>
          <a:xfrm>
            <a:off x="296405" y="4207172"/>
            <a:ext cx="3731301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PT" sz="2400" b="1" dirty="0"/>
              <a:t>Razão de escolha do tema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A9134FF2-6220-4586-A2E0-58E8D3569A89}"/>
              </a:ext>
            </a:extLst>
          </p:cNvPr>
          <p:cNvSpPr/>
          <p:nvPr/>
        </p:nvSpPr>
        <p:spPr>
          <a:xfrm>
            <a:off x="7499540" y="4200369"/>
            <a:ext cx="420275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pt-PT" sz="2000" b="1" dirty="0"/>
              <a:t>Número elevado de IVG em Portugal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4012E19D-B0D4-4996-BFBB-A17184D24885}"/>
              </a:ext>
            </a:extLst>
          </p:cNvPr>
          <p:cNvSpPr/>
          <p:nvPr/>
        </p:nvSpPr>
        <p:spPr>
          <a:xfrm>
            <a:off x="4377631" y="4436317"/>
            <a:ext cx="2356671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pt-PT" sz="2000" b="1" dirty="0"/>
              <a:t>Experiência Pessoal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xmlns="" id="{9DA8FC8C-73CE-406C-A70B-1D6C78584E0F}"/>
              </a:ext>
            </a:extLst>
          </p:cNvPr>
          <p:cNvSpPr/>
          <p:nvPr/>
        </p:nvSpPr>
        <p:spPr>
          <a:xfrm>
            <a:off x="296405" y="5303548"/>
            <a:ext cx="2362202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PT" sz="2000" b="1" dirty="0"/>
              <a:t>Problemática relevante para a Enfermagem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DFCCF18-271A-4367-8BE2-E810CEAD8E16}"/>
              </a:ext>
            </a:extLst>
          </p:cNvPr>
          <p:cNvSpPr/>
          <p:nvPr/>
        </p:nvSpPr>
        <p:spPr>
          <a:xfrm>
            <a:off x="3478624" y="5452556"/>
            <a:ext cx="3446286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PT" sz="2000" b="1" dirty="0"/>
              <a:t>Melhor compreensão por parte dos Enfermeiros</a:t>
            </a:r>
          </a:p>
        </p:txBody>
      </p:sp>
      <p:cxnSp>
        <p:nvCxnSpPr>
          <p:cNvPr id="17" name="Conexão reta 16">
            <a:extLst>
              <a:ext uri="{FF2B5EF4-FFF2-40B4-BE49-F238E27FC236}">
                <a16:creationId xmlns:a16="http://schemas.microsoft.com/office/drawing/2014/main" xmlns="" id="{3DC2854E-56F9-4A11-88DA-CF4132DDBDAE}"/>
              </a:ext>
            </a:extLst>
          </p:cNvPr>
          <p:cNvCxnSpPr>
            <a:cxnSpLocks/>
          </p:cNvCxnSpPr>
          <p:nvPr/>
        </p:nvCxnSpPr>
        <p:spPr>
          <a:xfrm flipV="1">
            <a:off x="192506" y="4014817"/>
            <a:ext cx="11810938" cy="150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F54294B9-DEB9-4343-9C82-EBBD9E96E579}"/>
              </a:ext>
            </a:extLst>
          </p:cNvPr>
          <p:cNvSpPr/>
          <p:nvPr/>
        </p:nvSpPr>
        <p:spPr>
          <a:xfrm>
            <a:off x="7736159" y="5377729"/>
            <a:ext cx="372951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PT" b="1" dirty="0"/>
              <a:t>Melhor apoio nas decisões reprodutivas, com promoção de recursos necessários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BB78EEB4-1EF3-43F4-992C-DBDC51C328B1}"/>
              </a:ext>
            </a:extLst>
          </p:cNvPr>
          <p:cNvSpPr/>
          <p:nvPr/>
        </p:nvSpPr>
        <p:spPr>
          <a:xfrm>
            <a:off x="9600918" y="6586694"/>
            <a:ext cx="29114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PT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Biggs</a:t>
            </a:r>
            <a:r>
              <a:rPr lang="pt-P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Gould</a:t>
            </a:r>
            <a:r>
              <a:rPr lang="pt-P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pt-PT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Foster</a:t>
            </a:r>
            <a:r>
              <a:rPr lang="pt-P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2013)</a:t>
            </a:r>
            <a:endParaRPr lang="pt-PT" sz="1600" b="1" dirty="0"/>
          </a:p>
        </p:txBody>
      </p:sp>
      <p:sp>
        <p:nvSpPr>
          <p:cNvPr id="18" name="Seta: Para a Direita 17">
            <a:extLst>
              <a:ext uri="{FF2B5EF4-FFF2-40B4-BE49-F238E27FC236}">
                <a16:creationId xmlns:a16="http://schemas.microsoft.com/office/drawing/2014/main" xmlns="" id="{0F187CF6-8355-47D8-A0F1-84ECB2637517}"/>
              </a:ext>
            </a:extLst>
          </p:cNvPr>
          <p:cNvSpPr/>
          <p:nvPr/>
        </p:nvSpPr>
        <p:spPr>
          <a:xfrm>
            <a:off x="4465994" y="2108025"/>
            <a:ext cx="568458" cy="390057"/>
          </a:xfrm>
          <a:prstGeom prst="rightArrow">
            <a:avLst/>
          </a:prstGeom>
          <a:pattFill prst="smCheck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Seta: Bidirecional 1">
            <a:extLst>
              <a:ext uri="{FF2B5EF4-FFF2-40B4-BE49-F238E27FC236}">
                <a16:creationId xmlns:a16="http://schemas.microsoft.com/office/drawing/2014/main" xmlns="" id="{A8981F82-8910-48BB-BDE7-B0F0042C15A6}"/>
              </a:ext>
            </a:extLst>
          </p:cNvPr>
          <p:cNvSpPr/>
          <p:nvPr/>
        </p:nvSpPr>
        <p:spPr>
          <a:xfrm rot="16200000">
            <a:off x="7664438" y="2092847"/>
            <a:ext cx="884198" cy="471711"/>
          </a:xfrm>
          <a:prstGeom prst="leftRightArrow">
            <a:avLst/>
          </a:prstGeom>
          <a:pattFill prst="pct6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Seta: Para a Direita 19">
            <a:extLst>
              <a:ext uri="{FF2B5EF4-FFF2-40B4-BE49-F238E27FC236}">
                <a16:creationId xmlns:a16="http://schemas.microsoft.com/office/drawing/2014/main" xmlns="" id="{87277AFA-9828-4AAF-8715-1C8F4E12EAFC}"/>
              </a:ext>
            </a:extLst>
          </p:cNvPr>
          <p:cNvSpPr/>
          <p:nvPr/>
        </p:nvSpPr>
        <p:spPr>
          <a:xfrm>
            <a:off x="8499501" y="2129719"/>
            <a:ext cx="568458" cy="390057"/>
          </a:xfrm>
          <a:prstGeom prst="rightArrow">
            <a:avLst/>
          </a:prstGeom>
          <a:pattFill prst="smCheck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xmlns="" id="{B9DDFB84-827E-4AE1-87E2-D41A5CC8BBB4}"/>
              </a:ext>
            </a:extLst>
          </p:cNvPr>
          <p:cNvSpPr/>
          <p:nvPr/>
        </p:nvSpPr>
        <p:spPr>
          <a:xfrm rot="10800000">
            <a:off x="7090336" y="2118172"/>
            <a:ext cx="568458" cy="390057"/>
          </a:xfrm>
          <a:prstGeom prst="rightArrow">
            <a:avLst/>
          </a:prstGeom>
          <a:pattFill prst="smCheck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7" name="Seta: Para a Direita 26">
            <a:extLst>
              <a:ext uri="{FF2B5EF4-FFF2-40B4-BE49-F238E27FC236}">
                <a16:creationId xmlns:a16="http://schemas.microsoft.com/office/drawing/2014/main" xmlns="" id="{5D9AA847-FB2C-4CBA-AC26-D65D12548CCC}"/>
              </a:ext>
            </a:extLst>
          </p:cNvPr>
          <p:cNvSpPr/>
          <p:nvPr/>
        </p:nvSpPr>
        <p:spPr>
          <a:xfrm>
            <a:off x="2744740" y="5556803"/>
            <a:ext cx="647751" cy="444183"/>
          </a:xfrm>
          <a:prstGeom prst="rightArrow">
            <a:avLst/>
          </a:prstGeom>
          <a:pattFill prst="pct10">
            <a:fgClr>
              <a:schemeClr val="accent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accent2"/>
              </a:solidFill>
            </a:endParaRPr>
          </a:p>
        </p:txBody>
      </p:sp>
      <p:sp>
        <p:nvSpPr>
          <p:cNvPr id="28" name="Seta: Para a Direita 27">
            <a:extLst>
              <a:ext uri="{FF2B5EF4-FFF2-40B4-BE49-F238E27FC236}">
                <a16:creationId xmlns:a16="http://schemas.microsoft.com/office/drawing/2014/main" xmlns="" id="{E085C095-6BEE-42F7-8454-E82A4BF98671}"/>
              </a:ext>
            </a:extLst>
          </p:cNvPr>
          <p:cNvSpPr/>
          <p:nvPr/>
        </p:nvSpPr>
        <p:spPr>
          <a:xfrm>
            <a:off x="7011043" y="5584407"/>
            <a:ext cx="647751" cy="444183"/>
          </a:xfrm>
          <a:prstGeom prst="rightArrow">
            <a:avLst/>
          </a:prstGeom>
          <a:pattFill prst="pct10">
            <a:fgClr>
              <a:schemeClr val="accent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accent2"/>
              </a:solidFill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xmlns="" id="{BF6F5A0F-462E-412E-ACB7-E66F60FE33EA}"/>
              </a:ext>
            </a:extLst>
          </p:cNvPr>
          <p:cNvSpPr txBox="1"/>
          <p:nvPr/>
        </p:nvSpPr>
        <p:spPr>
          <a:xfrm>
            <a:off x="9067959" y="4607101"/>
            <a:ext cx="914765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15.959</a:t>
            </a:r>
          </a:p>
        </p:txBody>
      </p:sp>
      <p:sp>
        <p:nvSpPr>
          <p:cNvPr id="29" name="Título 1">
            <a:extLst>
              <a:ext uri="{FF2B5EF4-FFF2-40B4-BE49-F238E27FC236}">
                <a16:creationId xmlns:a16="http://schemas.microsoft.com/office/drawing/2014/main" xmlns="" id="{9C96D674-9E17-4418-8DEC-4AB0E54F0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405" y="305819"/>
            <a:ext cx="5842100" cy="890799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chemeClr val="tx1"/>
                </a:solidFill>
              </a:rPr>
              <a:t>Enquadramento</a:t>
            </a:r>
            <a:r>
              <a:rPr lang="pt-PT" b="1" dirty="0"/>
              <a:t> </a:t>
            </a:r>
            <a:r>
              <a:rPr lang="pt-PT" b="1" dirty="0">
                <a:solidFill>
                  <a:schemeClr val="tx1"/>
                </a:solidFill>
              </a:rPr>
              <a:t>Teórico</a:t>
            </a:r>
          </a:p>
        </p:txBody>
      </p:sp>
    </p:spTree>
    <p:extLst>
      <p:ext uri="{BB962C8B-B14F-4D97-AF65-F5344CB8AC3E}">
        <p14:creationId xmlns:p14="http://schemas.microsoft.com/office/powerpoint/2010/main" val="127619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xmlns="" id="{76A4C023-2A43-4CBF-A92D-04BA70D910B5}"/>
              </a:ext>
            </a:extLst>
          </p:cNvPr>
          <p:cNvSpPr/>
          <p:nvPr/>
        </p:nvSpPr>
        <p:spPr>
          <a:xfrm>
            <a:off x="2796907" y="4034680"/>
            <a:ext cx="2187201" cy="1681073"/>
          </a:xfrm>
          <a:prstGeom prst="ellipse">
            <a:avLst/>
          </a:prstGeom>
          <a:pattFill prst="pct8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dirty="0">
                <a:solidFill>
                  <a:schemeClr val="bg1"/>
                </a:solidFill>
                <a:cs typeface="Times New Roman" panose="02020603050405020304" pitchFamily="18" charset="0"/>
              </a:rPr>
              <a:t>Diminuição da qualidade de assistência</a:t>
            </a:r>
            <a:endParaRPr lang="pt-PT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CBA20CF9-95EF-424C-B700-5201BE09F5B0}"/>
              </a:ext>
            </a:extLst>
          </p:cNvPr>
          <p:cNvSpPr/>
          <p:nvPr/>
        </p:nvSpPr>
        <p:spPr>
          <a:xfrm>
            <a:off x="7943271" y="1032417"/>
            <a:ext cx="2907910" cy="1905863"/>
          </a:xfrm>
          <a:prstGeom prst="ellipse">
            <a:avLst/>
          </a:prstGeom>
          <a:pattFill prst="pct8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dirty="0">
                <a:solidFill>
                  <a:schemeClr val="bg1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Desconsideração pelas suas necessidades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4B9DD838-605E-4E99-B298-F91671207DBB}"/>
              </a:ext>
            </a:extLst>
          </p:cNvPr>
          <p:cNvSpPr/>
          <p:nvPr/>
        </p:nvSpPr>
        <p:spPr>
          <a:xfrm>
            <a:off x="6032126" y="3980070"/>
            <a:ext cx="2351535" cy="1758582"/>
          </a:xfrm>
          <a:prstGeom prst="ellipse">
            <a:avLst/>
          </a:prstGeom>
          <a:pattFill prst="pct8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dirty="0">
                <a:solidFill>
                  <a:schemeClr val="bg1"/>
                </a:solidFill>
                <a:cs typeface="Times New Roman" panose="02020603050405020304" pitchFamily="18" charset="0"/>
              </a:rPr>
              <a:t>Cuidado lento e demorado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05D0FBF7-DB6E-4242-93D2-E0DB2A65F59F}"/>
              </a:ext>
            </a:extLst>
          </p:cNvPr>
          <p:cNvSpPr/>
          <p:nvPr/>
        </p:nvSpPr>
        <p:spPr>
          <a:xfrm>
            <a:off x="328189" y="3055253"/>
            <a:ext cx="2143619" cy="1783910"/>
          </a:xfrm>
          <a:prstGeom prst="ellipse">
            <a:avLst/>
          </a:prstGeom>
          <a:pattFill prst="pct8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dirty="0">
                <a:solidFill>
                  <a:schemeClr val="bg1"/>
                </a:solidFill>
                <a:cs typeface="Times New Roman" panose="02020603050405020304" pitchFamily="18" charset="0"/>
              </a:rPr>
              <a:t>Falta de Informação e Desrespeito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77BFCEC4-51B9-4156-BC31-F39067A7F97B}"/>
              </a:ext>
            </a:extLst>
          </p:cNvPr>
          <p:cNvSpPr/>
          <p:nvPr/>
        </p:nvSpPr>
        <p:spPr>
          <a:xfrm>
            <a:off x="1060426" y="976047"/>
            <a:ext cx="2907911" cy="1985407"/>
          </a:xfrm>
          <a:prstGeom prst="ellipse">
            <a:avLst/>
          </a:prstGeom>
          <a:pattFill prst="pct8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dirty="0">
                <a:solidFill>
                  <a:schemeClr val="bg1"/>
                </a:solidFill>
                <a:cs typeface="Times New Roman" panose="02020603050405020304" pitchFamily="18" charset="0"/>
              </a:rPr>
              <a:t>Atendimento discriminatório, estigmatizado e punitivo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CB8FA7AC-0CC9-4238-8534-DEFFD760B711}"/>
              </a:ext>
            </a:extLst>
          </p:cNvPr>
          <p:cNvSpPr/>
          <p:nvPr/>
        </p:nvSpPr>
        <p:spPr>
          <a:xfrm>
            <a:off x="8544426" y="3184425"/>
            <a:ext cx="2351536" cy="1922285"/>
          </a:xfrm>
          <a:prstGeom prst="ellipse">
            <a:avLst/>
          </a:prstGeom>
          <a:pattFill prst="pct8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dirty="0">
                <a:solidFill>
                  <a:schemeClr val="bg1"/>
                </a:solidFill>
                <a:cs typeface="Times New Roman" panose="02020603050405020304" pitchFamily="18" charset="0"/>
              </a:rPr>
              <a:t>Prioridade a puérperas, gestantes de alto risco e parturientes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81CC5082-B0A7-46E6-843D-D5BDC37D90FD}"/>
              </a:ext>
            </a:extLst>
          </p:cNvPr>
          <p:cNvSpPr txBox="1"/>
          <p:nvPr/>
        </p:nvSpPr>
        <p:spPr>
          <a:xfrm>
            <a:off x="3968337" y="3055253"/>
            <a:ext cx="4128741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400" dirty="0">
                <a:ln w="0"/>
                <a:solidFill>
                  <a:schemeClr val="bg1"/>
                </a:solidFill>
                <a:cs typeface="Times New Roman" panose="02020603050405020304" pitchFamily="18" charset="0"/>
              </a:rPr>
              <a:t>Enfermeiros despreparados para lidarem com a IVG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xmlns="" id="{66DE0218-1F24-4B85-A1C4-CF477AE0DEA8}"/>
              </a:ext>
            </a:extLst>
          </p:cNvPr>
          <p:cNvSpPr/>
          <p:nvPr/>
        </p:nvSpPr>
        <p:spPr>
          <a:xfrm>
            <a:off x="4671509" y="6562990"/>
            <a:ext cx="31511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PT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Mariutti</a:t>
            </a:r>
            <a:r>
              <a:rPr lang="pt-PT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Almeida &amp; </a:t>
            </a:r>
            <a:r>
              <a:rPr lang="pt-PT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Panobianco</a:t>
            </a:r>
            <a:r>
              <a:rPr lang="pt-PT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2007</a:t>
            </a:r>
            <a:r>
              <a:rPr lang="pt-P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PT" sz="1600" b="1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E09287D-8CAC-4138-AE8B-7515A0005318}"/>
              </a:ext>
            </a:extLst>
          </p:cNvPr>
          <p:cNvSpPr/>
          <p:nvPr/>
        </p:nvSpPr>
        <p:spPr>
          <a:xfrm>
            <a:off x="170411" y="6578378"/>
            <a:ext cx="19674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(Lemos &amp; Russo, 2014)</a:t>
            </a:r>
            <a:endParaRPr lang="pt-PT" sz="1400" b="1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79548159-E3C2-45AF-8955-F47EE13ADC61}"/>
              </a:ext>
            </a:extLst>
          </p:cNvPr>
          <p:cNvSpPr/>
          <p:nvPr/>
        </p:nvSpPr>
        <p:spPr>
          <a:xfrm>
            <a:off x="9472909" y="6593767"/>
            <a:ext cx="25486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(Santana, Santos &amp; Pérez, 2015) </a:t>
            </a:r>
            <a:endParaRPr lang="pt-PT" sz="1400" b="1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xmlns="" id="{F79B43FE-72C1-4A05-B694-6E00E80E1CA1}"/>
              </a:ext>
            </a:extLst>
          </p:cNvPr>
          <p:cNvSpPr/>
          <p:nvPr/>
        </p:nvSpPr>
        <p:spPr>
          <a:xfrm>
            <a:off x="1092370" y="5794093"/>
            <a:ext cx="10007259" cy="7363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2000" b="1" i="1" u="sng" dirty="0">
                <a:ea typeface="Calibri" panose="020F0502020204030204" pitchFamily="34" charset="0"/>
                <a:cs typeface="Times New Roman" panose="02020603050405020304" pitchFamily="18" charset="0"/>
              </a:rPr>
              <a:t>As dificuldades apresentadas pelos Enfermeiros no cuidar às mulheres que realizam IVG por possivelmente não compreenderem os motivos que as levam a essa tomada de decisão.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47CC172F-F790-42EC-BB84-9EDD023A7C26}"/>
              </a:ext>
            </a:extLst>
          </p:cNvPr>
          <p:cNvSpPr/>
          <p:nvPr/>
        </p:nvSpPr>
        <p:spPr>
          <a:xfrm>
            <a:off x="4565881" y="893856"/>
            <a:ext cx="2802328" cy="1922285"/>
          </a:xfrm>
          <a:prstGeom prst="ellipse">
            <a:avLst/>
          </a:prstGeom>
          <a:pattFill prst="pct8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dirty="0">
                <a:solidFill>
                  <a:schemeClr val="bg1"/>
                </a:solidFill>
                <a:cs typeface="Times New Roman" panose="02020603050405020304" pitchFamily="18" charset="0"/>
              </a:rPr>
              <a:t>Incompreensão, julgando o ato criminoso</a:t>
            </a: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xmlns="" id="{71DF91C2-F8E9-4630-875D-ED4F26483BC9}"/>
              </a:ext>
            </a:extLst>
          </p:cNvPr>
          <p:cNvSpPr txBox="1">
            <a:spLocks/>
          </p:cNvSpPr>
          <p:nvPr/>
        </p:nvSpPr>
        <p:spPr>
          <a:xfrm>
            <a:off x="328189" y="302735"/>
            <a:ext cx="9443943" cy="5431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b="1" dirty="0">
                <a:solidFill>
                  <a:schemeClr val="tx1"/>
                </a:solidFill>
              </a:rPr>
              <a:t>Enquadramento</a:t>
            </a:r>
            <a:r>
              <a:rPr lang="pt-PT" b="1" dirty="0"/>
              <a:t> </a:t>
            </a:r>
            <a:r>
              <a:rPr lang="pt-PT" b="1" dirty="0">
                <a:solidFill>
                  <a:schemeClr val="tx1"/>
                </a:solidFill>
              </a:rPr>
              <a:t>Teórico- Definição do Problema</a:t>
            </a:r>
          </a:p>
        </p:txBody>
      </p:sp>
    </p:spTree>
    <p:extLst>
      <p:ext uri="{BB962C8B-B14F-4D97-AF65-F5344CB8AC3E}">
        <p14:creationId xmlns:p14="http://schemas.microsoft.com/office/powerpoint/2010/main" val="338382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930D8326-A361-4173-AE6E-CD7CB259A40D}"/>
              </a:ext>
            </a:extLst>
          </p:cNvPr>
          <p:cNvSpPr/>
          <p:nvPr/>
        </p:nvSpPr>
        <p:spPr>
          <a:xfrm>
            <a:off x="5224388" y="5493222"/>
            <a:ext cx="6096000" cy="86517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24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Identificar quais os motivos que levam as mulheres a optarem pela IVG.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DA2A16ED-0451-4B60-A8DD-8BB28F01794F}"/>
              </a:ext>
            </a:extLst>
          </p:cNvPr>
          <p:cNvSpPr/>
          <p:nvPr/>
        </p:nvSpPr>
        <p:spPr>
          <a:xfrm>
            <a:off x="1389123" y="5835270"/>
            <a:ext cx="2138694" cy="48750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Objetivo Geral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B162F664-B8B1-4034-A668-6A404C87687E}"/>
              </a:ext>
            </a:extLst>
          </p:cNvPr>
          <p:cNvSpPr/>
          <p:nvPr/>
        </p:nvSpPr>
        <p:spPr>
          <a:xfrm>
            <a:off x="4520645" y="4163153"/>
            <a:ext cx="7241942" cy="83099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pPr algn="ctr"/>
            <a:r>
              <a:rPr lang="pt-PT" sz="24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“Quais os motivos que levam as mulheres a optarem pela interrupção voluntária da gravidez?”</a:t>
            </a:r>
            <a:endParaRPr lang="pt-PT" sz="24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67EBC336-D86D-4C85-98A7-FC2CEC6F771E}"/>
              </a:ext>
            </a:extLst>
          </p:cNvPr>
          <p:cNvSpPr/>
          <p:nvPr/>
        </p:nvSpPr>
        <p:spPr>
          <a:xfrm>
            <a:off x="741699" y="4262848"/>
            <a:ext cx="3433541" cy="470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Questão de Investigação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426E4204-0458-4B2E-A88F-EE043E40010B}"/>
              </a:ext>
            </a:extLst>
          </p:cNvPr>
          <p:cNvSpPr/>
          <p:nvPr/>
        </p:nvSpPr>
        <p:spPr>
          <a:xfrm>
            <a:off x="2043697" y="1801134"/>
            <a:ext cx="829546" cy="48750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b="1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PICo</a:t>
            </a:r>
            <a:endParaRPr lang="pt-PT" sz="2400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xmlns="" id="{00F31BAD-701C-455F-BA1F-E0A71F041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492413"/>
              </p:ext>
            </p:extLst>
          </p:nvPr>
        </p:nvGraphicFramePr>
        <p:xfrm>
          <a:off x="4782190" y="1442807"/>
          <a:ext cx="6980397" cy="24003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2227703">
                  <a:extLst>
                    <a:ext uri="{9D8B030D-6E8A-4147-A177-3AD203B41FA5}">
                      <a16:colId xmlns:a16="http://schemas.microsoft.com/office/drawing/2014/main" xmlns="" val="2675951514"/>
                    </a:ext>
                  </a:extLst>
                </a:gridCol>
                <a:gridCol w="4752694">
                  <a:extLst>
                    <a:ext uri="{9D8B030D-6E8A-4147-A177-3AD203B41FA5}">
                      <a16:colId xmlns:a16="http://schemas.microsoft.com/office/drawing/2014/main" xmlns="" val="3106254514"/>
                    </a:ext>
                  </a:extLst>
                </a:gridCol>
              </a:tblGrid>
              <a:tr h="525145">
                <a:tc>
                  <a:txBody>
                    <a:bodyPr/>
                    <a:lstStyle/>
                    <a:p>
                      <a:pPr marL="11430"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P</a:t>
                      </a:r>
                    </a:p>
                    <a:p>
                      <a:pPr marL="276860" marR="266700" algn="ctr">
                        <a:spcBef>
                          <a:spcPts val="695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(População)</a:t>
                      </a:r>
                      <a:endParaRPr lang="pt-PT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1145" marR="262255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PT" sz="2000" b="0" dirty="0">
                          <a:effectLst/>
                        </a:rPr>
                        <a:t>Mulheres que optaram pela Interrupção Voluntária da Gravidez</a:t>
                      </a:r>
                      <a:endParaRPr lang="pt-PT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40589234"/>
                  </a:ext>
                </a:extLst>
              </a:tr>
              <a:tr h="526415">
                <a:tc>
                  <a:txBody>
                    <a:bodyPr/>
                    <a:lstStyle/>
                    <a:p>
                      <a:pPr marL="11430"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I</a:t>
                      </a:r>
                    </a:p>
                    <a:p>
                      <a:pPr marL="276860" marR="268605"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(Área de interesse)</a:t>
                      </a:r>
                      <a:endParaRPr lang="pt-PT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9875" marR="262255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PT" sz="2000" b="0" dirty="0">
                          <a:effectLst/>
                        </a:rPr>
                        <a:t>Motivos que levam as mulheres a optarem pela Interrupção Voluntária da Gravidez</a:t>
                      </a:r>
                      <a:endParaRPr lang="pt-PT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5140450"/>
                  </a:ext>
                </a:extLst>
              </a:tr>
              <a:tr h="526415">
                <a:tc>
                  <a:txBody>
                    <a:bodyPr/>
                    <a:lstStyle/>
                    <a:p>
                      <a:pPr marL="276860" marR="267335"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Co</a:t>
                      </a:r>
                    </a:p>
                    <a:p>
                      <a:pPr marL="276860" marR="266065" algn="ctr">
                        <a:spcBef>
                          <a:spcPts val="695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(Contexto)</a:t>
                      </a:r>
                      <a:endParaRPr lang="pt-PT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PT" sz="2000" b="0" dirty="0">
                          <a:effectLst/>
                        </a:rPr>
                        <a:t>Prática Clínica</a:t>
                      </a:r>
                      <a:endParaRPr lang="pt-PT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45606642"/>
                  </a:ext>
                </a:extLst>
              </a:tr>
            </a:tbl>
          </a:graphicData>
        </a:graphic>
      </p:graphicFrame>
      <p:sp>
        <p:nvSpPr>
          <p:cNvPr id="13" name="Seta: Para Baixo 12">
            <a:extLst>
              <a:ext uri="{FF2B5EF4-FFF2-40B4-BE49-F238E27FC236}">
                <a16:creationId xmlns:a16="http://schemas.microsoft.com/office/drawing/2014/main" xmlns="" id="{51E02A3A-0BC6-4691-A9BB-A45418264BA9}"/>
              </a:ext>
            </a:extLst>
          </p:cNvPr>
          <p:cNvSpPr/>
          <p:nvPr/>
        </p:nvSpPr>
        <p:spPr>
          <a:xfrm>
            <a:off x="2213498" y="2497451"/>
            <a:ext cx="530679" cy="15326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Seta: Para Baixo 13">
            <a:extLst>
              <a:ext uri="{FF2B5EF4-FFF2-40B4-BE49-F238E27FC236}">
                <a16:creationId xmlns:a16="http://schemas.microsoft.com/office/drawing/2014/main" xmlns="" id="{8F0BE911-C3B4-47DD-8A6A-1E4EB5D6738F}"/>
              </a:ext>
            </a:extLst>
          </p:cNvPr>
          <p:cNvSpPr/>
          <p:nvPr/>
        </p:nvSpPr>
        <p:spPr>
          <a:xfrm>
            <a:off x="2193130" y="4843656"/>
            <a:ext cx="571414" cy="8309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xmlns="" id="{FF66DD59-73D8-4730-9EA9-01924260EA04}"/>
              </a:ext>
            </a:extLst>
          </p:cNvPr>
          <p:cNvSpPr/>
          <p:nvPr/>
        </p:nvSpPr>
        <p:spPr>
          <a:xfrm>
            <a:off x="11131232" y="6537387"/>
            <a:ext cx="11431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(JBI, 2011)</a:t>
            </a:r>
            <a:endParaRPr lang="pt-PT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7F93ED9F-5E1A-4477-B99B-F0633B7FD7D7}"/>
              </a:ext>
            </a:extLst>
          </p:cNvPr>
          <p:cNvSpPr txBox="1">
            <a:spLocks/>
          </p:cNvSpPr>
          <p:nvPr/>
        </p:nvSpPr>
        <p:spPr>
          <a:xfrm>
            <a:off x="253900" y="282477"/>
            <a:ext cx="5842100" cy="8907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b="1" dirty="0">
                <a:solidFill>
                  <a:schemeClr val="tx1"/>
                </a:solidFill>
              </a:rPr>
              <a:t>Enquadramento</a:t>
            </a:r>
            <a:r>
              <a:rPr lang="pt-PT" b="1" dirty="0"/>
              <a:t> </a:t>
            </a:r>
            <a:r>
              <a:rPr lang="pt-PT" b="1" dirty="0">
                <a:solidFill>
                  <a:schemeClr val="tx1"/>
                </a:solidFill>
              </a:rPr>
              <a:t>Teórico</a:t>
            </a:r>
          </a:p>
        </p:txBody>
      </p:sp>
    </p:spTree>
    <p:extLst>
      <p:ext uri="{BB962C8B-B14F-4D97-AF65-F5344CB8AC3E}">
        <p14:creationId xmlns:p14="http://schemas.microsoft.com/office/powerpoint/2010/main" val="34513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43202A2C-881A-4A58-B585-E55FA0AB1A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16742"/>
              </p:ext>
            </p:extLst>
          </p:nvPr>
        </p:nvGraphicFramePr>
        <p:xfrm>
          <a:off x="509867" y="1262437"/>
          <a:ext cx="10413300" cy="2282952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5034755">
                  <a:extLst>
                    <a:ext uri="{9D8B030D-6E8A-4147-A177-3AD203B41FA5}">
                      <a16:colId xmlns:a16="http://schemas.microsoft.com/office/drawing/2014/main" xmlns="" val="803290944"/>
                    </a:ext>
                  </a:extLst>
                </a:gridCol>
                <a:gridCol w="5378545">
                  <a:extLst>
                    <a:ext uri="{9D8B030D-6E8A-4147-A177-3AD203B41FA5}">
                      <a16:colId xmlns:a16="http://schemas.microsoft.com/office/drawing/2014/main" xmlns="" val="1740295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Critérios de Inclusão</a:t>
                      </a:r>
                      <a:endParaRPr lang="pt-P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Critérios de Exclusão</a:t>
                      </a:r>
                      <a:endParaRPr lang="pt-P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841714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Artigos no espaço temporal de 2009-2018</a:t>
                      </a:r>
                      <a:endParaRPr lang="pt-P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Data de publicação inferior ao ano de 2009</a:t>
                      </a:r>
                      <a:endParaRPr lang="pt-PT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00174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Tipo de publicação: artigo</a:t>
                      </a:r>
                      <a:endParaRPr lang="pt-P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Tipo de publicação: outro que não artigo</a:t>
                      </a:r>
                      <a:endParaRPr lang="pt-P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390162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Idioma: Português, Espanhol e Inglês</a:t>
                      </a:r>
                      <a:endParaRPr lang="pt-P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Artigos que não abordem a temática </a:t>
                      </a:r>
                      <a:endParaRPr lang="pt-P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01378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Disponibilidade: Texto Integral</a:t>
                      </a:r>
                      <a:endParaRPr lang="pt-PT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Artigos que não disponham de texto integral</a:t>
                      </a:r>
                      <a:endParaRPr lang="pt-P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16850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Pelo menos um dos descritores encontrar-se presente no título ou resumo do artigo</a:t>
                      </a:r>
                      <a:endParaRPr lang="pt-P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pt-P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9127019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4575D103-8457-4B6C-B5F2-BF052AE52C41}"/>
              </a:ext>
            </a:extLst>
          </p:cNvPr>
          <p:cNvSpPr txBox="1"/>
          <p:nvPr/>
        </p:nvSpPr>
        <p:spPr>
          <a:xfrm>
            <a:off x="409336" y="4812171"/>
            <a:ext cx="3939008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pt-PT" sz="2000" dirty="0" err="1"/>
              <a:t>abort</a:t>
            </a:r>
            <a:r>
              <a:rPr lang="pt-PT" sz="2000" dirty="0"/>
              <a:t>, </a:t>
            </a:r>
            <a:r>
              <a:rPr lang="pt-PT" sz="2000" dirty="0" err="1"/>
              <a:t>induced</a:t>
            </a:r>
            <a:r>
              <a:rPr lang="pt-PT" sz="2000" dirty="0"/>
              <a:t>;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pt-PT" sz="2000" dirty="0" err="1"/>
              <a:t>motivation</a:t>
            </a:r>
            <a:r>
              <a:rPr lang="pt-PT" sz="2000" dirty="0"/>
              <a:t>;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pt-PT" sz="2000" dirty="0" err="1"/>
              <a:t>women</a:t>
            </a:r>
            <a:r>
              <a:rPr lang="pt-PT" sz="2000" dirty="0"/>
              <a:t>;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pt-PT" sz="2000" dirty="0" err="1"/>
              <a:t>reason</a:t>
            </a:r>
            <a:r>
              <a:rPr lang="pt-PT" sz="2000" dirty="0"/>
              <a:t>.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1DBAE636-BC14-4191-BBD5-FE2759CE9BF5}"/>
              </a:ext>
            </a:extLst>
          </p:cNvPr>
          <p:cNvSpPr/>
          <p:nvPr/>
        </p:nvSpPr>
        <p:spPr>
          <a:xfrm>
            <a:off x="4669453" y="4236936"/>
            <a:ext cx="3537966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ctr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PT" sz="2000" dirty="0">
                <a:ea typeface="Calibri" panose="020F0502020204030204" pitchFamily="34" charset="0"/>
                <a:cs typeface="Times New Roman" panose="02020603050405020304" pitchFamily="18" charset="0"/>
              </a:rPr>
              <a:t>Google Académico;</a:t>
            </a:r>
          </a:p>
          <a:p>
            <a:pPr marL="342900" indent="-342900" algn="ctr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PT" sz="2000" dirty="0" err="1"/>
              <a:t>Scientific</a:t>
            </a:r>
            <a:r>
              <a:rPr lang="pt-PT" sz="2000" dirty="0"/>
              <a:t> </a:t>
            </a:r>
            <a:r>
              <a:rPr lang="pt-PT" sz="2000" dirty="0" err="1"/>
              <a:t>Electronic</a:t>
            </a:r>
            <a:r>
              <a:rPr lang="pt-PT" sz="2000" dirty="0"/>
              <a:t> </a:t>
            </a:r>
            <a:r>
              <a:rPr lang="pt-PT" sz="2000" dirty="0" err="1"/>
              <a:t>Library</a:t>
            </a:r>
            <a:r>
              <a:rPr lang="pt-PT" sz="2000" dirty="0"/>
              <a:t> Online (</a:t>
            </a:r>
            <a:r>
              <a:rPr lang="pt-PT" sz="2000" dirty="0" err="1"/>
              <a:t>SciELO</a:t>
            </a:r>
            <a:r>
              <a:rPr lang="pt-PT" sz="2000" dirty="0"/>
              <a:t>);</a:t>
            </a:r>
          </a:p>
          <a:p>
            <a:pPr marL="342900" indent="-342900" algn="ctr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PT" sz="2000" dirty="0"/>
              <a:t>EBSCO </a:t>
            </a:r>
            <a:r>
              <a:rPr lang="pt-PT" sz="2000" dirty="0" err="1"/>
              <a:t>Host</a:t>
            </a:r>
            <a:r>
              <a:rPr lang="pt-PT" sz="2000" dirty="0"/>
              <a:t>;</a:t>
            </a:r>
          </a:p>
          <a:p>
            <a:pPr marL="342900" indent="-342900" algn="ctr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PT" sz="2000" dirty="0"/>
              <a:t>Biblioteca Virtual em Saúde (BVS).</a:t>
            </a:r>
            <a:endParaRPr lang="pt-P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10D996D9-5378-45B9-B4BA-99E801140165}"/>
              </a:ext>
            </a:extLst>
          </p:cNvPr>
          <p:cNvSpPr/>
          <p:nvPr/>
        </p:nvSpPr>
        <p:spPr>
          <a:xfrm>
            <a:off x="8528528" y="4248984"/>
            <a:ext cx="3230485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ctr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PT" sz="2000" dirty="0"/>
              <a:t>IBECS; </a:t>
            </a:r>
          </a:p>
          <a:p>
            <a:pPr marL="342900" indent="-342900" algn="ctr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PT" sz="2000" dirty="0"/>
              <a:t>CINAHL Complete;</a:t>
            </a:r>
          </a:p>
          <a:p>
            <a:pPr marL="342900" indent="-342900" algn="ctr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PT" sz="2000" dirty="0" err="1"/>
              <a:t>Library</a:t>
            </a:r>
            <a:r>
              <a:rPr lang="pt-PT" sz="2000" dirty="0"/>
              <a:t>, </a:t>
            </a:r>
            <a:r>
              <a:rPr lang="pt-PT" sz="2000" dirty="0" err="1"/>
              <a:t>Information</a:t>
            </a:r>
            <a:r>
              <a:rPr lang="pt-PT" sz="2000" dirty="0"/>
              <a:t> </a:t>
            </a:r>
            <a:r>
              <a:rPr lang="pt-PT" sz="2000" dirty="0" err="1"/>
              <a:t>Science</a:t>
            </a:r>
            <a:r>
              <a:rPr lang="pt-PT" sz="2000" dirty="0"/>
              <a:t> &amp; </a:t>
            </a:r>
            <a:r>
              <a:rPr lang="pt-PT" sz="2000" dirty="0" err="1"/>
              <a:t>Technology</a:t>
            </a:r>
            <a:r>
              <a:rPr lang="pt-PT" sz="2000" dirty="0"/>
              <a:t> </a:t>
            </a:r>
            <a:r>
              <a:rPr lang="pt-PT" sz="2000" dirty="0" err="1"/>
              <a:t>Abstracts</a:t>
            </a:r>
            <a:r>
              <a:rPr lang="pt-PT" sz="2000" dirty="0"/>
              <a:t>;</a:t>
            </a:r>
          </a:p>
          <a:p>
            <a:pPr marL="342900" indent="-342900" algn="ctr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PT" sz="2000" dirty="0"/>
              <a:t>MEDLINE Complete.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3E8D7341-0CC7-486F-890F-6572F3ABDCEE}"/>
              </a:ext>
            </a:extLst>
          </p:cNvPr>
          <p:cNvSpPr/>
          <p:nvPr/>
        </p:nvSpPr>
        <p:spPr>
          <a:xfrm>
            <a:off x="509867" y="4187554"/>
            <a:ext cx="3866956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PT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Descritores em Ciências da Saúde</a:t>
            </a:r>
            <a:endParaRPr lang="pt-P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7135BDAA-8ADC-4DDD-8CF7-D3760ABF6669}"/>
              </a:ext>
            </a:extLst>
          </p:cNvPr>
          <p:cNvSpPr/>
          <p:nvPr/>
        </p:nvSpPr>
        <p:spPr>
          <a:xfrm>
            <a:off x="5008397" y="3693342"/>
            <a:ext cx="2860078" cy="39940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Plataformas de Pesquisa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96B9B6C3-1B91-44D8-A815-7AABABCBED38}"/>
              </a:ext>
            </a:extLst>
          </p:cNvPr>
          <p:cNvSpPr/>
          <p:nvPr/>
        </p:nvSpPr>
        <p:spPr>
          <a:xfrm>
            <a:off x="9210661" y="3702442"/>
            <a:ext cx="1866217" cy="39940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Bases de Dados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xmlns="" id="{F2E2151D-6E95-43D2-B310-8BB0AE3CED09}"/>
              </a:ext>
            </a:extLst>
          </p:cNvPr>
          <p:cNvSpPr txBox="1">
            <a:spLocks/>
          </p:cNvSpPr>
          <p:nvPr/>
        </p:nvSpPr>
        <p:spPr>
          <a:xfrm>
            <a:off x="409336" y="317400"/>
            <a:ext cx="2181752" cy="8099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b="1" dirty="0">
                <a:solidFill>
                  <a:schemeClr val="tx1"/>
                </a:solidFill>
              </a:rPr>
              <a:t>Método</a:t>
            </a:r>
          </a:p>
        </p:txBody>
      </p:sp>
    </p:spTree>
    <p:extLst>
      <p:ext uri="{BB962C8B-B14F-4D97-AF65-F5344CB8AC3E}">
        <p14:creationId xmlns:p14="http://schemas.microsoft.com/office/powerpoint/2010/main" val="74108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99178932-7F36-4EB5-9B57-3F33C6F244CA}"/>
              </a:ext>
            </a:extLst>
          </p:cNvPr>
          <p:cNvPicPr/>
          <p:nvPr/>
        </p:nvPicPr>
        <p:blipFill rotWithShape="1">
          <a:blip r:embed="rId2"/>
          <a:srcRect l="28945" t="26983" r="28251" b="15842"/>
          <a:stretch/>
        </p:blipFill>
        <p:spPr bwMode="auto">
          <a:xfrm>
            <a:off x="5209873" y="278296"/>
            <a:ext cx="6533322" cy="61622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25B2D85C-7BCD-4B35-89B5-A3B7E2121463}"/>
              </a:ext>
            </a:extLst>
          </p:cNvPr>
          <p:cNvSpPr txBox="1"/>
          <p:nvPr/>
        </p:nvSpPr>
        <p:spPr>
          <a:xfrm>
            <a:off x="448805" y="1571511"/>
            <a:ext cx="4238519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PT" sz="2400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</a:rPr>
              <a:t>Sistematização da Informação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EBAA7865-52A7-4CFC-A732-F7DD7B5873E7}"/>
              </a:ext>
            </a:extLst>
          </p:cNvPr>
          <p:cNvSpPr txBox="1"/>
          <p:nvPr/>
        </p:nvSpPr>
        <p:spPr>
          <a:xfrm>
            <a:off x="1249017" y="5855782"/>
            <a:ext cx="4197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/>
              <a:t>Legenda – </a:t>
            </a:r>
            <a:r>
              <a:rPr lang="pt-PT" sz="1600" dirty="0"/>
              <a:t>Processo de Identificação e Inclusão dos Estudos – PRISMA </a:t>
            </a:r>
            <a:r>
              <a:rPr lang="pt-PT" sz="1600" dirty="0" err="1"/>
              <a:t>Diagram</a:t>
            </a:r>
            <a:r>
              <a:rPr lang="pt-PT" sz="1600" dirty="0"/>
              <a:t> </a:t>
            </a:r>
            <a:r>
              <a:rPr lang="pt-PT" sz="1600" dirty="0" err="1"/>
              <a:t>flow</a:t>
            </a:r>
            <a:endParaRPr lang="pt-PT" sz="16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D2ECC163-F7EF-4F03-A470-976AE694C259}"/>
              </a:ext>
            </a:extLst>
          </p:cNvPr>
          <p:cNvSpPr txBox="1">
            <a:spLocks/>
          </p:cNvSpPr>
          <p:nvPr/>
        </p:nvSpPr>
        <p:spPr>
          <a:xfrm>
            <a:off x="556591" y="417443"/>
            <a:ext cx="3048000" cy="8680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5400" b="1" dirty="0">
                <a:solidFill>
                  <a:schemeClr val="tx1"/>
                </a:solidFill>
              </a:rPr>
              <a:t>Método</a:t>
            </a:r>
          </a:p>
        </p:txBody>
      </p:sp>
    </p:spTree>
    <p:extLst>
      <p:ext uri="{BB962C8B-B14F-4D97-AF65-F5344CB8AC3E}">
        <p14:creationId xmlns:p14="http://schemas.microsoft.com/office/powerpoint/2010/main" val="278997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Posição de Conteúdo 6">
            <a:extLst>
              <a:ext uri="{FF2B5EF4-FFF2-40B4-BE49-F238E27FC236}">
                <a16:creationId xmlns:a16="http://schemas.microsoft.com/office/drawing/2014/main" xmlns="" id="{7C1F1F31-6D32-405C-9418-68F5AD8C69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478525"/>
              </p:ext>
            </p:extLst>
          </p:nvPr>
        </p:nvGraphicFramePr>
        <p:xfrm>
          <a:off x="291547" y="954157"/>
          <a:ext cx="11608905" cy="5620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210">
                  <a:extLst>
                    <a:ext uri="{9D8B030D-6E8A-4147-A177-3AD203B41FA5}">
                      <a16:colId xmlns:a16="http://schemas.microsoft.com/office/drawing/2014/main" xmlns="" val="3149000435"/>
                    </a:ext>
                  </a:extLst>
                </a:gridCol>
                <a:gridCol w="2562946">
                  <a:extLst>
                    <a:ext uri="{9D8B030D-6E8A-4147-A177-3AD203B41FA5}">
                      <a16:colId xmlns:a16="http://schemas.microsoft.com/office/drawing/2014/main" xmlns="" val="2996514704"/>
                    </a:ext>
                  </a:extLst>
                </a:gridCol>
                <a:gridCol w="4725749">
                  <a:extLst>
                    <a:ext uri="{9D8B030D-6E8A-4147-A177-3AD203B41FA5}">
                      <a16:colId xmlns:a16="http://schemas.microsoft.com/office/drawing/2014/main" xmlns="" val="804722678"/>
                    </a:ext>
                  </a:extLst>
                </a:gridCol>
              </a:tblGrid>
              <a:tr h="302695">
                <a:tc>
                  <a:txBody>
                    <a:bodyPr/>
                    <a:lstStyle/>
                    <a:p>
                      <a:pPr algn="ctr"/>
                      <a:r>
                        <a:rPr lang="pt-PT" sz="2400" dirty="0">
                          <a:solidFill>
                            <a:schemeClr val="bg1"/>
                          </a:solidFill>
                        </a:rPr>
                        <a:t>Artigo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400" dirty="0">
                          <a:solidFill>
                            <a:schemeClr val="bg1"/>
                          </a:solidFill>
                        </a:rPr>
                        <a:t>Autores/Ano/País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400" dirty="0">
                          <a:solidFill>
                            <a:schemeClr val="bg1"/>
                          </a:solidFill>
                        </a:rPr>
                        <a:t>Objetivo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0924914"/>
                  </a:ext>
                </a:extLst>
              </a:tr>
              <a:tr h="756738">
                <a:tc>
                  <a:txBody>
                    <a:bodyPr/>
                    <a:lstStyle/>
                    <a:p>
                      <a:pPr algn="ctr"/>
                      <a:r>
                        <a:rPr lang="pt-PT" sz="17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Artigo 1</a:t>
                      </a:r>
                      <a:endParaRPr lang="pt-PT" sz="17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Processo decisório do aborto provocado:</a:t>
                      </a:r>
                    </a:p>
                    <a:p>
                      <a:pPr algn="ctr"/>
                      <a:r>
                        <a:rPr lang="pt-PT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vivência de mulheres</a:t>
                      </a:r>
                      <a:endParaRPr lang="pt-P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Santos, D.; Brito, R. (2014). Brasil</a:t>
                      </a:r>
                    </a:p>
                    <a:p>
                      <a:pPr algn="ctr"/>
                      <a:endParaRPr lang="pt-P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Analisar a vivência das mulheres no processo de decisão do aborto provocado.</a:t>
                      </a:r>
                      <a:endParaRPr lang="pt-PT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2676262"/>
                  </a:ext>
                </a:extLst>
              </a:tr>
              <a:tr h="1437802">
                <a:tc>
                  <a:txBody>
                    <a:bodyPr/>
                    <a:lstStyle/>
                    <a:p>
                      <a:pPr algn="ctr"/>
                      <a:r>
                        <a:rPr lang="pt-PT" sz="1700" b="1" u="sng" dirty="0"/>
                        <a:t>Artigo 2</a:t>
                      </a:r>
                    </a:p>
                    <a:p>
                      <a:pPr algn="ctr"/>
                      <a:r>
                        <a:rPr lang="pt-PT" sz="1700" dirty="0"/>
                        <a:t>Motivos e significados atribuídos pelas mulheres que </a:t>
                      </a:r>
                    </a:p>
                    <a:p>
                      <a:pPr algn="ctr"/>
                      <a:r>
                        <a:rPr lang="pt-PT" sz="1700" dirty="0"/>
                        <a:t>vivenciaram o aborto induzido: revisão integrativa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Sell</a:t>
                      </a:r>
                      <a:r>
                        <a:rPr lang="pt-PT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S.; Santos, E.; Velho, M.; </a:t>
                      </a:r>
                      <a:r>
                        <a:rPr lang="pt-PT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Erdmann</a:t>
                      </a:r>
                      <a:r>
                        <a:rPr lang="pt-PT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A.; Rodriguez, M. (2015). Brasil</a:t>
                      </a:r>
                    </a:p>
                    <a:p>
                      <a:pPr algn="ctr"/>
                      <a:endParaRPr lang="pt-P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700" dirty="0"/>
                        <a:t>Identificar a contribuição das pesquisas desenvolvidas sobre </a:t>
                      </a:r>
                    </a:p>
                    <a:p>
                      <a:pPr algn="ctr"/>
                      <a:r>
                        <a:rPr lang="pt-PT" sz="1700" dirty="0"/>
                        <a:t>as motivações para o aborto e o significado desta experiência </a:t>
                      </a:r>
                    </a:p>
                    <a:p>
                      <a:pPr algn="ctr"/>
                      <a:r>
                        <a:rPr lang="pt-PT" sz="1700" dirty="0"/>
                        <a:t>para as mulheres que o induziram.</a:t>
                      </a:r>
                    </a:p>
                    <a:p>
                      <a:pPr algn="ctr"/>
                      <a:endParaRPr lang="pt-PT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3778687"/>
                  </a:ext>
                </a:extLst>
              </a:tr>
              <a:tr h="1210781">
                <a:tc>
                  <a:txBody>
                    <a:bodyPr/>
                    <a:lstStyle/>
                    <a:p>
                      <a:pPr algn="ctr"/>
                      <a:r>
                        <a:rPr lang="en-US" sz="1700" b="1" u="sng" dirty="0" err="1"/>
                        <a:t>Artigo</a:t>
                      </a:r>
                      <a:r>
                        <a:rPr lang="en-US" sz="1700" b="1" u="sng" dirty="0"/>
                        <a:t> 3</a:t>
                      </a:r>
                    </a:p>
                    <a:p>
                      <a:pPr algn="ctr"/>
                      <a:r>
                        <a:rPr lang="en-US" sz="1700" dirty="0"/>
                        <a:t>Reasons women give for abortion: a review of the literature</a:t>
                      </a:r>
                    </a:p>
                    <a:p>
                      <a:pPr algn="ctr"/>
                      <a:endParaRPr lang="pt-P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700" dirty="0" err="1"/>
                        <a:t>Kirkman</a:t>
                      </a:r>
                      <a:r>
                        <a:rPr lang="pt-PT" sz="1700" dirty="0"/>
                        <a:t>, M.; </a:t>
                      </a:r>
                      <a:r>
                        <a:rPr lang="pt-PT" sz="1700" dirty="0" err="1"/>
                        <a:t>Rowe</a:t>
                      </a:r>
                      <a:r>
                        <a:rPr lang="pt-PT" sz="1700" dirty="0"/>
                        <a:t>, H.; </a:t>
                      </a:r>
                      <a:r>
                        <a:rPr lang="pt-PT" sz="1700" dirty="0" err="1"/>
                        <a:t>Hardiman</a:t>
                      </a:r>
                      <a:r>
                        <a:rPr lang="pt-PT" sz="1700" dirty="0"/>
                        <a:t>, A.; </a:t>
                      </a:r>
                      <a:r>
                        <a:rPr lang="pt-PT" sz="1700" dirty="0" err="1"/>
                        <a:t>Mallet</a:t>
                      </a:r>
                      <a:r>
                        <a:rPr lang="pt-PT" sz="1700" dirty="0"/>
                        <a:t>, S.; </a:t>
                      </a:r>
                      <a:r>
                        <a:rPr lang="pt-PT" sz="1700" dirty="0" err="1"/>
                        <a:t>Rosenthal</a:t>
                      </a:r>
                      <a:r>
                        <a:rPr lang="pt-PT" sz="1700" dirty="0"/>
                        <a:t>, D. (2009). Austrália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700" dirty="0"/>
                        <a:t>Identificar, a partir de pesquisas empíricas que utilizaram métodos quantitativos ou qualitativos, as razões que as mulheres atribuem à realização da interrupção voluntária da gravidez.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7734418"/>
                  </a:ext>
                </a:extLst>
              </a:tr>
              <a:tr h="1437802">
                <a:tc>
                  <a:txBody>
                    <a:bodyPr/>
                    <a:lstStyle/>
                    <a:p>
                      <a:pPr algn="ctr"/>
                      <a:r>
                        <a:rPr lang="en-US" sz="1700" b="1" u="sng" dirty="0" err="1"/>
                        <a:t>Artigo</a:t>
                      </a:r>
                      <a:r>
                        <a:rPr lang="en-US" sz="1700" b="1" u="sng" dirty="0"/>
                        <a:t> 4</a:t>
                      </a:r>
                    </a:p>
                    <a:p>
                      <a:pPr algn="ctr"/>
                      <a:r>
                        <a:rPr lang="en-US" sz="1700" dirty="0"/>
                        <a:t>Reasons women give for contemplating or undergoing abortion:</a:t>
                      </a:r>
                    </a:p>
                    <a:p>
                      <a:pPr algn="ctr"/>
                      <a:r>
                        <a:rPr lang="en-US" sz="1700" dirty="0"/>
                        <a:t>A qualitative investigation in Victoria, Australia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700" dirty="0" err="1"/>
                        <a:t>Kirkman</a:t>
                      </a:r>
                      <a:r>
                        <a:rPr lang="pt-PT" sz="1700" dirty="0"/>
                        <a:t>, M.; </a:t>
                      </a:r>
                      <a:r>
                        <a:rPr lang="pt-PT" sz="1700" dirty="0" err="1"/>
                        <a:t>Rowe</a:t>
                      </a:r>
                      <a:r>
                        <a:rPr lang="pt-PT" sz="1700" dirty="0"/>
                        <a:t>, H.; </a:t>
                      </a:r>
                      <a:r>
                        <a:rPr lang="pt-PT" sz="1700" dirty="0" err="1"/>
                        <a:t>Hardiman</a:t>
                      </a:r>
                      <a:r>
                        <a:rPr lang="pt-PT" sz="1700" dirty="0"/>
                        <a:t>, A.; </a:t>
                      </a:r>
                      <a:r>
                        <a:rPr lang="pt-PT" sz="1700" dirty="0" err="1"/>
                        <a:t>Mallet</a:t>
                      </a:r>
                      <a:r>
                        <a:rPr lang="pt-PT" sz="1700" dirty="0"/>
                        <a:t>, S.; </a:t>
                      </a:r>
                      <a:r>
                        <a:rPr lang="pt-PT" sz="1700" dirty="0" err="1"/>
                        <a:t>Rosenthal</a:t>
                      </a:r>
                      <a:r>
                        <a:rPr lang="pt-PT" sz="1700" dirty="0"/>
                        <a:t>, D. (2010). Austrália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700" dirty="0"/>
                        <a:t>Aumentar a compreensão das perspetivas das mulheres ao considerar a realização ou a não realização de um aborto.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0211685"/>
                  </a:ext>
                </a:extLst>
              </a:tr>
            </a:tbl>
          </a:graphicData>
        </a:graphic>
      </p:graphicFrame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A5777592-385A-4F5E-927B-41F30EDDE757}"/>
              </a:ext>
            </a:extLst>
          </p:cNvPr>
          <p:cNvSpPr txBox="1">
            <a:spLocks/>
          </p:cNvSpPr>
          <p:nvPr/>
        </p:nvSpPr>
        <p:spPr>
          <a:xfrm>
            <a:off x="291547" y="283460"/>
            <a:ext cx="6114966" cy="6099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3600" b="1" dirty="0">
                <a:solidFill>
                  <a:schemeClr val="tx1"/>
                </a:solidFill>
              </a:rPr>
              <a:t>Tabela de Análise de Artigos</a:t>
            </a:r>
          </a:p>
        </p:txBody>
      </p:sp>
    </p:spTree>
    <p:extLst>
      <p:ext uri="{BB962C8B-B14F-4D97-AF65-F5344CB8AC3E}">
        <p14:creationId xmlns:p14="http://schemas.microsoft.com/office/powerpoint/2010/main" val="79286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Posição de Conteúdo 6">
            <a:extLst>
              <a:ext uri="{FF2B5EF4-FFF2-40B4-BE49-F238E27FC236}">
                <a16:creationId xmlns:a16="http://schemas.microsoft.com/office/drawing/2014/main" xmlns="" id="{CC2253AD-7909-4271-83F4-D410E0F3A7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150162"/>
              </p:ext>
            </p:extLst>
          </p:nvPr>
        </p:nvGraphicFramePr>
        <p:xfrm>
          <a:off x="364435" y="1418328"/>
          <a:ext cx="1146313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5440">
                  <a:extLst>
                    <a:ext uri="{9D8B030D-6E8A-4147-A177-3AD203B41FA5}">
                      <a16:colId xmlns:a16="http://schemas.microsoft.com/office/drawing/2014/main" xmlns="" val="3149000435"/>
                    </a:ext>
                  </a:extLst>
                </a:gridCol>
                <a:gridCol w="2501283">
                  <a:extLst>
                    <a:ext uri="{9D8B030D-6E8A-4147-A177-3AD203B41FA5}">
                      <a16:colId xmlns:a16="http://schemas.microsoft.com/office/drawing/2014/main" xmlns="" val="2996514704"/>
                    </a:ext>
                  </a:extLst>
                </a:gridCol>
                <a:gridCol w="4666407">
                  <a:extLst>
                    <a:ext uri="{9D8B030D-6E8A-4147-A177-3AD203B41FA5}">
                      <a16:colId xmlns:a16="http://schemas.microsoft.com/office/drawing/2014/main" xmlns="" val="8047226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2400" dirty="0">
                          <a:solidFill>
                            <a:schemeClr val="bg1"/>
                          </a:solidFill>
                        </a:rPr>
                        <a:t>Artigo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400" dirty="0">
                          <a:solidFill>
                            <a:schemeClr val="bg1"/>
                          </a:solidFill>
                        </a:rPr>
                        <a:t>Autores/Ano/País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400" dirty="0">
                          <a:solidFill>
                            <a:schemeClr val="bg1"/>
                          </a:solidFill>
                        </a:rPr>
                        <a:t>Objetivo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0924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Artigo 5</a:t>
                      </a:r>
                      <a:endParaRPr lang="pt-PT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Aborto provocado: O discurso das mulheres sobre suas relações familiares</a:t>
                      </a:r>
                      <a:endParaRPr lang="pt-P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Souza, Z.; Diniz, N. (2011). Brasil</a:t>
                      </a:r>
                      <a:endParaRPr lang="pt-P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Analisar o discurso das mulheres que vivenciaram o aborto provocado, acerca das suas relações familiares.</a:t>
                      </a:r>
                      <a:endParaRPr lang="pt-P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2676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Artigo 6</a:t>
                      </a:r>
                      <a:endParaRPr lang="pt-PT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Fatores preditores do abortamento entre jovens com experiência obstétrica</a:t>
                      </a:r>
                      <a:endParaRPr lang="pt-P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Maralhão</a:t>
                      </a:r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T.; Gomes, K; Barros, I. (2016). Brasil</a:t>
                      </a:r>
                      <a:endParaRPr lang="pt-P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Analisar os fatores preditores do abortamento entre jovens com antecedentes gestacionais.</a:t>
                      </a:r>
                      <a:endParaRPr lang="pt-P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3778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Artigo 7</a:t>
                      </a:r>
                      <a:endParaRPr lang="pt-PT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Understanding</a:t>
                      </a:r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</a:t>
                      </a:r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women</a:t>
                      </a:r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seek</a:t>
                      </a:r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abortions</a:t>
                      </a:r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pt-P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</a:t>
                      </a:r>
                      <a:endParaRPr lang="pt-P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Biggs</a:t>
                      </a:r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M.; </a:t>
                      </a:r>
                      <a:r>
                        <a:rPr lang="pt-P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Gould</a:t>
                      </a:r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H.; </a:t>
                      </a:r>
                      <a:r>
                        <a:rPr lang="pt-P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Foster</a:t>
                      </a:r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D. (2013) Estados Unidos da América</a:t>
                      </a:r>
                      <a:endParaRPr lang="pt-P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Entender as razões pelas quais as mulheres procuram o aborto nos Estados Unidos da América.</a:t>
                      </a:r>
                      <a:endParaRPr lang="pt-P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773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Artigo 8</a:t>
                      </a:r>
                      <a:endParaRPr lang="pt-PT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Role of </a:t>
                      </a:r>
                      <a:r>
                        <a:rPr lang="pt-P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Intimate</a:t>
                      </a:r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Partners</a:t>
                      </a:r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pt-P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Women’s</a:t>
                      </a:r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Reasons</a:t>
                      </a:r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pt-P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Seeking</a:t>
                      </a:r>
                      <a:endParaRPr lang="pt-P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Abortion</a:t>
                      </a:r>
                      <a:endParaRPr lang="pt-P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Chibber</a:t>
                      </a:r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K.; </a:t>
                      </a:r>
                      <a:r>
                        <a:rPr lang="pt-P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Biggs</a:t>
                      </a:r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M.; </a:t>
                      </a:r>
                      <a:r>
                        <a:rPr lang="pt-P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Roberts</a:t>
                      </a:r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S.; </a:t>
                      </a:r>
                      <a:r>
                        <a:rPr lang="pt-P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Foster</a:t>
                      </a:r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D. (2014) Estados Unidos da América</a:t>
                      </a:r>
                      <a:endParaRPr lang="pt-P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Examinar como os parceiros intervém nas decisões de aborto das mulheres e identificar os fatores associados à identificação do parceiro como razão para o aborto.</a:t>
                      </a:r>
                      <a:endParaRPr lang="pt-P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0211685"/>
                  </a:ext>
                </a:extLst>
              </a:tr>
            </a:tbl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01551406-6141-4EED-98EB-0A4FED2FB5DA}"/>
              </a:ext>
            </a:extLst>
          </p:cNvPr>
          <p:cNvSpPr txBox="1">
            <a:spLocks/>
          </p:cNvSpPr>
          <p:nvPr/>
        </p:nvSpPr>
        <p:spPr>
          <a:xfrm>
            <a:off x="364435" y="440605"/>
            <a:ext cx="6114966" cy="6099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3600" b="1" dirty="0">
                <a:solidFill>
                  <a:schemeClr val="tx1"/>
                </a:solidFill>
              </a:rPr>
              <a:t>Tabela de Análise de Artigos</a:t>
            </a:r>
          </a:p>
        </p:txBody>
      </p:sp>
    </p:spTree>
    <p:extLst>
      <p:ext uri="{BB962C8B-B14F-4D97-AF65-F5344CB8AC3E}">
        <p14:creationId xmlns:p14="http://schemas.microsoft.com/office/powerpoint/2010/main" val="173468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Amare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2322</TotalTime>
  <Words>2836</Words>
  <Application>Microsoft Office PowerPoint</Application>
  <PresentationFormat>Ecrã Panorâmico</PresentationFormat>
  <Paragraphs>299</Paragraphs>
  <Slides>18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18</vt:i4>
      </vt:variant>
    </vt:vector>
  </HeadingPairs>
  <TitlesOfParts>
    <vt:vector size="26" baseType="lpstr">
      <vt:lpstr>Arial</vt:lpstr>
      <vt:lpstr>Arial Black</vt:lpstr>
      <vt:lpstr>Calibri</vt:lpstr>
      <vt:lpstr>Corbel</vt:lpstr>
      <vt:lpstr>Tahoma</vt:lpstr>
      <vt:lpstr>Times New Roman</vt:lpstr>
      <vt:lpstr>Wingdings</vt:lpstr>
      <vt:lpstr>Base</vt:lpstr>
      <vt:lpstr>Apresentação do PowerPoint</vt:lpstr>
      <vt:lpstr>Enquadramento Teórico</vt:lpstr>
      <vt:lpstr>Enquadramento Teórico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Inês Filipa</dc:creator>
  <cp:lastModifiedBy>201492748</cp:lastModifiedBy>
  <cp:revision>110</cp:revision>
  <dcterms:created xsi:type="dcterms:W3CDTF">2018-07-12T17:19:33Z</dcterms:created>
  <dcterms:modified xsi:type="dcterms:W3CDTF">2018-07-23T13:04:24Z</dcterms:modified>
</cp:coreProperties>
</file>