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0" r:id="rId4"/>
    <p:sldId id="281" r:id="rId5"/>
    <p:sldId id="282" r:id="rId6"/>
    <p:sldId id="286" r:id="rId7"/>
    <p:sldId id="261" r:id="rId8"/>
    <p:sldId id="264" r:id="rId9"/>
    <p:sldId id="267" r:id="rId10"/>
    <p:sldId id="262" r:id="rId11"/>
    <p:sldId id="271" r:id="rId12"/>
    <p:sldId id="272" r:id="rId13"/>
    <p:sldId id="273" r:id="rId14"/>
    <p:sldId id="276" r:id="rId15"/>
    <p:sldId id="288" r:id="rId16"/>
    <p:sldId id="269" r:id="rId17"/>
    <p:sldId id="275" r:id="rId18"/>
    <p:sldId id="259" r:id="rId19"/>
    <p:sldId id="277" r:id="rId20"/>
    <p:sldId id="278" r:id="rId21"/>
    <p:sldId id="284" r:id="rId22"/>
    <p:sldId id="285" r:id="rId23"/>
    <p:sldId id="283" r:id="rId24"/>
    <p:sldId id="279" r:id="rId2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exandra" id="{5217A381-86AD-40D5-8888-B9B8DC9B5199}">
          <p14:sldIdLst>
            <p14:sldId id="256"/>
            <p14:sldId id="257"/>
            <p14:sldId id="280"/>
            <p14:sldId id="281"/>
            <p14:sldId id="282"/>
            <p14:sldId id="286"/>
            <p14:sldId id="261"/>
            <p14:sldId id="264"/>
            <p14:sldId id="267"/>
          </p14:sldIdLst>
        </p14:section>
        <p14:section name="claudia" id="{9E494443-8F57-45E4-B615-8AF8BE0D12C9}">
          <p14:sldIdLst>
            <p14:sldId id="262"/>
            <p14:sldId id="271"/>
          </p14:sldIdLst>
        </p14:section>
        <p14:section name="Gutty" id="{9A823CEE-E13E-496C-8FF2-5088808356E9}">
          <p14:sldIdLst>
            <p14:sldId id="272"/>
            <p14:sldId id="273"/>
            <p14:sldId id="276"/>
            <p14:sldId id="288"/>
          </p14:sldIdLst>
        </p14:section>
        <p14:section name="fabio" id="{2A2E6E7E-712E-45C7-A9F9-9D847C30A664}">
          <p14:sldIdLst>
            <p14:sldId id="269"/>
          </p14:sldIdLst>
        </p14:section>
        <p14:section name="andreia" id="{88F5E20D-2697-4B9B-8CC7-C0F479C6BC6D}">
          <p14:sldIdLst>
            <p14:sldId id="275"/>
            <p14:sldId id="259"/>
            <p14:sldId id="277"/>
            <p14:sldId id="278"/>
            <p14:sldId id="284"/>
            <p14:sldId id="285"/>
            <p14:sldId id="283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1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C2943-5239-4E67-9099-01061CAA3AD3}" type="datetimeFigureOut">
              <a:rPr lang="pt-PT" smtClean="0"/>
              <a:pPr/>
              <a:t>19/06/2018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33AD-F042-4E99-BF25-604B60E4A8F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765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91F41-E562-4F47-97E8-6A7C2860CADB}" type="datetimeFigureOut">
              <a:rPr lang="pt-PT" smtClean="0"/>
              <a:pPr/>
              <a:t>19/06/2018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9A49-5F37-4018-AA32-82A98D4104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360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79A49-5F37-4018-AA32-82A98D4104BC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17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E5EC-07EF-4294-9D08-30D578EA5F30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2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CBA-7BA6-43B9-9E70-63A371B9E346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290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FC03-87C6-4344-950D-1D4443F01460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192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BA0B-74DD-479E-8AB1-D9D4D6E84B03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40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DE8E-F01A-483C-A734-7C6809823CE2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8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104B-0646-4722-A6AA-91C6B5CEBF77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700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43A0-959B-4BD5-8971-2410CB964D4C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183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28F0-D6B3-4845-9B97-CE427CF2733A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651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44A4-D9DB-429D-AD98-5E3D56CE75E2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256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6FD271-E85A-44C3-A8CD-B11A9F01D093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913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24BA-3BE0-4954-B625-F89ABCEE6BFF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02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7A46A5-E525-4022-A60C-2C4F1B7245DC}" type="datetime1">
              <a:rPr lang="pt-PT" smtClean="0"/>
              <a:pPr/>
              <a:t>19/06/2018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DF5482-7195-4182-BD22-6592A385BDAD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ases.bireme.br/cgi-bin/wxislind.exe/iah/online/?IsisScript=iah/iah.xis&amp;src=google&amp;base=ADOLEC&amp;lang=p&amp;nextAction=lnk&amp;exprSearch=469890&amp;indexSearch=ID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690728/" TargetMode="External"/><Relationship Id="rId2" Type="http://schemas.openxmlformats.org/officeDocument/2006/relationships/hyperlink" Target="http://web.a.ebscohost.com/ehost/pdfviewer/pdfviewer?vid=3&amp;sid=c0d4409d-45aa-4b3b-9521-0e56cda96aa7@sessionmgr400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oos.nu/index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28909" y="0"/>
            <a:ext cx="107067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87161" y="2916621"/>
            <a:ext cx="7094483" cy="1954250"/>
          </a:xfrm>
        </p:spPr>
        <p:txBody>
          <a:bodyPr anchor="b">
            <a:noAutofit/>
          </a:bodyPr>
          <a:lstStyle/>
          <a:p>
            <a:pPr algn="ctr"/>
            <a:r>
              <a:rPr lang="pt-PT" sz="4400" dirty="0">
                <a:latin typeface="Arial" pitchFamily="34" charset="0"/>
                <a:cs typeface="Arial" pitchFamily="34" charset="0"/>
              </a:rPr>
              <a:t>A eficácia da introdução do RPG no tratamento do Síndrome Patelo-femoral</a:t>
            </a:r>
          </a:p>
        </p:txBody>
      </p:sp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09" y="5801718"/>
            <a:ext cx="1596980" cy="79655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agem 4" descr="http://seeklogo.com/images/F/fisioterapia-logo-D00F5C18C4-seeklogo.com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38" y="5738649"/>
            <a:ext cx="898946" cy="86288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748223" y="488437"/>
            <a:ext cx="356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Licenciatura em Fisioterapia</a:t>
            </a:r>
          </a:p>
          <a:p>
            <a:pPr algn="ctr"/>
            <a:r>
              <a:rPr lang="pt-PT" dirty="0"/>
              <a:t>Ano letivo 2017/2018</a:t>
            </a:r>
          </a:p>
          <a:p>
            <a:pPr algn="ctr"/>
            <a:r>
              <a:rPr lang="pt-PT" dirty="0"/>
              <a:t>Projeto de Investigação – 4º Ano</a:t>
            </a:r>
          </a:p>
          <a:p>
            <a:pPr algn="ctr"/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657345" y="1915565"/>
            <a:ext cx="36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Projeto final de Curso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92567" y="6035326"/>
            <a:ext cx="729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Barcarena, 19 junho de 2018</a:t>
            </a:r>
          </a:p>
        </p:txBody>
      </p:sp>
    </p:spTree>
    <p:extLst>
      <p:ext uri="{BB962C8B-B14F-4D97-AF65-F5344CB8AC3E}">
        <p14:creationId xmlns:p14="http://schemas.microsoft.com/office/powerpoint/2010/main" val="10882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598516" y="332509"/>
            <a:ext cx="726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Hipóteses em estudo: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2015" y="1828800"/>
            <a:ext cx="88281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000" b="1" dirty="0"/>
              <a:t>H0</a:t>
            </a:r>
            <a:r>
              <a:rPr lang="pt-PT" sz="2000" b="1" baseline="-25000" dirty="0"/>
              <a:t>a </a:t>
            </a:r>
            <a:r>
              <a:rPr lang="pt-PT" sz="2000" b="1" dirty="0"/>
              <a:t>–…</a:t>
            </a:r>
            <a:r>
              <a:rPr lang="pt-PT" sz="2000" dirty="0"/>
              <a:t>não melhora o alinhamento dos Membros Inferiores, nos indivíduos com SPF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000" b="1" dirty="0"/>
              <a:t>H1</a:t>
            </a:r>
            <a:r>
              <a:rPr lang="pt-PT" sz="2000" b="1" baseline="-25000" dirty="0"/>
              <a:t>a </a:t>
            </a:r>
            <a:r>
              <a:rPr lang="pt-PT" sz="2000" b="1" dirty="0"/>
              <a:t>–…</a:t>
            </a:r>
            <a:r>
              <a:rPr lang="pt-PT" sz="2000" dirty="0"/>
              <a:t>melhora o alinhamento dos Membros Inferiores, nos indivíduos com SPF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44190" y="2909461"/>
            <a:ext cx="7365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000" b="1" dirty="0"/>
              <a:t>H0</a:t>
            </a:r>
            <a:r>
              <a:rPr lang="pt-PT" sz="2000" b="1" baseline="-25000" dirty="0"/>
              <a:t>b </a:t>
            </a:r>
            <a:r>
              <a:rPr lang="pt-PT" sz="2000" b="1" dirty="0"/>
              <a:t>-…</a:t>
            </a:r>
            <a:r>
              <a:rPr lang="pt-PT" sz="2000" dirty="0"/>
              <a:t>não melhora a biomecânica do joelho, nos indivíduos com SPF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000" b="1" dirty="0"/>
              <a:t>H1</a:t>
            </a:r>
            <a:r>
              <a:rPr lang="pt-PT" sz="2000" b="1" baseline="-25000" dirty="0"/>
              <a:t>b</a:t>
            </a:r>
            <a:r>
              <a:rPr lang="pt-PT" sz="2000" b="1" dirty="0"/>
              <a:t> –… </a:t>
            </a:r>
            <a:r>
              <a:rPr lang="pt-PT" sz="2000" dirty="0"/>
              <a:t>melhora a biomecânica do joelho, nos indivíduos com SPF</a:t>
            </a:r>
          </a:p>
        </p:txBody>
      </p:sp>
      <p:pic>
        <p:nvPicPr>
          <p:cNvPr id="25602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447" y="1216746"/>
            <a:ext cx="3695700" cy="388620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180407" y="881149"/>
            <a:ext cx="751470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pt-PT" sz="2000" dirty="0"/>
              <a:t>O alongamento dos Isquiotibiais, da Banda Iliotibial, do Psoas-Ilíaco, dos Adutores da anca e dos Gémeos, pelo método RPG…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2014" y="3956851"/>
            <a:ext cx="65504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000" b="1" dirty="0"/>
              <a:t>H0</a:t>
            </a:r>
            <a:r>
              <a:rPr lang="pt-PT" sz="2000" b="1" baseline="-25000" dirty="0"/>
              <a:t>c</a:t>
            </a:r>
            <a:r>
              <a:rPr lang="pt-PT" sz="2000" dirty="0"/>
              <a:t> –…não melhora a dor do joelho, nos indivíduos com SPF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000" b="1" dirty="0"/>
              <a:t>H1</a:t>
            </a:r>
            <a:r>
              <a:rPr lang="pt-PT" sz="2000" b="1" baseline="-25000" dirty="0"/>
              <a:t>c</a:t>
            </a:r>
            <a:r>
              <a:rPr lang="pt-PT" sz="2000" b="1" dirty="0"/>
              <a:t> –…</a:t>
            </a:r>
            <a:r>
              <a:rPr lang="pt-PT" sz="2000" dirty="0"/>
              <a:t>melhora a dor do joelho, nos indivíduos com SPF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44189" y="5137185"/>
            <a:ext cx="75479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2000" b="1" dirty="0"/>
              <a:t>H0</a:t>
            </a:r>
            <a:r>
              <a:rPr lang="pt-PT" sz="2000" b="1" baseline="-25000" dirty="0"/>
              <a:t>d</a:t>
            </a:r>
            <a:r>
              <a:rPr lang="pt-PT" sz="2000" dirty="0"/>
              <a:t> –…não melhora o nível de funcionalidade dos indivíduos com SPF.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b="1" dirty="0"/>
              <a:t>H1</a:t>
            </a:r>
            <a:r>
              <a:rPr lang="pt-PT" sz="2000" b="1" baseline="-25000" dirty="0"/>
              <a:t>d</a:t>
            </a:r>
            <a:r>
              <a:rPr lang="pt-PT" sz="2000" b="1" dirty="0"/>
              <a:t> –…</a:t>
            </a:r>
            <a:r>
              <a:rPr lang="pt-PT" sz="2000" dirty="0"/>
              <a:t>melhora o nível de funcionalidade dos indivíduos com SPF.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6666807" y="399011"/>
            <a:ext cx="4738254" cy="4804756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7697585" y="565265"/>
            <a:ext cx="338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Variáveis do estudo: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148947" y="1197034"/>
            <a:ext cx="3640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Variáveis Dependentes:</a:t>
            </a:r>
            <a:endParaRPr lang="pt-PT" sz="2000" dirty="0"/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Alinhamento dos Membros Inferiores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Biomecânica do Joelho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Dor no joelho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Funcionalidade do utente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48940" y="4256117"/>
            <a:ext cx="299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pt-PT" sz="2000" b="1" dirty="0"/>
              <a:t>Variáveis de Atributo: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Idade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148937" y="3341716"/>
            <a:ext cx="417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Variável Independente:</a:t>
            </a:r>
            <a:endParaRPr lang="pt-PT" sz="2000" dirty="0"/>
          </a:p>
          <a:p>
            <a:pPr marL="182563" indent="182563">
              <a:buFont typeface="Arial" pitchFamily="34" charset="0"/>
              <a:buChar char="•"/>
            </a:pPr>
            <a:r>
              <a:rPr lang="pt-PT" sz="2000" dirty="0"/>
              <a:t>Aplicação do Método RPG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1" grpId="1" animBg="1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11</a:t>
            </a:fld>
            <a:endParaRPr lang="pt-PT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45110" y="2351377"/>
          <a:ext cx="3628622" cy="2256155"/>
        </p:xfrm>
        <a:graphic>
          <a:graphicData uri="http://schemas.openxmlformats.org/drawingml/2006/table">
            <a:tbl>
              <a:tblPr/>
              <a:tblGrid>
                <a:gridCol w="3628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>
                          <a:latin typeface="+mn-lt"/>
                          <a:ea typeface="Calibri"/>
                          <a:cs typeface="Times New Roman"/>
                        </a:rPr>
                        <a:t>Encurtamentos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latin typeface="+mn-lt"/>
                          <a:ea typeface="Calibri"/>
                          <a:cs typeface="Times New Roman"/>
                        </a:rPr>
                        <a:t>Ober’s test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latin typeface="+mn-lt"/>
                          <a:ea typeface="Calibri"/>
                          <a:cs typeface="Times New Roman"/>
                        </a:rPr>
                        <a:t>Teste passivo de extensão do joelho (SLR)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err="1">
                          <a:latin typeface="+mn-lt"/>
                          <a:ea typeface="Calibri"/>
                          <a:cs typeface="Times New Roman"/>
                        </a:rPr>
                        <a:t>Lunge</a:t>
                      </a:r>
                      <a:r>
                        <a:rPr lang="pt-PT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dirty="0" err="1">
                          <a:latin typeface="+mn-lt"/>
                          <a:ea typeface="Calibri"/>
                          <a:cs typeface="Times New Roman"/>
                        </a:rPr>
                        <a:t>Test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 err="1">
                          <a:latin typeface="+mn-lt"/>
                          <a:ea typeface="Calibri"/>
                          <a:cs typeface="Times New Roman"/>
                        </a:rPr>
                        <a:t>Thomas’s</a:t>
                      </a:r>
                      <a:r>
                        <a:rPr lang="pt-PT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800" dirty="0" err="1">
                          <a:latin typeface="+mn-lt"/>
                          <a:ea typeface="Calibri"/>
                          <a:cs typeface="Times New Roman"/>
                        </a:rPr>
                        <a:t>Test</a:t>
                      </a:r>
                      <a:endParaRPr lang="pt-P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322618" y="1047405"/>
          <a:ext cx="7464829" cy="4594130"/>
        </p:xfrm>
        <a:graphic>
          <a:graphicData uri="http://schemas.openxmlformats.org/drawingml/2006/table">
            <a:tbl>
              <a:tblPr/>
              <a:tblGrid>
                <a:gridCol w="243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+mn-lt"/>
                          <a:ea typeface="Calibri"/>
                          <a:cs typeface="Times New Roman"/>
                        </a:rPr>
                        <a:t>Variáveis dependentes</a:t>
                      </a:r>
                      <a:endParaRPr lang="pt-P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+mn-lt"/>
                          <a:ea typeface="Calibri"/>
                          <a:cs typeface="Times New Roman"/>
                        </a:rPr>
                        <a:t>Instrumentos</a:t>
                      </a:r>
                      <a:endParaRPr lang="pt-P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latin typeface="+mn-lt"/>
                          <a:ea typeface="Calibri"/>
                          <a:cs typeface="Times New Roman"/>
                        </a:rPr>
                        <a:t>Hipótese testada</a:t>
                      </a:r>
                      <a:endParaRPr lang="pt-P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50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Alinhamento dos Membros Inferiores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Medição ângulo-Q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+mn-lt"/>
                          <a:ea typeface="Calibri"/>
                          <a:cs typeface="Times New Roman"/>
                        </a:rPr>
                        <a:t>H0</a:t>
                      </a:r>
                      <a:r>
                        <a:rPr lang="pt-PT" sz="2000" baseline="-2500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pt-PT" sz="2000">
                          <a:latin typeface="+mn-lt"/>
                          <a:ea typeface="Calibri"/>
                          <a:cs typeface="Times New Roman"/>
                        </a:rPr>
                        <a:t> ; H1</a:t>
                      </a:r>
                      <a:r>
                        <a:rPr lang="pt-PT" sz="2000" baseline="-2500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pt-PT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1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Kinovea</a:t>
                      </a:r>
                      <a:endParaRPr lang="pt-P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+mn-lt"/>
                          <a:ea typeface="Calibri"/>
                          <a:cs typeface="Times New Roman"/>
                        </a:rPr>
                        <a:t>H0</a:t>
                      </a:r>
                      <a:r>
                        <a:rPr lang="pt-PT" sz="2000" baseline="-2500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pt-PT" sz="2000">
                          <a:latin typeface="+mn-lt"/>
                          <a:ea typeface="Calibri"/>
                          <a:cs typeface="Times New Roman"/>
                        </a:rPr>
                        <a:t> ; H1</a:t>
                      </a:r>
                      <a:r>
                        <a:rPr lang="pt-PT" sz="2000" baseline="-2500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pt-PT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Biomecânica do Joelho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Kinovea</a:t>
                      </a:r>
                      <a:endParaRPr lang="pt-P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H0</a:t>
                      </a:r>
                      <a:r>
                        <a:rPr lang="pt-PT" sz="2000" baseline="-25000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; H1</a:t>
                      </a:r>
                      <a:r>
                        <a:rPr lang="pt-PT" sz="2000" baseline="-25000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pt-P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>
                          <a:latin typeface="+mn-lt"/>
                          <a:ea typeface="Calibri"/>
                          <a:cs typeface="Times New Roman"/>
                        </a:rPr>
                        <a:t>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Escala Numérica de Dor (END)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H0</a:t>
                      </a:r>
                      <a:r>
                        <a:rPr lang="pt-PT" sz="2000" baseline="-25000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; H1</a:t>
                      </a:r>
                      <a:r>
                        <a:rPr lang="pt-PT" sz="2000" baseline="-25000" dirty="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endParaRPr lang="pt-P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Funcionalidade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Knee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injury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Osteoarthritis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Outcome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Score - </a:t>
                      </a: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Patellofemoral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000" dirty="0" err="1">
                          <a:latin typeface="+mn-lt"/>
                          <a:ea typeface="Calibri"/>
                          <a:cs typeface="Times New Roman"/>
                        </a:rPr>
                        <a:t>Subscale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(KOOS - PF)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H0</a:t>
                      </a:r>
                      <a:r>
                        <a:rPr lang="pt-PT" sz="2000" baseline="-25000" dirty="0"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pt-PT" sz="2000" dirty="0">
                          <a:latin typeface="+mn-lt"/>
                          <a:ea typeface="Calibri"/>
                          <a:cs typeface="Times New Roman"/>
                        </a:rPr>
                        <a:t> ; H1</a:t>
                      </a:r>
                      <a:r>
                        <a:rPr lang="pt-PT" sz="2000" baseline="-25000" dirty="0"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pt-PT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66553" y="335280"/>
            <a:ext cx="726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Instrumentos de Recolha de Dados: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883921" y="385156"/>
            <a:ext cx="7265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200" b="1" dirty="0"/>
              <a:t>Medição ângulo-Q: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86444" y="2382982"/>
            <a:ext cx="7265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200" b="1" dirty="0" err="1"/>
              <a:t>Kinovea</a:t>
            </a:r>
            <a:r>
              <a:rPr lang="pt-PT" sz="2200" b="1" dirty="0"/>
              <a:t>:</a:t>
            </a:r>
          </a:p>
        </p:txBody>
      </p:sp>
      <p:pic>
        <p:nvPicPr>
          <p:cNvPr id="5" name="Picture 8" descr="Imagem relacionada">
            <a:extLst>
              <a:ext uri="{FF2B5EF4-FFF2-40B4-BE49-F238E27FC236}">
                <a16:creationId xmlns:a16="http://schemas.microsoft.com/office/drawing/2014/main" id="{539B4866-D2E8-4597-82CE-95CDB21F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0" r="93333">
                        <a14:foregroundMark x1="7667" y1="56563" x2="7667" y2="56563"/>
                        <a14:foregroundMark x1="10333" y1="51250" x2="6333" y2="51563"/>
                        <a14:foregroundMark x1="6333" y1="64688" x2="6333" y2="64688"/>
                        <a14:foregroundMark x1="93333" y1="56563" x2="93333" y2="56563"/>
                        <a14:foregroundMark x1="90333" y1="55937" x2="90333" y2="55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40" b="30073"/>
          <a:stretch>
            <a:fillRect/>
          </a:stretch>
        </p:blipFill>
        <p:spPr bwMode="auto">
          <a:xfrm>
            <a:off x="1345466" y="914400"/>
            <a:ext cx="2599516" cy="11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073236" y="731520"/>
            <a:ext cx="62179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900" b="1" dirty="0"/>
              <a:t>Fulcro: </a:t>
            </a:r>
            <a:r>
              <a:rPr lang="pt-PT" sz="1900" dirty="0"/>
              <a:t>Centro da patela</a:t>
            </a:r>
          </a:p>
          <a:p>
            <a:r>
              <a:rPr lang="pt-PT" sz="1900" b="1" dirty="0"/>
              <a:t>Braço Fixo: </a:t>
            </a:r>
            <a:r>
              <a:rPr lang="pt-PT" sz="1900" dirty="0"/>
              <a:t>Tuberosidade Anterior da Tíbia</a:t>
            </a:r>
          </a:p>
          <a:p>
            <a:r>
              <a:rPr lang="pt-PT" sz="1900" b="1" dirty="0"/>
              <a:t>Braço Móvel: </a:t>
            </a:r>
            <a:r>
              <a:rPr lang="pt-PT" sz="1900" dirty="0"/>
              <a:t>EIAS</a:t>
            </a:r>
          </a:p>
        </p:txBody>
      </p:sp>
      <p:pic>
        <p:nvPicPr>
          <p:cNvPr id="30722" name="Picture 2" descr="Resultado de imagem para kinov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0193" y="2325486"/>
            <a:ext cx="2752725" cy="1666875"/>
          </a:xfrm>
          <a:prstGeom prst="rect">
            <a:avLst/>
          </a:prstGeom>
          <a:noFill/>
        </p:spPr>
      </p:pic>
      <p:sp>
        <p:nvSpPr>
          <p:cNvPr id="30724" name="AutoShape 4" descr="Resultado de imagem para kinovea mar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26" name="AutoShape 6" descr="Resultado de imagem para kinovea mar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28" name="AutoShape 8" descr="Resultado de imagem para kinovea mar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29" name="Picture 9" descr="C:\Users\Cláudia Vidal\Desktop\transfer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2146" y="3450388"/>
            <a:ext cx="2906091" cy="2102513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562792" y="2959330"/>
            <a:ext cx="1246910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Software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529541" y="3441469"/>
            <a:ext cx="5652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Análise postural estática: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Postura -Alinhamento dos membros inferiores</a:t>
            </a:r>
          </a:p>
          <a:p>
            <a:r>
              <a:rPr lang="pt-PT" sz="2000" b="1" dirty="0"/>
              <a:t>Biomecânica do movimento do joelho</a:t>
            </a:r>
            <a:r>
              <a:rPr lang="pt-PT" sz="2000" dirty="0"/>
              <a:t>: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Agachamento </a:t>
            </a:r>
            <a:r>
              <a:rPr lang="pt-PT" sz="2000" dirty="0" err="1"/>
              <a:t>bipodal</a:t>
            </a:r>
            <a:r>
              <a:rPr lang="pt-PT" sz="2000" dirty="0"/>
              <a:t> e </a:t>
            </a:r>
            <a:r>
              <a:rPr lang="pt-PT" sz="2000" dirty="0" err="1"/>
              <a:t>unipodal</a:t>
            </a:r>
            <a:endParaRPr lang="pt-PT" sz="2000" dirty="0"/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Subida e descida do degrau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 err="1"/>
              <a:t>Lunge</a:t>
            </a:r>
            <a:r>
              <a:rPr lang="pt-PT" sz="2000" dirty="0"/>
              <a:t> 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pt-PT" sz="2000" dirty="0"/>
              <a:t>Marcha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4633434" y="1631664"/>
            <a:ext cx="1525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/>
              <a:t>(Almeida </a:t>
            </a:r>
            <a:r>
              <a:rPr lang="pt-PT" sz="1200" dirty="0" err="1"/>
              <a:t>et</a:t>
            </a:r>
            <a:r>
              <a:rPr lang="pt-PT" sz="1200" dirty="0"/>
              <a:t> al., 2016)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933966" y="5721527"/>
            <a:ext cx="1158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/>
              <a:t>(</a:t>
            </a:r>
            <a:r>
              <a:rPr lang="pt-PT" sz="1200" i="1" dirty="0" err="1"/>
              <a:t>Kinovea</a:t>
            </a:r>
            <a:r>
              <a:rPr lang="pt-PT" sz="1200" dirty="0"/>
              <a:t>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:\Users\CLUDIA~1\AppData\Local\Temp\Rar$DRa1856.46109\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1134" y="2750623"/>
            <a:ext cx="2353569" cy="3745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834044" y="734291"/>
            <a:ext cx="7265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200" b="1" dirty="0"/>
              <a:t>Escala Numérica de Dor: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7309" y="2815246"/>
            <a:ext cx="5530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200" b="1" dirty="0" err="1">
                <a:ea typeface="Calibri"/>
                <a:cs typeface="Times New Roman"/>
              </a:rPr>
              <a:t>Knee</a:t>
            </a:r>
            <a:r>
              <a:rPr lang="pt-PT" sz="2200" b="1" dirty="0">
                <a:ea typeface="Calibri"/>
                <a:cs typeface="Times New Roman"/>
              </a:rPr>
              <a:t> </a:t>
            </a:r>
            <a:r>
              <a:rPr lang="pt-PT" sz="2200" b="1" dirty="0" err="1">
                <a:ea typeface="Calibri"/>
                <a:cs typeface="Times New Roman"/>
              </a:rPr>
              <a:t>injury</a:t>
            </a:r>
            <a:r>
              <a:rPr lang="pt-PT" sz="2200" b="1" dirty="0">
                <a:ea typeface="Calibri"/>
                <a:cs typeface="Times New Roman"/>
              </a:rPr>
              <a:t> </a:t>
            </a:r>
            <a:r>
              <a:rPr lang="pt-PT" sz="2200" b="1" dirty="0" err="1">
                <a:ea typeface="Calibri"/>
                <a:cs typeface="Times New Roman"/>
              </a:rPr>
              <a:t>and</a:t>
            </a:r>
            <a:r>
              <a:rPr lang="pt-PT" sz="2200" b="1" dirty="0">
                <a:ea typeface="Calibri"/>
                <a:cs typeface="Times New Roman"/>
              </a:rPr>
              <a:t> </a:t>
            </a:r>
            <a:r>
              <a:rPr lang="pt-PT" sz="2200" b="1" dirty="0" err="1">
                <a:ea typeface="Calibri"/>
                <a:cs typeface="Times New Roman"/>
              </a:rPr>
              <a:t>Osteoarthritis</a:t>
            </a:r>
            <a:r>
              <a:rPr lang="pt-PT" sz="2200" b="1" dirty="0">
                <a:ea typeface="Calibri"/>
                <a:cs typeface="Times New Roman"/>
              </a:rPr>
              <a:t> </a:t>
            </a:r>
            <a:r>
              <a:rPr lang="pt-PT" sz="2200" b="1" dirty="0" err="1">
                <a:ea typeface="Calibri"/>
                <a:cs typeface="Times New Roman"/>
              </a:rPr>
              <a:t>Outcome</a:t>
            </a:r>
            <a:r>
              <a:rPr lang="pt-PT" sz="2200" b="1" dirty="0">
                <a:ea typeface="Calibri"/>
                <a:cs typeface="Times New Roman"/>
              </a:rPr>
              <a:t> Score - </a:t>
            </a:r>
            <a:r>
              <a:rPr lang="pt-PT" sz="2200" b="1" dirty="0" err="1">
                <a:ea typeface="Calibri"/>
                <a:cs typeface="Times New Roman"/>
              </a:rPr>
              <a:t>Patellofemoral</a:t>
            </a:r>
            <a:r>
              <a:rPr lang="pt-PT" sz="2200" b="1" dirty="0">
                <a:ea typeface="Calibri"/>
                <a:cs typeface="Times New Roman"/>
              </a:rPr>
              <a:t> </a:t>
            </a:r>
            <a:r>
              <a:rPr lang="pt-PT" sz="2200" b="1" dirty="0" err="1">
                <a:ea typeface="Calibri"/>
                <a:cs typeface="Times New Roman"/>
              </a:rPr>
              <a:t>Subscale</a:t>
            </a:r>
            <a:r>
              <a:rPr lang="pt-PT" sz="2200" b="1" dirty="0">
                <a:ea typeface="Calibri"/>
                <a:cs typeface="Times New Roman"/>
              </a:rPr>
              <a:t> (KOOS - PF)</a:t>
            </a:r>
            <a:r>
              <a:rPr lang="pt-PT" sz="2200" b="1" dirty="0"/>
              <a:t>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26326" y="1313411"/>
            <a:ext cx="119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0 – 10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5266" y="1895301"/>
            <a:ext cx="1102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Permite ao fisioterapeuta avaliar a dor em repouso e durante os movimentos em teste, quantificando-a </a:t>
            </a:r>
          </a:p>
        </p:txBody>
      </p:sp>
      <p:pic>
        <p:nvPicPr>
          <p:cNvPr id="29698" name="Picture 2" descr="Resultado de imagem para escala numÃ©rica da dor"/>
          <p:cNvPicPr>
            <a:picLocks noChangeAspect="1" noChangeArrowheads="1"/>
          </p:cNvPicPr>
          <p:nvPr/>
        </p:nvPicPr>
        <p:blipFill>
          <a:blip r:embed="rId3" cstate="print"/>
          <a:srcRect t="287" b="37979"/>
          <a:stretch>
            <a:fillRect/>
          </a:stretch>
        </p:blipFill>
        <p:spPr bwMode="auto">
          <a:xfrm>
            <a:off x="4627821" y="0"/>
            <a:ext cx="5546957" cy="1729048"/>
          </a:xfrm>
          <a:prstGeom prst="rect">
            <a:avLst/>
          </a:prstGeom>
          <a:noFill/>
        </p:spPr>
      </p:pic>
      <p:pic>
        <p:nvPicPr>
          <p:cNvPr id="8" name="Imagem 7" descr="C:\Users\CLUDIA~1\AppData\Local\Temp\Rar$DRa1856.44834\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802" y="2356484"/>
            <a:ext cx="2486572" cy="389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1030778" y="3640979"/>
            <a:ext cx="4838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82575">
              <a:buFont typeface="Arial" pitchFamily="34" charset="0"/>
              <a:buChar char="•"/>
            </a:pPr>
            <a:r>
              <a:rPr lang="pt-PT" sz="2000" dirty="0"/>
              <a:t>Preenchido pelo utente</a:t>
            </a:r>
          </a:p>
          <a:p>
            <a:pPr marL="365125" indent="-282575">
              <a:buFont typeface="Arial" pitchFamily="34" charset="0"/>
              <a:buChar char="•"/>
            </a:pPr>
            <a:r>
              <a:rPr lang="pt-PT" sz="2000" dirty="0"/>
              <a:t>10 minutos a ser concluído</a:t>
            </a:r>
          </a:p>
          <a:p>
            <a:pPr marL="365125" indent="-282575">
              <a:buFont typeface="Arial" pitchFamily="34" charset="0"/>
              <a:buChar char="•"/>
            </a:pPr>
            <a:r>
              <a:rPr lang="pt-PT" sz="2000" dirty="0"/>
              <a:t>3 categorias: Rigidez, Dor e Qualidade de Vida</a:t>
            </a:r>
          </a:p>
          <a:p>
            <a:pPr marL="365125" indent="-282575">
              <a:buFont typeface="Arial" pitchFamily="34" charset="0"/>
              <a:buChar char="•"/>
            </a:pPr>
            <a:r>
              <a:rPr lang="pt-PT" sz="2000" dirty="0"/>
              <a:t>0% a 100%: 0% - máxima incapacidade 		       100% funcionalidade total</a:t>
            </a:r>
          </a:p>
          <a:p>
            <a:pPr marL="365125" indent="-282575">
              <a:buFont typeface="Arial" pitchFamily="34" charset="0"/>
              <a:buChar char="•"/>
            </a:pPr>
            <a:r>
              <a:rPr lang="pt-PT" sz="2000" dirty="0"/>
              <a:t>Traduzido e Validado </a:t>
            </a:r>
          </a:p>
          <a:p>
            <a:pPr marL="365125" indent="-282575">
              <a:buFont typeface="Arial" pitchFamily="34" charset="0"/>
              <a:buChar char="•"/>
            </a:pPr>
            <a:r>
              <a:rPr lang="pt-PT" sz="2000" dirty="0"/>
              <a:t>ICC=0,8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173555" y="5981725"/>
            <a:ext cx="415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(KOOS, 2012; </a:t>
            </a:r>
            <a:r>
              <a:rPr lang="pt-PT" sz="1200" dirty="0" err="1"/>
              <a:t>Crossley</a:t>
            </a:r>
            <a:r>
              <a:rPr lang="pt-PT" sz="1200" dirty="0"/>
              <a:t>, </a:t>
            </a:r>
            <a:r>
              <a:rPr lang="pt-PT" sz="1200" dirty="0" err="1"/>
              <a:t>et</a:t>
            </a:r>
            <a:r>
              <a:rPr lang="pt-PT" sz="1200" dirty="0"/>
              <a:t> al.,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14</a:t>
            </a:fld>
            <a:endParaRPr lang="pt-PT"/>
          </a:p>
        </p:txBody>
      </p:sp>
      <p:grpSp>
        <p:nvGrpSpPr>
          <p:cNvPr id="6" name="Grupo 5"/>
          <p:cNvGrpSpPr/>
          <p:nvPr/>
        </p:nvGrpSpPr>
        <p:grpSpPr>
          <a:xfrm>
            <a:off x="465232" y="2001410"/>
            <a:ext cx="978796" cy="1398279"/>
            <a:chOff x="1" y="23792"/>
            <a:chExt cx="978796" cy="1398279"/>
          </a:xfrm>
        </p:grpSpPr>
        <p:sp>
          <p:nvSpPr>
            <p:cNvPr id="7" name="Divisa 6"/>
            <p:cNvSpPr/>
            <p:nvPr/>
          </p:nvSpPr>
          <p:spPr>
            <a:xfrm rot="5400000">
              <a:off x="-209741" y="233534"/>
              <a:ext cx="1398279" cy="978795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 dirty="0"/>
            </a:p>
          </p:txBody>
        </p:sp>
        <p:sp>
          <p:nvSpPr>
            <p:cNvPr id="8" name="Divisa 4"/>
            <p:cNvSpPr/>
            <p:nvPr/>
          </p:nvSpPr>
          <p:spPr>
            <a:xfrm>
              <a:off x="2" y="596315"/>
              <a:ext cx="978795" cy="419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600" kern="12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451418" y="1993957"/>
            <a:ext cx="4753290" cy="908881"/>
            <a:chOff x="978795" y="23792"/>
            <a:chExt cx="4753290" cy="908881"/>
          </a:xfrm>
        </p:grpSpPr>
        <p:sp>
          <p:nvSpPr>
            <p:cNvPr id="11" name="Arredondar Rectângulo de Canto do Mesmo Lado 10"/>
            <p:cNvSpPr/>
            <p:nvPr/>
          </p:nvSpPr>
          <p:spPr>
            <a:xfrm rot="5400000">
              <a:off x="2900999" y="-1898412"/>
              <a:ext cx="908881" cy="475329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Arredondar Rectângulo de Canto do Mesmo Lado 4"/>
            <p:cNvSpPr/>
            <p:nvPr/>
          </p:nvSpPr>
          <p:spPr>
            <a:xfrm>
              <a:off x="978795" y="68160"/>
              <a:ext cx="4708922" cy="820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sz="2000" kern="1200" dirty="0">
                  <a:cs typeface="Times New Roman" panose="02020603050405020304" pitchFamily="18" charset="0"/>
                </a:rPr>
                <a:t>Envio dos pedidos de autorização à direção do IPDJIP e ao coordenador do </a:t>
              </a:r>
              <a:r>
                <a:rPr lang="pt-PT" sz="2000" kern="1200" dirty="0" err="1">
                  <a:cs typeface="Times New Roman" panose="02020603050405020304" pitchFamily="18" charset="0"/>
                </a:rPr>
                <a:t>Depart</a:t>
              </a:r>
              <a:r>
                <a:rPr lang="pt-PT" sz="2000" kern="1200" dirty="0">
                  <a:cs typeface="Times New Roman" panose="02020603050405020304" pitchFamily="18" charset="0"/>
                </a:rPr>
                <a:t>. de </a:t>
              </a:r>
              <a:r>
                <a:rPr lang="pt-PT" sz="2000" kern="1200" dirty="0" err="1">
                  <a:cs typeface="Times New Roman" panose="02020603050405020304" pitchFamily="18" charset="0"/>
                </a:rPr>
                <a:t>Med</a:t>
              </a:r>
              <a:r>
                <a:rPr lang="pt-PT" sz="2000" kern="1200" dirty="0">
                  <a:cs typeface="Times New Roman" panose="02020603050405020304" pitchFamily="18" charset="0"/>
                </a:rPr>
                <a:t>. </a:t>
              </a:r>
              <a:r>
                <a:rPr lang="pt-PT" sz="2000" kern="1200" dirty="0" err="1">
                  <a:cs typeface="Times New Roman" panose="02020603050405020304" pitchFamily="18" charset="0"/>
                </a:rPr>
                <a:t>Desp</a:t>
              </a:r>
              <a:r>
                <a:rPr lang="pt-PT" sz="2000" kern="1200" dirty="0">
                  <a:cs typeface="Times New Roman" panose="02020603050405020304" pitchFamily="18" charset="0"/>
                </a:rPr>
                <a:t>. de Lisboa</a:t>
              </a:r>
              <a:endParaRPr lang="pt-PT" sz="20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65232" y="3264947"/>
            <a:ext cx="978796" cy="1398279"/>
            <a:chOff x="1" y="1476500"/>
            <a:chExt cx="978796" cy="1398279"/>
          </a:xfrm>
        </p:grpSpPr>
        <p:sp>
          <p:nvSpPr>
            <p:cNvPr id="17" name="Divisa 16"/>
            <p:cNvSpPr/>
            <p:nvPr/>
          </p:nvSpPr>
          <p:spPr>
            <a:xfrm rot="5400000">
              <a:off x="-209741" y="1686242"/>
              <a:ext cx="1398279" cy="978795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 dirty="0"/>
            </a:p>
          </p:txBody>
        </p:sp>
        <p:sp>
          <p:nvSpPr>
            <p:cNvPr id="18" name="Divisa 4"/>
            <p:cNvSpPr/>
            <p:nvPr/>
          </p:nvSpPr>
          <p:spPr>
            <a:xfrm>
              <a:off x="2" y="1965898"/>
              <a:ext cx="978795" cy="419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600" kern="120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51375" y="4514618"/>
            <a:ext cx="978796" cy="1398279"/>
            <a:chOff x="1" y="1476500"/>
            <a:chExt cx="978796" cy="1398279"/>
          </a:xfrm>
        </p:grpSpPr>
        <p:sp>
          <p:nvSpPr>
            <p:cNvPr id="20" name="Divisa 19"/>
            <p:cNvSpPr/>
            <p:nvPr/>
          </p:nvSpPr>
          <p:spPr>
            <a:xfrm rot="5400000">
              <a:off x="-209741" y="1686242"/>
              <a:ext cx="1398279" cy="978795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Divisa 4"/>
            <p:cNvSpPr/>
            <p:nvPr/>
          </p:nvSpPr>
          <p:spPr>
            <a:xfrm>
              <a:off x="2" y="1965898"/>
              <a:ext cx="978795" cy="419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600" kern="1200"/>
            </a:p>
          </p:txBody>
        </p:sp>
      </p:grpSp>
      <p:sp>
        <p:nvSpPr>
          <p:cNvPr id="27" name="Divisa 4"/>
          <p:cNvSpPr/>
          <p:nvPr/>
        </p:nvSpPr>
        <p:spPr>
          <a:xfrm>
            <a:off x="628712" y="5763260"/>
            <a:ext cx="978795" cy="419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PT" sz="2700" kern="1200" dirty="0"/>
          </a:p>
        </p:txBody>
      </p:sp>
      <p:grpSp>
        <p:nvGrpSpPr>
          <p:cNvPr id="58" name="Grupo 57"/>
          <p:cNvGrpSpPr/>
          <p:nvPr/>
        </p:nvGrpSpPr>
        <p:grpSpPr>
          <a:xfrm>
            <a:off x="1434789" y="4521028"/>
            <a:ext cx="4753290" cy="908881"/>
            <a:chOff x="978795" y="2736547"/>
            <a:chExt cx="4753290" cy="908881"/>
          </a:xfrm>
        </p:grpSpPr>
        <p:sp>
          <p:nvSpPr>
            <p:cNvPr id="59" name="Arredondar Rectângulo de Canto do Mesmo Lado 58"/>
            <p:cNvSpPr/>
            <p:nvPr/>
          </p:nvSpPr>
          <p:spPr>
            <a:xfrm rot="5400000">
              <a:off x="2900999" y="814343"/>
              <a:ext cx="908881" cy="475329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Arredondar Rectângulo de Canto do Mesmo Lado 4"/>
            <p:cNvSpPr/>
            <p:nvPr/>
          </p:nvSpPr>
          <p:spPr>
            <a:xfrm>
              <a:off x="978795" y="2780915"/>
              <a:ext cx="4708922" cy="820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sz="2000" kern="1200" dirty="0">
                  <a:cs typeface="Times New Roman" panose="02020603050405020304" pitchFamily="18" charset="0"/>
                </a:rPr>
                <a:t>Seleção da amostra e envio dos consentimentos informados para cada individuo </a:t>
              </a:r>
              <a:endParaRPr lang="pt-PT" sz="2000" kern="1200" dirty="0"/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266007" y="166250"/>
            <a:ext cx="726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Procedimentos de aplicação: </a:t>
            </a:r>
          </a:p>
        </p:txBody>
      </p:sp>
      <p:sp>
        <p:nvSpPr>
          <p:cNvPr id="62" name="Divisa 4"/>
          <p:cNvSpPr/>
          <p:nvPr/>
        </p:nvSpPr>
        <p:spPr>
          <a:xfrm>
            <a:off x="484631" y="3824158"/>
            <a:ext cx="978795" cy="419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600" kern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" name="Divisa 4"/>
          <p:cNvSpPr/>
          <p:nvPr/>
        </p:nvSpPr>
        <p:spPr>
          <a:xfrm>
            <a:off x="456922" y="5076609"/>
            <a:ext cx="978795" cy="419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600" dirty="0">
                <a:solidFill>
                  <a:schemeClr val="tx1"/>
                </a:solidFill>
              </a:rPr>
              <a:t>3</a:t>
            </a:r>
            <a:endParaRPr lang="pt-PT" sz="2600" kern="1200" dirty="0">
              <a:solidFill>
                <a:schemeClr val="tx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451417" y="3081464"/>
            <a:ext cx="4753290" cy="1294201"/>
            <a:chOff x="978795" y="1283840"/>
            <a:chExt cx="4753290" cy="1294201"/>
          </a:xfrm>
        </p:grpSpPr>
        <p:sp>
          <p:nvSpPr>
            <p:cNvPr id="14" name="Arredondar Rectângulo de Canto do Mesmo Lado 13"/>
            <p:cNvSpPr/>
            <p:nvPr/>
          </p:nvSpPr>
          <p:spPr>
            <a:xfrm rot="5400000">
              <a:off x="2708339" y="-445704"/>
              <a:ext cx="1294201" cy="475329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Arredondar Rectângulo de Canto do Mesmo Lado 4"/>
            <p:cNvSpPr/>
            <p:nvPr/>
          </p:nvSpPr>
          <p:spPr>
            <a:xfrm>
              <a:off x="978795" y="1347018"/>
              <a:ext cx="4690112" cy="11678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sz="2000" kern="1200" dirty="0"/>
                <a:t>Envio das declarações de participação a:</a:t>
              </a:r>
            </a:p>
            <a:p>
              <a:pPr marL="457200" lvl="2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pt-PT" sz="2000" kern="1200" dirty="0"/>
                <a:t>Fisioterapeutas do IPDJIP</a:t>
              </a:r>
            </a:p>
            <a:p>
              <a:pPr marL="457200" lvl="2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pt-PT" sz="2000" kern="1200" dirty="0"/>
                <a:t>Fisioterapeuta p/ avaliação </a:t>
              </a:r>
            </a:p>
            <a:p>
              <a:pPr marL="457200" lvl="2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pt-PT" sz="2000" kern="1200" dirty="0"/>
                <a:t>Fisioterapeuta p/ aplicação do RPG 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8048" t="24569" r="39294" b="11638"/>
          <a:stretch>
            <a:fillRect/>
          </a:stretch>
        </p:blipFill>
        <p:spPr bwMode="auto">
          <a:xfrm>
            <a:off x="6400801" y="394138"/>
            <a:ext cx="2948151" cy="466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8045" t="23384" r="39418" b="10884"/>
          <a:stretch>
            <a:fillRect/>
          </a:stretch>
        </p:blipFill>
        <p:spPr bwMode="auto">
          <a:xfrm>
            <a:off x="7583215" y="1150883"/>
            <a:ext cx="2932386" cy="4808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37683" t="25000" r="39537" b="10129"/>
          <a:stretch>
            <a:fillRect/>
          </a:stretch>
        </p:blipFill>
        <p:spPr bwMode="auto">
          <a:xfrm>
            <a:off x="8860220" y="1797268"/>
            <a:ext cx="2963917" cy="4745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" name="CaixaDeTexto 68"/>
          <p:cNvSpPr txBox="1"/>
          <p:nvPr/>
        </p:nvSpPr>
        <p:spPr>
          <a:xfrm>
            <a:off x="2301765" y="1087821"/>
            <a:ext cx="255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sng" dirty="0"/>
              <a:t>1º Fase de Autorização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15</a:t>
            </a:fld>
            <a:endParaRPr lang="pt-PT"/>
          </a:p>
        </p:txBody>
      </p:sp>
      <p:grpSp>
        <p:nvGrpSpPr>
          <p:cNvPr id="13" name="Grupo 30"/>
          <p:cNvGrpSpPr/>
          <p:nvPr/>
        </p:nvGrpSpPr>
        <p:grpSpPr>
          <a:xfrm>
            <a:off x="475290" y="1688034"/>
            <a:ext cx="1128421" cy="1398279"/>
            <a:chOff x="-149624" y="-159083"/>
            <a:chExt cx="1128421" cy="1398279"/>
          </a:xfrm>
        </p:grpSpPr>
        <p:sp>
          <p:nvSpPr>
            <p:cNvPr id="32" name="Divisa 31"/>
            <p:cNvSpPr/>
            <p:nvPr/>
          </p:nvSpPr>
          <p:spPr>
            <a:xfrm rot="5400000">
              <a:off x="-359366" y="50659"/>
              <a:ext cx="1398279" cy="978795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ivisa 4"/>
            <p:cNvSpPr/>
            <p:nvPr/>
          </p:nvSpPr>
          <p:spPr>
            <a:xfrm>
              <a:off x="2" y="513190"/>
              <a:ext cx="978795" cy="419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600" kern="1200" dirty="0"/>
            </a:p>
          </p:txBody>
        </p:sp>
      </p:grpSp>
      <p:grpSp>
        <p:nvGrpSpPr>
          <p:cNvPr id="16" name="Grupo 33"/>
          <p:cNvGrpSpPr/>
          <p:nvPr/>
        </p:nvGrpSpPr>
        <p:grpSpPr>
          <a:xfrm>
            <a:off x="1467207" y="1673816"/>
            <a:ext cx="4703343" cy="950116"/>
            <a:chOff x="1023201" y="2655"/>
            <a:chExt cx="4703343" cy="950116"/>
          </a:xfrm>
        </p:grpSpPr>
        <p:sp>
          <p:nvSpPr>
            <p:cNvPr id="35" name="Arredondar Rectângulo de Canto do Mesmo Lado 34"/>
            <p:cNvSpPr/>
            <p:nvPr/>
          </p:nvSpPr>
          <p:spPr>
            <a:xfrm rot="5400000">
              <a:off x="2899815" y="-1873959"/>
              <a:ext cx="950116" cy="470334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Arredondar Rectângulo de Canto do Mesmo Lado 4"/>
            <p:cNvSpPr/>
            <p:nvPr/>
          </p:nvSpPr>
          <p:spPr>
            <a:xfrm>
              <a:off x="1023202" y="49035"/>
              <a:ext cx="4656962" cy="857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sz="2000" kern="1200" dirty="0">
                  <a:latin typeface="+mn-lt"/>
                  <a:cs typeface="Times New Roman" panose="02020603050405020304" pitchFamily="18" charset="0"/>
                </a:rPr>
                <a:t>Avaliação individual dos elementos dos estudos: encurtamentos, alinhamento </a:t>
              </a:r>
              <a:r>
                <a:rPr lang="pt-PT" sz="2000" kern="1200" dirty="0" err="1">
                  <a:latin typeface="+mn-lt"/>
                  <a:cs typeface="Times New Roman" panose="02020603050405020304" pitchFamily="18" charset="0"/>
                </a:rPr>
                <a:t>MI’s</a:t>
              </a:r>
              <a:r>
                <a:rPr lang="pt-PT" sz="2000" kern="1200" dirty="0">
                  <a:latin typeface="+mn-lt"/>
                  <a:cs typeface="Times New Roman" panose="02020603050405020304" pitchFamily="18" charset="0"/>
                </a:rPr>
                <a:t>, biomecânica, dor e funcionalidade.</a:t>
              </a:r>
              <a:endParaRPr lang="pt-PT" sz="2000" kern="1200" dirty="0">
                <a:latin typeface="+mn-lt"/>
              </a:endParaRPr>
            </a:p>
          </p:txBody>
        </p:sp>
      </p:grpSp>
      <p:grpSp>
        <p:nvGrpSpPr>
          <p:cNvPr id="19" name="Grupo 36"/>
          <p:cNvGrpSpPr/>
          <p:nvPr/>
        </p:nvGrpSpPr>
        <p:grpSpPr>
          <a:xfrm>
            <a:off x="478065" y="2954309"/>
            <a:ext cx="1128421" cy="1398279"/>
            <a:chOff x="-149624" y="-159083"/>
            <a:chExt cx="1128421" cy="1398279"/>
          </a:xfrm>
        </p:grpSpPr>
        <p:sp>
          <p:nvSpPr>
            <p:cNvPr id="38" name="Divisa 37"/>
            <p:cNvSpPr/>
            <p:nvPr/>
          </p:nvSpPr>
          <p:spPr>
            <a:xfrm rot="5400000">
              <a:off x="-359366" y="50659"/>
              <a:ext cx="1398279" cy="978795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Divisa 4"/>
            <p:cNvSpPr/>
            <p:nvPr/>
          </p:nvSpPr>
          <p:spPr>
            <a:xfrm>
              <a:off x="2" y="513190"/>
              <a:ext cx="978795" cy="419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600" kern="1200" dirty="0"/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266007" y="166250"/>
            <a:ext cx="7265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/>
              <a:t>Procedimentos de aplicação: </a:t>
            </a:r>
          </a:p>
        </p:txBody>
      </p:sp>
      <p:sp>
        <p:nvSpPr>
          <p:cNvPr id="65" name="Divisa 4"/>
          <p:cNvSpPr/>
          <p:nvPr/>
        </p:nvSpPr>
        <p:spPr>
          <a:xfrm>
            <a:off x="500389" y="2269410"/>
            <a:ext cx="978795" cy="419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600" dirty="0">
                <a:solidFill>
                  <a:schemeClr val="tx1"/>
                </a:solidFill>
              </a:rPr>
              <a:t>1</a:t>
            </a:r>
            <a:endParaRPr lang="pt-PT" sz="2600" kern="1200" dirty="0">
              <a:solidFill>
                <a:schemeClr val="tx1"/>
              </a:solidFill>
            </a:endParaRPr>
          </a:p>
        </p:txBody>
      </p:sp>
      <p:sp>
        <p:nvSpPr>
          <p:cNvPr id="66" name="Divisa 4"/>
          <p:cNvSpPr/>
          <p:nvPr/>
        </p:nvSpPr>
        <p:spPr>
          <a:xfrm>
            <a:off x="486535" y="3535716"/>
            <a:ext cx="978795" cy="419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600" dirty="0">
                <a:solidFill>
                  <a:schemeClr val="tx1"/>
                </a:solidFill>
              </a:rPr>
              <a:t>2</a:t>
            </a:r>
            <a:endParaRPr lang="pt-PT" sz="2600" kern="1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0107" t="24353" r="43293" b="23923"/>
          <a:stretch>
            <a:fillRect/>
          </a:stretch>
        </p:blipFill>
        <p:spPr bwMode="auto">
          <a:xfrm>
            <a:off x="6398173" y="614856"/>
            <a:ext cx="2159876" cy="378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9" name="Grupo 48"/>
          <p:cNvGrpSpPr/>
          <p:nvPr/>
        </p:nvGrpSpPr>
        <p:grpSpPr>
          <a:xfrm>
            <a:off x="1465559" y="2934388"/>
            <a:ext cx="4703343" cy="950116"/>
            <a:chOff x="1023201" y="2637082"/>
            <a:chExt cx="4703343" cy="950116"/>
          </a:xfrm>
        </p:grpSpPr>
        <p:sp>
          <p:nvSpPr>
            <p:cNvPr id="70" name="Arredondar Rectângulo de Canto do Mesmo Lado 69"/>
            <p:cNvSpPr/>
            <p:nvPr/>
          </p:nvSpPr>
          <p:spPr>
            <a:xfrm rot="5400000">
              <a:off x="2899815" y="760468"/>
              <a:ext cx="950116" cy="470334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Arredondar Rectângulo de Canto do Mesmo Lado 4"/>
            <p:cNvSpPr/>
            <p:nvPr/>
          </p:nvSpPr>
          <p:spPr>
            <a:xfrm>
              <a:off x="1023202" y="2683463"/>
              <a:ext cx="4656962" cy="857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sz="2000" kern="1200" dirty="0">
                  <a:latin typeface="+mn-lt"/>
                  <a:cs typeface="Times New Roman" panose="02020603050405020304" pitchFamily="18" charset="0"/>
                </a:rPr>
                <a:t>No final das </a:t>
              </a:r>
              <a:r>
                <a:rPr lang="pt-PT" sz="2000" dirty="0">
                  <a:cs typeface="Times New Roman" panose="02020603050405020304" pitchFamily="18" charset="0"/>
                </a:rPr>
                <a:t>8</a:t>
              </a:r>
              <a:r>
                <a:rPr lang="pt-PT" sz="2000" kern="1200" dirty="0">
                  <a:latin typeface="+mn-lt"/>
                  <a:cs typeface="Times New Roman" panose="02020603050405020304" pitchFamily="18" charset="0"/>
                </a:rPr>
                <a:t> semanas é realizada uma reavaliação: alinhamento </a:t>
              </a:r>
              <a:r>
                <a:rPr lang="pt-PT" sz="2000" kern="1200" dirty="0" err="1">
                  <a:latin typeface="+mn-lt"/>
                  <a:cs typeface="Times New Roman" panose="02020603050405020304" pitchFamily="18" charset="0"/>
                </a:rPr>
                <a:t>MI’s</a:t>
              </a:r>
              <a:r>
                <a:rPr lang="pt-PT" sz="2000" kern="1200" dirty="0">
                  <a:latin typeface="+mn-lt"/>
                  <a:cs typeface="Times New Roman" panose="02020603050405020304" pitchFamily="18" charset="0"/>
                </a:rPr>
                <a:t>, biomecânica, dor e funcionalidade. </a:t>
              </a:r>
              <a:endParaRPr lang="pt-PT" sz="2000" kern="1200" dirty="0">
                <a:latin typeface="+mn-lt"/>
              </a:endParaRPr>
            </a:p>
          </p:txBody>
        </p:sp>
      </p:grpSp>
      <p:sp>
        <p:nvSpPr>
          <p:cNvPr id="96" name="CaixaDeTexto 95"/>
          <p:cNvSpPr txBox="1"/>
          <p:nvPr/>
        </p:nvSpPr>
        <p:spPr>
          <a:xfrm>
            <a:off x="2301766" y="1087821"/>
            <a:ext cx="230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sng" dirty="0"/>
              <a:t>2º Fase de Avaliação</a:t>
            </a:r>
          </a:p>
        </p:txBody>
      </p:sp>
      <p:grpSp>
        <p:nvGrpSpPr>
          <p:cNvPr id="100" name="Grupo 39"/>
          <p:cNvGrpSpPr/>
          <p:nvPr/>
        </p:nvGrpSpPr>
        <p:grpSpPr>
          <a:xfrm>
            <a:off x="4437993" y="4882722"/>
            <a:ext cx="1128421" cy="1398279"/>
            <a:chOff x="-149624" y="-159083"/>
            <a:chExt cx="1128421" cy="1398279"/>
          </a:xfrm>
        </p:grpSpPr>
        <p:sp>
          <p:nvSpPr>
            <p:cNvPr id="101" name="Divisa 100"/>
            <p:cNvSpPr/>
            <p:nvPr/>
          </p:nvSpPr>
          <p:spPr>
            <a:xfrm rot="5400000">
              <a:off x="-359366" y="50659"/>
              <a:ext cx="1398279" cy="978795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Divisa 4"/>
            <p:cNvSpPr/>
            <p:nvPr/>
          </p:nvSpPr>
          <p:spPr>
            <a:xfrm>
              <a:off x="2" y="513190"/>
              <a:ext cx="978795" cy="419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600" kern="1200" dirty="0"/>
            </a:p>
          </p:txBody>
        </p:sp>
      </p:grpSp>
      <p:sp>
        <p:nvSpPr>
          <p:cNvPr id="103" name="Divisa 4"/>
          <p:cNvSpPr/>
          <p:nvPr/>
        </p:nvSpPr>
        <p:spPr>
          <a:xfrm>
            <a:off x="4463084" y="5464159"/>
            <a:ext cx="978795" cy="419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600" kern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3447393" y="4472152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sng" dirty="0"/>
              <a:t>3ª Fase de Intervenção</a:t>
            </a:r>
          </a:p>
        </p:txBody>
      </p:sp>
      <p:grpSp>
        <p:nvGrpSpPr>
          <p:cNvPr id="97" name="Grupo 45"/>
          <p:cNvGrpSpPr/>
          <p:nvPr/>
        </p:nvGrpSpPr>
        <p:grpSpPr>
          <a:xfrm>
            <a:off x="5423374" y="4892740"/>
            <a:ext cx="4703343" cy="884377"/>
            <a:chOff x="1621305" y="-3187731"/>
            <a:chExt cx="4703343" cy="884377"/>
          </a:xfrm>
        </p:grpSpPr>
        <p:sp>
          <p:nvSpPr>
            <p:cNvPr id="98" name="Arredondar Rectângulo de Canto do Mesmo Lado 97"/>
            <p:cNvSpPr/>
            <p:nvPr/>
          </p:nvSpPr>
          <p:spPr>
            <a:xfrm rot="5400000">
              <a:off x="3530788" y="-5097214"/>
              <a:ext cx="884377" cy="4703343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Arredondar Rectângulo de Canto do Mesmo Lado 4"/>
            <p:cNvSpPr/>
            <p:nvPr/>
          </p:nvSpPr>
          <p:spPr>
            <a:xfrm>
              <a:off x="1664477" y="-3128793"/>
              <a:ext cx="4660171" cy="798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sz="2000" kern="1200" dirty="0">
                  <a:latin typeface="+mn-lt"/>
                  <a:cs typeface="Times New Roman" panose="02020603050405020304" pitchFamily="18" charset="0"/>
                </a:rPr>
                <a:t>2x por semana, durante 8 semanas.</a:t>
              </a:r>
              <a:endParaRPr lang="pt-PT" sz="2000" kern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103" grpId="0"/>
      <p:bldP spid="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8085513" y="0"/>
            <a:ext cx="410648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8168640" y="0"/>
            <a:ext cx="402336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10" name="Título 11"/>
          <p:cNvSpPr txBox="1">
            <a:spLocks/>
          </p:cNvSpPr>
          <p:nvPr/>
        </p:nvSpPr>
        <p:spPr>
          <a:xfrm>
            <a:off x="8587048" y="2190392"/>
            <a:ext cx="3200400" cy="2286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>Plano de Intervenção</a:t>
            </a:r>
            <a:endParaRPr kumimoji="0" lang="pt-PT" sz="36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616358"/>
              </p:ext>
            </p:extLst>
          </p:nvPr>
        </p:nvGraphicFramePr>
        <p:xfrm>
          <a:off x="219827" y="653164"/>
          <a:ext cx="7693890" cy="2720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482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</a:rPr>
                        <a:t>Grupo</a:t>
                      </a:r>
                      <a:r>
                        <a:rPr lang="pt-PT" sz="2000" baseline="0" dirty="0">
                          <a:solidFill>
                            <a:schemeClr val="tx1"/>
                          </a:solidFill>
                        </a:rPr>
                        <a:t> de Controlo (n=30)</a:t>
                      </a:r>
                      <a:endParaRPr lang="pt-P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tx1"/>
                          </a:solidFill>
                        </a:rPr>
                        <a:t>Grupo Experimental (n=</a:t>
                      </a:r>
                      <a:r>
                        <a:rPr lang="pt-PT" sz="2000">
                          <a:solidFill>
                            <a:schemeClr val="tx1"/>
                          </a:solidFill>
                        </a:rPr>
                        <a:t>30)</a:t>
                      </a:r>
                      <a:endParaRPr lang="pt-P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07">
                <a:tc>
                  <a:txBody>
                    <a:bodyPr/>
                    <a:lstStyle/>
                    <a:p>
                      <a:r>
                        <a:rPr lang="pt-PT" sz="1900" dirty="0"/>
                        <a:t>Submetidos a:</a:t>
                      </a:r>
                      <a:r>
                        <a:rPr lang="pt-PT" sz="1900" baseline="0" dirty="0"/>
                        <a:t> </a:t>
                      </a:r>
                    </a:p>
                    <a:p>
                      <a:pPr marL="365125" marR="0" indent="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PT" sz="1900" baseline="0" dirty="0"/>
                        <a:t>Protocolo especifico de treino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900" dirty="0"/>
                        <a:t>Submetidos a:</a:t>
                      </a:r>
                      <a:r>
                        <a:rPr lang="pt-PT" sz="1900" baseline="0" dirty="0"/>
                        <a:t> </a:t>
                      </a:r>
                      <a:endParaRPr lang="pt-PT" sz="1900" dirty="0"/>
                    </a:p>
                    <a:p>
                      <a:pPr marL="449263" indent="265113">
                        <a:buFont typeface="Arial" pitchFamily="34" charset="0"/>
                        <a:buChar char="•"/>
                      </a:pPr>
                      <a:r>
                        <a:rPr lang="pt-PT" sz="1900" baseline="0" dirty="0"/>
                        <a:t>Protocolo especifico de treino</a:t>
                      </a:r>
                    </a:p>
                    <a:p>
                      <a:pPr marL="449263" marR="0" indent="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PT" sz="1900" dirty="0"/>
                        <a:t>Alongamento pelo Método de     Reeducação Postural Global</a:t>
                      </a:r>
                      <a:r>
                        <a:rPr lang="pt-PT" sz="1900" baseline="0" dirty="0"/>
                        <a:t> *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68"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PT" sz="1900" dirty="0"/>
                        <a:t>Duração</a:t>
                      </a:r>
                      <a:r>
                        <a:rPr lang="pt-PT" sz="1900" baseline="0" dirty="0"/>
                        <a:t> de 8 semanas – 2x por semana</a:t>
                      </a:r>
                      <a:endParaRPr lang="pt-PT" sz="19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pt-P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65511" y="3591099"/>
            <a:ext cx="49876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Método de Reeducação Postural  Global:</a:t>
            </a:r>
          </a:p>
          <a:p>
            <a:pPr marL="714375" indent="-265113">
              <a:buFont typeface="Arial" pitchFamily="34" charset="0"/>
              <a:buChar char="•"/>
            </a:pPr>
            <a:r>
              <a:rPr lang="pt-PT" sz="2000" dirty="0"/>
              <a:t>Rã no chão</a:t>
            </a:r>
          </a:p>
          <a:p>
            <a:pPr marL="714375" indent="-265113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PT" sz="2000" dirty="0"/>
              <a:t>Bailarina 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pt-PT" sz="2000" dirty="0"/>
              <a:t>20 minutos cada postura</a:t>
            </a:r>
          </a:p>
          <a:p>
            <a:endParaRPr lang="pt-PT" sz="2000" dirty="0"/>
          </a:p>
        </p:txBody>
      </p:sp>
      <p:pic>
        <p:nvPicPr>
          <p:cNvPr id="13" name="Imagem 12"/>
          <p:cNvPicPr/>
          <p:nvPr/>
        </p:nvPicPr>
        <p:blipFill>
          <a:blip r:embed="rId2" cstate="print"/>
          <a:srcRect l="27201" t="52252" r="1682" b="21321"/>
          <a:stretch>
            <a:fillRect/>
          </a:stretch>
        </p:blipFill>
        <p:spPr bwMode="auto">
          <a:xfrm>
            <a:off x="3891509" y="4002224"/>
            <a:ext cx="5506261" cy="1147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/>
          <p:cNvPicPr/>
          <p:nvPr/>
        </p:nvPicPr>
        <p:blipFill>
          <a:blip r:embed="rId3" cstate="print"/>
          <a:srcRect l="29256" t="31176" r="6446" b="21765"/>
          <a:stretch>
            <a:fillRect/>
          </a:stretch>
        </p:blipFill>
        <p:spPr bwMode="auto">
          <a:xfrm>
            <a:off x="2238426" y="5097294"/>
            <a:ext cx="4290303" cy="176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598516" y="332509"/>
            <a:ext cx="726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Plano de Tratamento de dados: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AC1B8D-7E31-4BAE-96BF-8495C5DA2C2F}"/>
              </a:ext>
            </a:extLst>
          </p:cNvPr>
          <p:cNvSpPr txBox="1"/>
          <p:nvPr/>
        </p:nvSpPr>
        <p:spPr>
          <a:xfrm>
            <a:off x="1068230" y="1013766"/>
            <a:ext cx="10104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000" dirty="0">
                <a:cs typeface="Times New Roman" panose="02020603050405020304" pitchFamily="18" charset="0"/>
              </a:rPr>
              <a:t>Os dados recolhidos e registados, serão organizados e analisados estatisticamente através de um programa estatístico informático, de nome </a:t>
            </a:r>
            <a:r>
              <a:rPr lang="pt-PT" sz="2000" i="1" dirty="0" err="1">
                <a:cs typeface="Times New Roman" panose="02020603050405020304" pitchFamily="18" charset="0"/>
              </a:rPr>
              <a:t>Statistical</a:t>
            </a:r>
            <a:r>
              <a:rPr lang="pt-PT" sz="2000" i="1" dirty="0">
                <a:cs typeface="Times New Roman" panose="02020603050405020304" pitchFamily="18" charset="0"/>
              </a:rPr>
              <a:t> Package for </a:t>
            </a:r>
            <a:r>
              <a:rPr lang="pt-PT" sz="2000" i="1" dirty="0" err="1">
                <a:cs typeface="Times New Roman" panose="02020603050405020304" pitchFamily="18" charset="0"/>
              </a:rPr>
              <a:t>the</a:t>
            </a:r>
            <a:r>
              <a:rPr lang="pt-PT" sz="2000" i="1" dirty="0">
                <a:cs typeface="Times New Roman" panose="02020603050405020304" pitchFamily="18" charset="0"/>
              </a:rPr>
              <a:t> Social </a:t>
            </a:r>
            <a:r>
              <a:rPr lang="pt-PT" sz="2000" i="1" dirty="0" err="1">
                <a:cs typeface="Times New Roman" panose="02020603050405020304" pitchFamily="18" charset="0"/>
              </a:rPr>
              <a:t>Sciences</a:t>
            </a:r>
            <a:r>
              <a:rPr lang="pt-PT" sz="2000" i="1" dirty="0">
                <a:cs typeface="Times New Roman" panose="02020603050405020304" pitchFamily="18" charset="0"/>
              </a:rPr>
              <a:t> </a:t>
            </a:r>
            <a:r>
              <a:rPr lang="pt-PT" sz="2000" dirty="0">
                <a:cs typeface="Times New Roman" panose="02020603050405020304" pitchFamily="18" charset="0"/>
              </a:rPr>
              <a:t>(SPSS).</a:t>
            </a:r>
          </a:p>
          <a:p>
            <a:pPr>
              <a:lnSpc>
                <a:spcPct val="90000"/>
              </a:lnSpc>
            </a:pPr>
            <a:endParaRPr lang="pt-PT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pt-PT" sz="2000" dirty="0">
                <a:cs typeface="Times New Roman" panose="02020603050405020304" pitchFamily="18" charset="0"/>
              </a:rPr>
              <a:t>Será utilizada: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8391" y="2410691"/>
            <a:ext cx="4904508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/>
              <a:t>Estatística Descritiva: </a:t>
            </a:r>
            <a:r>
              <a:rPr lang="pt-PT" sz="2000" dirty="0"/>
              <a:t>D</a:t>
            </a:r>
            <a:r>
              <a:rPr lang="pt-PT" sz="2000" dirty="0">
                <a:cs typeface="Times New Roman" panose="02020603050405020304" pitchFamily="18" charset="0"/>
              </a:rPr>
              <a:t>escrever a amostra e apresentar os dados obtidos relativamente às variáveis dependentes, através de medidas de tendência central (média e mediana) e de medidas de dispersão (desvio padrão)</a:t>
            </a:r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82867" y="2410693"/>
            <a:ext cx="4555374" cy="16312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/>
              <a:t>Estatística Inferencial: </a:t>
            </a:r>
            <a:r>
              <a:rPr lang="pt-PT" sz="2000" dirty="0">
                <a:cs typeface="Times New Roman" panose="02020603050405020304" pitchFamily="18" charset="0"/>
              </a:rPr>
              <a:t>Verificar os efeitos da intervenção, onde serão comparados os valores médios de cada grupo relativamente ao alinhamento dos </a:t>
            </a:r>
            <a:r>
              <a:rPr lang="pt-PT" sz="2000" dirty="0" err="1">
                <a:cs typeface="Times New Roman" panose="02020603050405020304" pitchFamily="18" charset="0"/>
              </a:rPr>
              <a:t>MI’s</a:t>
            </a:r>
            <a:r>
              <a:rPr lang="pt-PT" sz="2000" dirty="0">
                <a:cs typeface="Times New Roman" panose="02020603050405020304" pitchFamily="18" charset="0"/>
              </a:rPr>
              <a:t>, biomecânica, dor e funcionalidade.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39233" y="5089108"/>
            <a:ext cx="500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cs typeface="Times New Roman" panose="02020603050405020304" pitchFamily="18" charset="0"/>
              </a:rPr>
              <a:t>teste t </a:t>
            </a:r>
            <a:r>
              <a:rPr lang="pt-PT" sz="2000" dirty="0" err="1">
                <a:cs typeface="Times New Roman" panose="02020603050405020304" pitchFamily="18" charset="0"/>
              </a:rPr>
              <a:t>student</a:t>
            </a:r>
            <a:r>
              <a:rPr lang="pt-PT" sz="2000" dirty="0">
                <a:cs typeface="Times New Roman" panose="02020603050405020304" pitchFamily="18" charset="0"/>
              </a:rPr>
              <a:t> para amostras independentes: comparação de valores entre GC e GE </a:t>
            </a:r>
            <a:endParaRPr lang="pt-PT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37514" y="4191332"/>
            <a:ext cx="486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cs typeface="Times New Roman" panose="02020603050405020304" pitchFamily="18" charset="0"/>
              </a:rPr>
              <a:t>teste t </a:t>
            </a:r>
            <a:r>
              <a:rPr lang="pt-PT" sz="2000" dirty="0" err="1">
                <a:cs typeface="Times New Roman" panose="02020603050405020304" pitchFamily="18" charset="0"/>
              </a:rPr>
              <a:t>student</a:t>
            </a:r>
            <a:r>
              <a:rPr lang="pt-PT" sz="2000" dirty="0">
                <a:cs typeface="Times New Roman" panose="02020603050405020304" pitchFamily="18" charset="0"/>
              </a:rPr>
              <a:t> para amostras emparelhadas: comparação de valores do GE</a:t>
            </a:r>
            <a:endParaRPr lang="pt-PT" sz="2000" dirty="0"/>
          </a:p>
        </p:txBody>
      </p:sp>
      <p:sp>
        <p:nvSpPr>
          <p:cNvPr id="9" name="Seta em ângulo recto para cima 8"/>
          <p:cNvSpPr/>
          <p:nvPr/>
        </p:nvSpPr>
        <p:spPr>
          <a:xfrm rot="16200000" flipH="1">
            <a:off x="9786376" y="4109925"/>
            <a:ext cx="681644" cy="5486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em ângulo recto para cima 9"/>
          <p:cNvSpPr/>
          <p:nvPr/>
        </p:nvSpPr>
        <p:spPr>
          <a:xfrm rot="16200000" flipH="1">
            <a:off x="9551325" y="4500623"/>
            <a:ext cx="1546168" cy="631769"/>
          </a:xfrm>
          <a:prstGeom prst="bentUpArrow">
            <a:avLst>
              <a:gd name="adj1" fmla="val 22368"/>
              <a:gd name="adj2" fmla="val 2339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18</a:t>
            </a:fld>
            <a:endParaRPr lang="pt-PT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473" y="698961"/>
            <a:ext cx="4762500" cy="516255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893430" y="2365058"/>
            <a:ext cx="100584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2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</a:t>
            </a:r>
            <a:r>
              <a:rPr lang="pt-PT" sz="62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lexão</a:t>
            </a:r>
            <a:r>
              <a:rPr lang="pt-PT" sz="62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/ Conclusão</a:t>
            </a:r>
            <a:endParaRPr kumimoji="0" lang="pt-PT" sz="62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" y="33250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cs typeface="Times New Roman" panose="02020603050405020304" pitchFamily="18" charset="0"/>
              </a:rPr>
              <a:t>Ao longo da execução do projeto, surgiram algumas dificuldades:</a:t>
            </a:r>
            <a:endParaRPr lang="pt-PT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5389" y="997527"/>
            <a:ext cx="6533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PT" sz="2000" dirty="0"/>
              <a:t>Grande diversidade de estudos relativos à patologia, no entanto a avaliação clínica e o tratamento são vagos e controversos. </a:t>
            </a:r>
          </a:p>
        </p:txBody>
      </p:sp>
      <p:sp>
        <p:nvSpPr>
          <p:cNvPr id="6" name="Chaveta à direita 5"/>
          <p:cNvSpPr/>
          <p:nvPr/>
        </p:nvSpPr>
        <p:spPr>
          <a:xfrm>
            <a:off x="7132321" y="1030777"/>
            <a:ext cx="415636" cy="33583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7847215" y="1529541"/>
            <a:ext cx="339159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Dificuldade em:</a:t>
            </a:r>
          </a:p>
          <a:p>
            <a:pPr marL="365125" indent="-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/>
              <a:t>Definir o protocolo de tratamento aplicado a ambos os grupos do estudo</a:t>
            </a:r>
          </a:p>
          <a:p>
            <a:pPr marL="365125" indent="-18256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dirty="0"/>
              <a:t>Selecionar as duas posturas de RPG mais adequadas a esta população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5387" y="2128029"/>
            <a:ext cx="6600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just">
              <a:buFont typeface="Wingdings" pitchFamily="2" charset="2"/>
              <a:buChar char="Ø"/>
            </a:pPr>
            <a:r>
              <a:rPr lang="pt-PT" sz="2000" dirty="0"/>
              <a:t>Evidência científica comprova efeitos positivos do tratamento da fisioterapia, com foco no fortalecimento muscular. No entanto, a </a:t>
            </a:r>
            <a:r>
              <a:rPr lang="pt-PT" sz="2000" b="1" dirty="0"/>
              <a:t>inclusão de alongamentos no tratamento é controversa</a:t>
            </a:r>
            <a:r>
              <a:rPr lang="pt-PT" sz="2000" dirty="0"/>
              <a:t> entre os autores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15388" y="3591058"/>
            <a:ext cx="655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just">
              <a:buFont typeface="Wingdings" pitchFamily="2" charset="2"/>
              <a:buChar char="Ø"/>
            </a:pPr>
            <a:r>
              <a:rPr lang="pt-PT" sz="2000" dirty="0"/>
              <a:t>Relativamente à aplicação do Método RPG na SPF, existe apenas um estudo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9011" y="4638502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Limitações do estudo:</a:t>
            </a:r>
          </a:p>
          <a:p>
            <a:pPr marL="531813" indent="-166688">
              <a:buFont typeface="Arial" pitchFamily="34" charset="0"/>
              <a:buChar char="•"/>
            </a:pPr>
            <a:r>
              <a:rPr lang="pt-PT" sz="2000" dirty="0"/>
              <a:t>Número de elementos da amostra</a:t>
            </a:r>
          </a:p>
          <a:p>
            <a:pPr marL="531813" indent="-166688">
              <a:buFont typeface="Arial" pitchFamily="34" charset="0"/>
              <a:buChar char="•"/>
            </a:pPr>
            <a:r>
              <a:rPr lang="pt-PT" sz="2000" dirty="0"/>
              <a:t>Aplicação do Método RPG (tração aplicada, resposta fisiológica do utente, solicitação de contração se necessário)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Introdução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26" name="CaixaDeTexto 25"/>
          <p:cNvSpPr txBox="1"/>
          <p:nvPr/>
        </p:nvSpPr>
        <p:spPr>
          <a:xfrm>
            <a:off x="5270270" y="399010"/>
            <a:ext cx="1961803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Enquadramento teórico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035339" y="3311235"/>
            <a:ext cx="1961803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Reflexões / Conclusões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54744" y="2466106"/>
            <a:ext cx="1961803" cy="442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Metodologia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378335" y="5411584"/>
            <a:ext cx="1961803" cy="442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Bibliografia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636030" y="1097280"/>
            <a:ext cx="4522123" cy="146423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Síndrome Patelo-femoral (SPF)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Método de Reeducação Postural Global (RPG)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O RPG no tratamento da SPF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31768" y="2817430"/>
            <a:ext cx="4721629" cy="214526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Paradigma e desenho de estudo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Objetivos do estudo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Amostra; Variáveis e Hipóteses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Instrumentos de recolha de dados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Procedimento de aplicação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Análise estatística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370617" y="3973483"/>
            <a:ext cx="4123113" cy="78319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Limitações e problemas do estudo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pt-PT" sz="2000" dirty="0"/>
              <a:t>Contribuições para a fisioterapia</a:t>
            </a:r>
          </a:p>
        </p:txBody>
      </p:sp>
      <p:sp>
        <p:nvSpPr>
          <p:cNvPr id="24" name="Oval 23"/>
          <p:cNvSpPr/>
          <p:nvPr/>
        </p:nvSpPr>
        <p:spPr>
          <a:xfrm>
            <a:off x="4971012" y="133005"/>
            <a:ext cx="515389" cy="4655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5123414" y="5189911"/>
            <a:ext cx="515389" cy="4655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116375" y="2216727"/>
            <a:ext cx="515389" cy="4655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6808125" y="3084021"/>
            <a:ext cx="515389" cy="46551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4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20</a:t>
            </a:fld>
            <a:endParaRPr lang="pt-PT"/>
          </a:p>
        </p:txBody>
      </p:sp>
      <p:pic>
        <p:nvPicPr>
          <p:cNvPr id="1026" name="Picture 2" descr="Resultado de imagem para bibliograf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603" y="1768533"/>
            <a:ext cx="504825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51960" y="2481435"/>
            <a:ext cx="5397726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2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Bibliografia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399011" y="434625"/>
            <a:ext cx="112110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Almeida, G.P.L., Silva, A.P. de M.C.C., França, F.J.R., Magalhães, M.O., </a:t>
            </a:r>
            <a:r>
              <a:rPr lang="pt-PT" sz="1600" dirty="0" err="1"/>
              <a:t>Burke</a:t>
            </a:r>
            <a:r>
              <a:rPr lang="pt-PT" sz="1600" dirty="0"/>
              <a:t>, T.N. &amp; Marques, A.P. (2016). Q-</a:t>
            </a:r>
            <a:r>
              <a:rPr lang="pt-PT" sz="1600" dirty="0" err="1"/>
              <a:t>angle</a:t>
            </a:r>
            <a:r>
              <a:rPr lang="pt-PT" sz="1600" dirty="0"/>
              <a:t> in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: </a:t>
            </a:r>
            <a:r>
              <a:rPr lang="pt-PT" sz="1600" dirty="0" err="1"/>
              <a:t>relationship</a:t>
            </a:r>
            <a:r>
              <a:rPr lang="pt-PT" sz="1600" dirty="0"/>
              <a:t> 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dirty="0" err="1"/>
              <a:t>dynamic</a:t>
            </a:r>
            <a:r>
              <a:rPr lang="pt-PT" sz="1600" dirty="0"/>
              <a:t> </a:t>
            </a:r>
            <a:r>
              <a:rPr lang="pt-PT" sz="1600" dirty="0" err="1"/>
              <a:t>knee</a:t>
            </a:r>
            <a:r>
              <a:rPr lang="pt-PT" sz="1600" dirty="0"/>
              <a:t> </a:t>
            </a:r>
            <a:r>
              <a:rPr lang="pt-PT" sz="1600" dirty="0" err="1"/>
              <a:t>valgus</a:t>
            </a:r>
            <a:r>
              <a:rPr lang="pt-PT" sz="1600" dirty="0"/>
              <a:t>, </a:t>
            </a:r>
            <a:r>
              <a:rPr lang="pt-PT" sz="1600" dirty="0" err="1"/>
              <a:t>hip</a:t>
            </a:r>
            <a:r>
              <a:rPr lang="pt-PT" sz="1600" dirty="0"/>
              <a:t> </a:t>
            </a:r>
            <a:r>
              <a:rPr lang="pt-PT" sz="1600" dirty="0" err="1"/>
              <a:t>abductor</a:t>
            </a:r>
            <a:r>
              <a:rPr lang="pt-PT" sz="1600" dirty="0"/>
              <a:t> torque, </a:t>
            </a:r>
            <a:r>
              <a:rPr lang="pt-PT" sz="1600" dirty="0" err="1"/>
              <a:t>pain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function</a:t>
            </a:r>
            <a:r>
              <a:rPr lang="pt-PT" sz="1600" dirty="0"/>
              <a:t>. </a:t>
            </a:r>
            <a:r>
              <a:rPr lang="pt-PT" sz="1600" i="1" dirty="0"/>
              <a:t>Revista Brasileira de Ortopedia</a:t>
            </a:r>
            <a:r>
              <a:rPr lang="pt-PT" sz="1600" dirty="0"/>
              <a:t>, 51(2):181–186. DOI: 10.1016/j.rboe.2016.01.010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/>
              <a:t>Cabral, C.M., </a:t>
            </a:r>
            <a:r>
              <a:rPr lang="pt-PT" sz="1600" dirty="0" err="1"/>
              <a:t>Yumi</a:t>
            </a:r>
            <a:r>
              <a:rPr lang="pt-PT" sz="1600" dirty="0"/>
              <a:t>, C., </a:t>
            </a:r>
            <a:r>
              <a:rPr lang="pt-PT" sz="1600" dirty="0" err="1"/>
              <a:t>Sacco</a:t>
            </a:r>
            <a:r>
              <a:rPr lang="pt-PT" sz="1600" dirty="0"/>
              <a:t>, I.C.N., </a:t>
            </a:r>
            <a:r>
              <a:rPr lang="pt-PT" sz="1600" dirty="0" err="1"/>
              <a:t>Casarotto</a:t>
            </a:r>
            <a:r>
              <a:rPr lang="pt-PT" sz="1600" dirty="0"/>
              <a:t>, R.A. &amp; Marques, A.P. (2007). </a:t>
            </a:r>
            <a:r>
              <a:rPr lang="pt-PT" sz="1600" dirty="0" err="1"/>
              <a:t>Efficacy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two</a:t>
            </a:r>
            <a:r>
              <a:rPr lang="pt-PT" sz="1600" dirty="0"/>
              <a:t> </a:t>
            </a:r>
            <a:r>
              <a:rPr lang="pt-PT" sz="1600" dirty="0" err="1"/>
              <a:t>muscle</a:t>
            </a:r>
            <a:r>
              <a:rPr lang="pt-PT" sz="1600" dirty="0"/>
              <a:t> </a:t>
            </a:r>
            <a:r>
              <a:rPr lang="pt-PT" sz="1600" dirty="0" err="1"/>
              <a:t>stretching</a:t>
            </a:r>
            <a:r>
              <a:rPr lang="pt-PT" sz="1600" dirty="0"/>
              <a:t> </a:t>
            </a:r>
            <a:r>
              <a:rPr lang="pt-PT" sz="1600" dirty="0" err="1"/>
              <a:t>modalities</a:t>
            </a:r>
            <a:r>
              <a:rPr lang="pt-PT" sz="1600" dirty="0"/>
              <a:t> in </a:t>
            </a:r>
            <a:r>
              <a:rPr lang="pt-PT" sz="1600" dirty="0" err="1"/>
              <a:t>treating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syndrome</a:t>
            </a:r>
            <a:r>
              <a:rPr lang="pt-PT" sz="1600" dirty="0"/>
              <a:t>: a </a:t>
            </a:r>
            <a:r>
              <a:rPr lang="pt-PT" sz="1600" dirty="0" err="1"/>
              <a:t>comparative</a:t>
            </a:r>
            <a:r>
              <a:rPr lang="pt-PT" sz="1600" dirty="0"/>
              <a:t> </a:t>
            </a:r>
            <a:r>
              <a:rPr lang="pt-PT" sz="1600" dirty="0" err="1"/>
              <a:t>study</a:t>
            </a:r>
            <a:r>
              <a:rPr lang="pt-PT" sz="1600" dirty="0"/>
              <a:t>. </a:t>
            </a:r>
            <a:r>
              <a:rPr lang="pt-PT" sz="1600" i="1" dirty="0" err="1"/>
              <a:t>Fisioter</a:t>
            </a:r>
            <a:r>
              <a:rPr lang="pt-PT" sz="1600" i="1" dirty="0"/>
              <a:t> </a:t>
            </a:r>
            <a:r>
              <a:rPr lang="pt-PT" sz="1600" i="1" dirty="0" err="1"/>
              <a:t>Pesqui</a:t>
            </a:r>
            <a:r>
              <a:rPr lang="pt-PT" sz="1600" dirty="0"/>
              <a:t>., 14(2):48-56. 	</a:t>
            </a:r>
            <a:br>
              <a:rPr lang="pt-PT" sz="1600" dirty="0"/>
            </a:br>
            <a:r>
              <a:rPr lang="pt-PT" sz="1600" dirty="0"/>
              <a:t>Acedido a: 16-03-2018; Disponível  em </a:t>
            </a:r>
            <a:r>
              <a:rPr lang="pt-PT" sz="1600" u="sng" dirty="0">
                <a:hlinkClick r:id="rId2"/>
              </a:rPr>
              <a:t>http://bases.bireme.br/cgi-bin/wxislind.exe/iah/online/?IsisScript=iah/iah.xis&amp;src=google&amp;base=ADOLEC&amp;lang=p&amp;nextAction=lnk&amp;exprSearch=469890&amp;indexSearch=ID</a:t>
            </a:r>
            <a:endParaRPr lang="pt-PT" sz="1600" u="sng" dirty="0"/>
          </a:p>
          <a:p>
            <a:pPr algn="just"/>
            <a:endParaRPr lang="pt-PT" sz="1600" u="sng" dirty="0"/>
          </a:p>
          <a:p>
            <a:pPr algn="just"/>
            <a:r>
              <a:rPr lang="pt-PT" sz="1600" dirty="0" err="1"/>
              <a:t>Collins</a:t>
            </a:r>
            <a:r>
              <a:rPr lang="pt-PT" sz="1600" dirty="0"/>
              <a:t>, N.J., </a:t>
            </a:r>
            <a:r>
              <a:rPr lang="pt-PT" sz="1600" dirty="0" err="1"/>
              <a:t>Bierma-Zeinstra</a:t>
            </a:r>
            <a:r>
              <a:rPr lang="pt-PT" sz="1600" dirty="0"/>
              <a:t>, S.M.A., </a:t>
            </a:r>
            <a:r>
              <a:rPr lang="pt-PT" sz="1600" dirty="0" err="1"/>
              <a:t>Crossley</a:t>
            </a:r>
            <a:r>
              <a:rPr lang="pt-PT" sz="1600" dirty="0"/>
              <a:t>, K.M., van </a:t>
            </a:r>
            <a:r>
              <a:rPr lang="pt-PT" sz="1600" dirty="0" err="1"/>
              <a:t>Linschoten</a:t>
            </a:r>
            <a:r>
              <a:rPr lang="pt-PT" sz="1600" dirty="0"/>
              <a:t>, R.L., </a:t>
            </a:r>
            <a:r>
              <a:rPr lang="pt-PT" sz="1600" dirty="0" err="1"/>
              <a:t>Vicenzino</a:t>
            </a:r>
            <a:r>
              <a:rPr lang="pt-PT" sz="1600" dirty="0"/>
              <a:t>, B. &amp; van </a:t>
            </a:r>
            <a:r>
              <a:rPr lang="pt-PT" sz="1600" dirty="0" err="1"/>
              <a:t>Middelkoop</a:t>
            </a:r>
            <a:r>
              <a:rPr lang="pt-PT" sz="1600" dirty="0"/>
              <a:t>, M. (2013). </a:t>
            </a:r>
            <a:r>
              <a:rPr lang="pt-PT" sz="1600" dirty="0" err="1"/>
              <a:t>Prognostic</a:t>
            </a:r>
            <a:r>
              <a:rPr lang="pt-PT" sz="1600" dirty="0"/>
              <a:t> </a:t>
            </a:r>
            <a:r>
              <a:rPr lang="pt-PT" sz="1600" dirty="0" err="1"/>
              <a:t>factors</a:t>
            </a:r>
            <a:r>
              <a:rPr lang="pt-PT" sz="1600" dirty="0"/>
              <a:t> for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: a multicentre </a:t>
            </a:r>
            <a:r>
              <a:rPr lang="pt-PT" sz="1600" dirty="0" err="1"/>
              <a:t>observational</a:t>
            </a:r>
            <a:r>
              <a:rPr lang="pt-PT" sz="1600" dirty="0"/>
              <a:t> </a:t>
            </a:r>
            <a:r>
              <a:rPr lang="pt-PT" sz="1600" dirty="0" err="1"/>
              <a:t>analysis</a:t>
            </a:r>
            <a:r>
              <a:rPr lang="pt-PT" sz="1600" dirty="0"/>
              <a:t>. </a:t>
            </a:r>
            <a:r>
              <a:rPr lang="pt-PT" sz="1600" i="1" dirty="0" err="1"/>
              <a:t>British</a:t>
            </a:r>
            <a:r>
              <a:rPr lang="pt-PT" sz="1600" i="1" dirty="0"/>
              <a:t>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Sports Medicine</a:t>
            </a:r>
            <a:r>
              <a:rPr lang="pt-PT" sz="1600" dirty="0"/>
              <a:t>, 47:227-233. DOI: 10.1136/bjsports-2012-091696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err="1"/>
              <a:t>Crossley</a:t>
            </a:r>
            <a:r>
              <a:rPr lang="pt-PT" sz="1600" dirty="0"/>
              <a:t>, K.M., </a:t>
            </a:r>
            <a:r>
              <a:rPr lang="pt-PT" sz="1600" dirty="0" err="1"/>
              <a:t>Stefanik</a:t>
            </a:r>
            <a:r>
              <a:rPr lang="pt-PT" sz="1600" dirty="0"/>
              <a:t>, J.J., </a:t>
            </a:r>
            <a:r>
              <a:rPr lang="pt-PT" sz="1600" dirty="0" err="1"/>
              <a:t>Selfe</a:t>
            </a:r>
            <a:r>
              <a:rPr lang="pt-PT" sz="1600" dirty="0"/>
              <a:t>, J., </a:t>
            </a:r>
            <a:r>
              <a:rPr lang="pt-PT" sz="1600" dirty="0" err="1"/>
              <a:t>Collins</a:t>
            </a:r>
            <a:r>
              <a:rPr lang="pt-PT" sz="1600" dirty="0"/>
              <a:t>, N.J., Davis, I.S., </a:t>
            </a:r>
            <a:r>
              <a:rPr lang="pt-PT" sz="1600" dirty="0" err="1"/>
              <a:t>Powers</a:t>
            </a:r>
            <a:r>
              <a:rPr lang="pt-PT" sz="1600" dirty="0"/>
              <a:t>, C.M., … </a:t>
            </a:r>
            <a:r>
              <a:rPr lang="pt-PT" sz="1600" dirty="0" err="1"/>
              <a:t>Callanghan</a:t>
            </a:r>
            <a:r>
              <a:rPr lang="pt-PT" sz="1600" dirty="0"/>
              <a:t>, M.J. (2016a). 2016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 </a:t>
            </a:r>
            <a:r>
              <a:rPr lang="pt-PT" sz="1600" dirty="0" err="1"/>
              <a:t>consensus</a:t>
            </a:r>
            <a:r>
              <a:rPr lang="pt-PT" sz="1600" dirty="0"/>
              <a:t> </a:t>
            </a:r>
            <a:r>
              <a:rPr lang="pt-PT" sz="1600" dirty="0" err="1"/>
              <a:t>statement</a:t>
            </a:r>
            <a:r>
              <a:rPr lang="pt-PT" sz="1600" dirty="0"/>
              <a:t> </a:t>
            </a:r>
            <a:r>
              <a:rPr lang="pt-PT" sz="1600" dirty="0" err="1"/>
              <a:t>from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4th </a:t>
            </a:r>
            <a:r>
              <a:rPr lang="pt-PT" sz="1600" dirty="0" err="1"/>
              <a:t>International</a:t>
            </a:r>
            <a:r>
              <a:rPr lang="pt-PT" sz="1600" dirty="0"/>
              <a:t>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 Research </a:t>
            </a:r>
            <a:r>
              <a:rPr lang="pt-PT" sz="1600" dirty="0" err="1"/>
              <a:t>Retreat</a:t>
            </a:r>
            <a:r>
              <a:rPr lang="pt-PT" sz="1600" dirty="0"/>
              <a:t>, Manchester. </a:t>
            </a:r>
            <a:r>
              <a:rPr lang="pt-PT" sz="1600" dirty="0" err="1"/>
              <a:t>Part</a:t>
            </a:r>
            <a:r>
              <a:rPr lang="pt-PT" sz="1600" dirty="0"/>
              <a:t> 1: </a:t>
            </a:r>
            <a:r>
              <a:rPr lang="pt-PT" sz="1600" dirty="0" err="1"/>
              <a:t>Terminology</a:t>
            </a:r>
            <a:r>
              <a:rPr lang="pt-PT" sz="1600" dirty="0"/>
              <a:t>, </a:t>
            </a:r>
            <a:r>
              <a:rPr lang="pt-PT" sz="1600" dirty="0" err="1"/>
              <a:t>definitions</a:t>
            </a:r>
            <a:r>
              <a:rPr lang="pt-PT" sz="1600" dirty="0"/>
              <a:t>, </a:t>
            </a:r>
            <a:r>
              <a:rPr lang="pt-PT" sz="1600" dirty="0" err="1"/>
              <a:t>clinical</a:t>
            </a:r>
            <a:r>
              <a:rPr lang="pt-PT" sz="1600" dirty="0"/>
              <a:t> </a:t>
            </a:r>
            <a:r>
              <a:rPr lang="pt-PT" sz="1600" dirty="0" err="1"/>
              <a:t>examination</a:t>
            </a:r>
            <a:r>
              <a:rPr lang="pt-PT" sz="1600" dirty="0"/>
              <a:t>, natural </a:t>
            </a:r>
            <a:r>
              <a:rPr lang="pt-PT" sz="1600" dirty="0" err="1"/>
              <a:t>history</a:t>
            </a:r>
            <a:r>
              <a:rPr lang="pt-PT" sz="1600" dirty="0"/>
              <a:t>,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osteoarthritis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patient-reported</a:t>
            </a:r>
            <a:r>
              <a:rPr lang="pt-PT" sz="1600" dirty="0"/>
              <a:t> </a:t>
            </a:r>
            <a:r>
              <a:rPr lang="pt-PT" sz="1600" dirty="0" err="1"/>
              <a:t>outcome</a:t>
            </a:r>
            <a:r>
              <a:rPr lang="pt-PT" sz="1600" dirty="0"/>
              <a:t> </a:t>
            </a:r>
            <a:r>
              <a:rPr lang="pt-PT" sz="1600" dirty="0" err="1"/>
              <a:t>measures</a:t>
            </a:r>
            <a:r>
              <a:rPr lang="pt-PT" sz="1600" dirty="0"/>
              <a:t>. </a:t>
            </a:r>
            <a:r>
              <a:rPr lang="pt-PT" sz="1600" i="1" dirty="0" err="1"/>
              <a:t>British</a:t>
            </a:r>
            <a:r>
              <a:rPr lang="pt-PT" sz="1600" i="1" dirty="0"/>
              <a:t>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Sports Medicine</a:t>
            </a:r>
            <a:r>
              <a:rPr lang="pt-PT" sz="1600" dirty="0"/>
              <a:t>, 50(14): 839–843. DOI:10.1136/bjsports-2016-096384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err="1"/>
              <a:t>Crossley</a:t>
            </a:r>
            <a:r>
              <a:rPr lang="pt-PT" sz="1600" dirty="0"/>
              <a:t>, K.M., </a:t>
            </a:r>
            <a:r>
              <a:rPr lang="pt-PT" sz="1600" dirty="0" err="1"/>
              <a:t>Macri</a:t>
            </a:r>
            <a:r>
              <a:rPr lang="pt-PT" sz="1600" dirty="0"/>
              <a:t>, E.M., </a:t>
            </a:r>
            <a:r>
              <a:rPr lang="pt-PT" sz="1600" dirty="0" err="1"/>
              <a:t>Cowan</a:t>
            </a:r>
            <a:r>
              <a:rPr lang="pt-PT" sz="1600" dirty="0"/>
              <a:t>, S.M., </a:t>
            </a:r>
            <a:r>
              <a:rPr lang="pt-PT" sz="1600" dirty="0" err="1"/>
              <a:t>Collins</a:t>
            </a:r>
            <a:r>
              <a:rPr lang="pt-PT" sz="1600" dirty="0"/>
              <a:t>, N.J. &amp; </a:t>
            </a:r>
            <a:r>
              <a:rPr lang="pt-PT" sz="1600" dirty="0" err="1"/>
              <a:t>Roos</a:t>
            </a:r>
            <a:r>
              <a:rPr lang="pt-PT" sz="1600" dirty="0"/>
              <a:t> E.M. (2017).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osteoarthritis</a:t>
            </a:r>
            <a:r>
              <a:rPr lang="pt-PT" sz="1600" dirty="0"/>
              <a:t> </a:t>
            </a:r>
            <a:r>
              <a:rPr lang="pt-PT" sz="1600" dirty="0" err="1"/>
              <a:t>subscale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KOOS (KOOS-PF): </a:t>
            </a:r>
            <a:r>
              <a:rPr lang="pt-PT" sz="1600" dirty="0" err="1"/>
              <a:t>development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validation</a:t>
            </a:r>
            <a:r>
              <a:rPr lang="pt-PT" sz="1600" dirty="0"/>
              <a:t> </a:t>
            </a:r>
            <a:r>
              <a:rPr lang="pt-PT" sz="1600" dirty="0" err="1"/>
              <a:t>using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COSMIN </a:t>
            </a:r>
            <a:r>
              <a:rPr lang="pt-PT" sz="1600" dirty="0" err="1"/>
              <a:t>checklist</a:t>
            </a:r>
            <a:r>
              <a:rPr lang="pt-PT" sz="1600" dirty="0"/>
              <a:t>. </a:t>
            </a:r>
            <a:r>
              <a:rPr lang="pt-PT" sz="1600" i="1" dirty="0" err="1"/>
              <a:t>British</a:t>
            </a:r>
            <a:r>
              <a:rPr lang="pt-PT" sz="1600" i="1" dirty="0"/>
              <a:t>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Sports Medicine, </a:t>
            </a:r>
            <a:r>
              <a:rPr lang="pt-PT" sz="1600" dirty="0"/>
              <a:t>0:1-8. DOI: 10.1136/bjsports-2016-096776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482138" y="700626"/>
            <a:ext cx="112110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Davis, I.S. &amp; </a:t>
            </a:r>
            <a:r>
              <a:rPr lang="pt-PT" sz="1600" dirty="0" err="1"/>
              <a:t>Powers</a:t>
            </a:r>
            <a:r>
              <a:rPr lang="pt-PT" sz="1600" dirty="0"/>
              <a:t>, C.M. (2010).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 </a:t>
            </a:r>
            <a:r>
              <a:rPr lang="pt-PT" sz="1600" dirty="0" err="1"/>
              <a:t>syndrome</a:t>
            </a:r>
            <a:r>
              <a:rPr lang="pt-PT" sz="1600" dirty="0"/>
              <a:t>: proximal, distal, </a:t>
            </a:r>
            <a:r>
              <a:rPr lang="pt-PT" sz="1600" dirty="0" err="1"/>
              <a:t>and</a:t>
            </a:r>
            <a:r>
              <a:rPr lang="pt-PT" sz="1600" dirty="0"/>
              <a:t> local </a:t>
            </a:r>
            <a:r>
              <a:rPr lang="pt-PT" sz="1600" dirty="0" err="1"/>
              <a:t>factors</a:t>
            </a:r>
            <a:r>
              <a:rPr lang="pt-PT" sz="1600" dirty="0"/>
              <a:t>, </a:t>
            </a:r>
            <a:r>
              <a:rPr lang="pt-PT" sz="1600" dirty="0" err="1"/>
              <a:t>an</a:t>
            </a:r>
            <a:r>
              <a:rPr lang="pt-PT" sz="1600" dirty="0"/>
              <a:t> </a:t>
            </a:r>
            <a:r>
              <a:rPr lang="pt-PT" sz="1600" dirty="0" err="1"/>
              <a:t>international</a:t>
            </a:r>
            <a:r>
              <a:rPr lang="pt-PT" sz="1600" dirty="0"/>
              <a:t> </a:t>
            </a:r>
            <a:r>
              <a:rPr lang="pt-PT" sz="1600" dirty="0" err="1"/>
              <a:t>retreat</a:t>
            </a:r>
            <a:r>
              <a:rPr lang="pt-PT" sz="1600" dirty="0"/>
              <a:t>.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</a:t>
            </a:r>
            <a:r>
              <a:rPr lang="pt-PT" sz="1600" i="1" dirty="0" err="1"/>
              <a:t>Orthopaedic</a:t>
            </a:r>
            <a:r>
              <a:rPr lang="pt-PT" sz="1600" i="1" dirty="0"/>
              <a:t> &amp; Sports </a:t>
            </a:r>
            <a:r>
              <a:rPr lang="pt-PT" sz="1600" i="1" dirty="0" err="1"/>
              <a:t>Physical</a:t>
            </a:r>
            <a:r>
              <a:rPr lang="pt-PT" sz="1600" i="1" dirty="0"/>
              <a:t> </a:t>
            </a:r>
            <a:r>
              <a:rPr lang="pt-PT" sz="1600" i="1" dirty="0" err="1"/>
              <a:t>Therapy</a:t>
            </a:r>
            <a:r>
              <a:rPr lang="pt-PT" sz="1600" i="1" dirty="0"/>
              <a:t>,</a:t>
            </a:r>
            <a:r>
              <a:rPr lang="pt-PT" sz="1600" dirty="0"/>
              <a:t> 40(3):1-48. DOI: 10.2519/jospt.2010.0302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/>
              <a:t>Ferreira, G.E., Barreto, R.G.P., Robinson, C.C., </a:t>
            </a:r>
            <a:r>
              <a:rPr lang="pt-PT" sz="1600" dirty="0" err="1"/>
              <a:t>Plentz</a:t>
            </a:r>
            <a:r>
              <a:rPr lang="pt-PT" sz="1600" dirty="0"/>
              <a:t>, R.D.M. &amp; Silva, M.F. (2016). Global Postural </a:t>
            </a:r>
            <a:r>
              <a:rPr lang="pt-PT" sz="1600" dirty="0" err="1"/>
              <a:t>Reeducation</a:t>
            </a:r>
            <a:r>
              <a:rPr lang="pt-PT" sz="1600" dirty="0"/>
              <a:t> for </a:t>
            </a:r>
            <a:r>
              <a:rPr lang="pt-PT" sz="1600" dirty="0" err="1"/>
              <a:t>patients</a:t>
            </a:r>
            <a:r>
              <a:rPr lang="pt-PT" sz="1600" dirty="0"/>
              <a:t> 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dirty="0" err="1"/>
              <a:t>musculoskeletal</a:t>
            </a:r>
            <a:r>
              <a:rPr lang="pt-PT" sz="1600" dirty="0"/>
              <a:t> </a:t>
            </a:r>
            <a:r>
              <a:rPr lang="pt-PT" sz="1600" dirty="0" err="1"/>
              <a:t>conditions</a:t>
            </a:r>
            <a:r>
              <a:rPr lang="pt-PT" sz="1600" dirty="0"/>
              <a:t>: a </a:t>
            </a:r>
            <a:r>
              <a:rPr lang="pt-PT" sz="1600" dirty="0" err="1"/>
              <a:t>systematic</a:t>
            </a:r>
            <a:r>
              <a:rPr lang="pt-PT" sz="1600" dirty="0"/>
              <a:t> </a:t>
            </a:r>
            <a:r>
              <a:rPr lang="pt-PT" sz="1600" dirty="0" err="1"/>
              <a:t>review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randomized</a:t>
            </a:r>
            <a:r>
              <a:rPr lang="pt-PT" sz="1600" dirty="0"/>
              <a:t> </a:t>
            </a:r>
            <a:r>
              <a:rPr lang="pt-PT" sz="1600" dirty="0" err="1"/>
              <a:t>controlled</a:t>
            </a:r>
            <a:r>
              <a:rPr lang="pt-PT" sz="1600" dirty="0"/>
              <a:t> </a:t>
            </a:r>
            <a:r>
              <a:rPr lang="pt-PT" sz="1600" dirty="0" err="1"/>
              <a:t>trials</a:t>
            </a:r>
            <a:r>
              <a:rPr lang="pt-PT" sz="1600" dirty="0"/>
              <a:t>. </a:t>
            </a:r>
            <a:r>
              <a:rPr lang="pt-PT" sz="1600" i="1" dirty="0" err="1"/>
              <a:t>Brazilian</a:t>
            </a:r>
            <a:r>
              <a:rPr lang="pt-PT" sz="1600" i="1" dirty="0"/>
              <a:t>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</a:t>
            </a:r>
            <a:r>
              <a:rPr lang="pt-PT" sz="1600" i="1" dirty="0" err="1"/>
              <a:t>Physical</a:t>
            </a:r>
            <a:r>
              <a:rPr lang="pt-PT" sz="1600" i="1" dirty="0"/>
              <a:t> </a:t>
            </a:r>
            <a:r>
              <a:rPr lang="pt-PT" sz="1600" i="1" dirty="0" err="1"/>
              <a:t>Therapy</a:t>
            </a:r>
            <a:r>
              <a:rPr lang="pt-PT" sz="1600" dirty="0"/>
              <a:t>, 20(3):194-205. DOI: 10.1590/bjpt-rbf.2014.0153</a:t>
            </a:r>
          </a:p>
          <a:p>
            <a:pPr algn="just"/>
            <a:endParaRPr lang="pt-PT" sz="1600" u="sng" dirty="0"/>
          </a:p>
          <a:p>
            <a:pPr algn="just"/>
            <a:r>
              <a:rPr lang="pt-PT" sz="1600" dirty="0" err="1"/>
              <a:t>Gomer</a:t>
            </a:r>
            <a:r>
              <a:rPr lang="pt-PT" sz="1600" dirty="0"/>
              <a:t>, A.V de M., Lopes, D.C., Veloso, E.M.C. &amp; Costa, R.C.T.S. (2014). </a:t>
            </a:r>
            <a:r>
              <a:rPr lang="pt-PT" sz="1600" dirty="0" err="1"/>
              <a:t>The</a:t>
            </a:r>
            <a:r>
              <a:rPr lang="pt-PT" sz="1600" dirty="0"/>
              <a:t> </a:t>
            </a:r>
            <a:r>
              <a:rPr lang="pt-PT" sz="1600" dirty="0" err="1"/>
              <a:t>influence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the</a:t>
            </a:r>
            <a:r>
              <a:rPr lang="pt-PT" sz="1600" dirty="0"/>
              <a:t> global postural </a:t>
            </a:r>
            <a:r>
              <a:rPr lang="pt-PT" sz="1600" dirty="0" err="1"/>
              <a:t>reeducation</a:t>
            </a:r>
            <a:r>
              <a:rPr lang="pt-PT" sz="1600" dirty="0"/>
              <a:t> </a:t>
            </a:r>
            <a:r>
              <a:rPr lang="pt-PT" sz="1600" dirty="0" err="1"/>
              <a:t>on</a:t>
            </a:r>
            <a:r>
              <a:rPr lang="pt-PT" sz="1600" dirty="0"/>
              <a:t> </a:t>
            </a:r>
            <a:r>
              <a:rPr lang="pt-PT" sz="1600" dirty="0" err="1"/>
              <a:t>flexibility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posterior </a:t>
            </a:r>
            <a:r>
              <a:rPr lang="pt-PT" sz="1600" dirty="0" err="1"/>
              <a:t>chain</a:t>
            </a:r>
            <a:r>
              <a:rPr lang="pt-PT" sz="1600" dirty="0"/>
              <a:t> </a:t>
            </a:r>
            <a:r>
              <a:rPr lang="pt-PT" sz="1600" dirty="0" err="1"/>
              <a:t>muscles</a:t>
            </a:r>
            <a:r>
              <a:rPr lang="pt-PT" sz="1600" dirty="0"/>
              <a:t>. </a:t>
            </a:r>
            <a:r>
              <a:rPr lang="pt-PT" sz="1600" i="1" dirty="0"/>
              <a:t>Fisioterapia Brasil, </a:t>
            </a:r>
            <a:r>
              <a:rPr lang="pt-PT" sz="1600" dirty="0"/>
              <a:t>15(3):203-208. Acedido 5-02-2018. Disponível</a:t>
            </a:r>
            <a:br>
              <a:rPr lang="pt-PT" sz="1600" dirty="0"/>
            </a:br>
            <a:r>
              <a:rPr lang="pt-PT" sz="1600" u="sng" dirty="0">
                <a:hlinkClick r:id="rId2"/>
              </a:rPr>
              <a:t>http://web.a.ebscohost.com/ehost/pdfviewer/pdfviewer?vid=3&amp;sid=c0d4409d-45aa-4b3b-9521-0e56cda96aa7%40sessionmgr4009</a:t>
            </a:r>
            <a:endParaRPr lang="pt-PT" sz="1600" dirty="0"/>
          </a:p>
          <a:p>
            <a:pPr algn="just"/>
            <a:endParaRPr lang="pt-PT" sz="1600" dirty="0"/>
          </a:p>
          <a:p>
            <a:pPr algn="just"/>
            <a:r>
              <a:rPr lang="pt-PT" sz="1600" dirty="0" err="1"/>
              <a:t>Halabchi</a:t>
            </a:r>
            <a:r>
              <a:rPr lang="pt-PT" sz="1600" dirty="0"/>
              <a:t>, F., </a:t>
            </a:r>
            <a:r>
              <a:rPr lang="pt-PT" sz="1600" dirty="0" err="1"/>
              <a:t>Mazaheri</a:t>
            </a:r>
            <a:r>
              <a:rPr lang="pt-PT" sz="1600" dirty="0"/>
              <a:t>, R. &amp; </a:t>
            </a:r>
            <a:r>
              <a:rPr lang="pt-PT" sz="1600" dirty="0" err="1"/>
              <a:t>Seif-Barghi</a:t>
            </a:r>
            <a:r>
              <a:rPr lang="pt-PT" sz="1600" dirty="0"/>
              <a:t>, T. (2013).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 </a:t>
            </a:r>
            <a:r>
              <a:rPr lang="pt-PT" sz="1600" dirty="0" err="1"/>
              <a:t>Syndrome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Modifiable</a:t>
            </a:r>
            <a:r>
              <a:rPr lang="pt-PT" sz="1600" dirty="0"/>
              <a:t> </a:t>
            </a:r>
            <a:r>
              <a:rPr lang="pt-PT" sz="1600" dirty="0" err="1"/>
              <a:t>Intrinsic</a:t>
            </a:r>
            <a:r>
              <a:rPr lang="pt-PT" sz="1600" dirty="0"/>
              <a:t> </a:t>
            </a:r>
            <a:r>
              <a:rPr lang="pt-PT" sz="1600" dirty="0" err="1"/>
              <a:t>Risk</a:t>
            </a:r>
            <a:r>
              <a:rPr lang="pt-PT" sz="1600" dirty="0"/>
              <a:t> </a:t>
            </a:r>
            <a:r>
              <a:rPr lang="pt-PT" sz="1600" dirty="0" err="1"/>
              <a:t>Factors</a:t>
            </a:r>
            <a:r>
              <a:rPr lang="pt-PT" sz="1600" dirty="0"/>
              <a:t>; </a:t>
            </a:r>
            <a:r>
              <a:rPr lang="pt-PT" sz="1600" dirty="0" err="1"/>
              <a:t>How</a:t>
            </a:r>
            <a:r>
              <a:rPr lang="pt-PT" sz="1600" dirty="0"/>
              <a:t> to </a:t>
            </a:r>
            <a:r>
              <a:rPr lang="pt-PT" sz="1600" dirty="0" err="1"/>
              <a:t>Assess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Address</a:t>
            </a:r>
            <a:r>
              <a:rPr lang="pt-PT" sz="1600" dirty="0"/>
              <a:t>?. </a:t>
            </a:r>
            <a:r>
              <a:rPr lang="pt-PT" sz="1600" i="1" dirty="0" err="1"/>
              <a:t>Asian</a:t>
            </a:r>
            <a:r>
              <a:rPr lang="pt-PT" sz="1600" i="1" dirty="0"/>
              <a:t>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Sports Medicine</a:t>
            </a:r>
            <a:r>
              <a:rPr lang="pt-PT" sz="1600" dirty="0"/>
              <a:t>, 4(2): 85–100. Acedido 1-12-2017. Disponível</a:t>
            </a:r>
            <a:br>
              <a:rPr lang="pt-PT" sz="1600" dirty="0"/>
            </a:br>
            <a:r>
              <a:rPr lang="pt-PT" sz="1600" u="sng" dirty="0">
                <a:hlinkClick r:id="rId3"/>
              </a:rPr>
              <a:t>https://www.ncbi.nlm.nih.gov/pmc/articles/PMC3690728/</a:t>
            </a:r>
            <a:endParaRPr lang="pt-PT" sz="1600" dirty="0"/>
          </a:p>
          <a:p>
            <a:pPr algn="just"/>
            <a:endParaRPr lang="pt-PT" sz="1600" dirty="0"/>
          </a:p>
          <a:p>
            <a:pPr algn="just"/>
            <a:r>
              <a:rPr lang="pt-PT" sz="1600" dirty="0" err="1"/>
              <a:t>Kinovea</a:t>
            </a:r>
            <a:r>
              <a:rPr lang="pt-PT" sz="1600" dirty="0"/>
              <a:t> (2013). Acedido a 10-05-2018. Disponível em http://www.kinovea.org/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err="1"/>
              <a:t>Knee</a:t>
            </a:r>
            <a:r>
              <a:rPr lang="pt-PT" sz="1600" dirty="0"/>
              <a:t> </a:t>
            </a:r>
            <a:r>
              <a:rPr lang="pt-PT" sz="1600" dirty="0" err="1"/>
              <a:t>injury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Osteoarthritis</a:t>
            </a:r>
            <a:r>
              <a:rPr lang="pt-PT" sz="1600" dirty="0"/>
              <a:t> </a:t>
            </a:r>
            <a:r>
              <a:rPr lang="pt-PT" sz="1600" dirty="0" err="1"/>
              <a:t>Outcome</a:t>
            </a:r>
            <a:r>
              <a:rPr lang="pt-PT" sz="1600" dirty="0"/>
              <a:t> Score (2012): </a:t>
            </a:r>
            <a:r>
              <a:rPr lang="pt-PT" sz="1600" i="1" dirty="0"/>
              <a:t>KOOS </a:t>
            </a:r>
            <a:r>
              <a:rPr lang="pt-PT" sz="1600" i="1" dirty="0" err="1"/>
              <a:t>Patellofemoral</a:t>
            </a:r>
            <a:r>
              <a:rPr lang="pt-PT" sz="1600" i="1" dirty="0"/>
              <a:t> (PF) </a:t>
            </a:r>
            <a:r>
              <a:rPr lang="pt-PT" sz="1600" i="1" dirty="0" err="1"/>
              <a:t>sub</a:t>
            </a:r>
            <a:r>
              <a:rPr lang="pt-PT" sz="1600" i="1" dirty="0"/>
              <a:t> </a:t>
            </a:r>
            <a:r>
              <a:rPr lang="pt-PT" sz="1600" i="1" dirty="0" err="1"/>
              <a:t>scale</a:t>
            </a:r>
            <a:r>
              <a:rPr lang="pt-PT" sz="1600" i="1" dirty="0"/>
              <a:t>.</a:t>
            </a:r>
            <a:r>
              <a:rPr lang="pt-PT" sz="1600" dirty="0"/>
              <a:t> Acedido a 10-05-2018. Disponível em </a:t>
            </a:r>
            <a:r>
              <a:rPr lang="pt-PT" sz="1600" u="sng" dirty="0">
                <a:hlinkClick r:id="rId4"/>
              </a:rPr>
              <a:t>http://www.koos.nu/index.html</a:t>
            </a:r>
            <a:endParaRPr lang="pt-PT" sz="1600" dirty="0"/>
          </a:p>
          <a:p>
            <a:pPr algn="just"/>
            <a:endParaRPr lang="pt-PT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>
          <a:xfrm>
            <a:off x="415636" y="1265903"/>
            <a:ext cx="112110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err="1"/>
              <a:t>Nakagawa</a:t>
            </a:r>
            <a:r>
              <a:rPr lang="pt-PT" sz="1600" dirty="0"/>
              <a:t>, T.H., </a:t>
            </a:r>
            <a:r>
              <a:rPr lang="pt-PT" sz="1600" dirty="0" err="1"/>
              <a:t>Moriva</a:t>
            </a:r>
            <a:r>
              <a:rPr lang="pt-PT" sz="1600" dirty="0"/>
              <a:t>, E.T.U., Maciel, C.D. &amp; Serrão, F.V. (2012). </a:t>
            </a:r>
            <a:r>
              <a:rPr lang="pt-PT" sz="1600" dirty="0" err="1"/>
              <a:t>Trunk</a:t>
            </a:r>
            <a:r>
              <a:rPr lang="pt-PT" sz="1600" dirty="0"/>
              <a:t>, </a:t>
            </a:r>
            <a:r>
              <a:rPr lang="pt-PT" sz="1600" dirty="0" err="1"/>
              <a:t>Pelvis</a:t>
            </a:r>
            <a:r>
              <a:rPr lang="pt-PT" sz="1600" dirty="0"/>
              <a:t>, </a:t>
            </a:r>
            <a:r>
              <a:rPr lang="pt-PT" sz="1600" dirty="0" err="1"/>
              <a:t>Hip</a:t>
            </a:r>
            <a:r>
              <a:rPr lang="pt-PT" sz="1600" dirty="0"/>
              <a:t>,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Knee</a:t>
            </a:r>
            <a:r>
              <a:rPr lang="pt-PT" sz="1600" dirty="0"/>
              <a:t> </a:t>
            </a:r>
            <a:r>
              <a:rPr lang="pt-PT" sz="1600" dirty="0" err="1"/>
              <a:t>Kinematics</a:t>
            </a:r>
            <a:r>
              <a:rPr lang="pt-PT" sz="1600" dirty="0"/>
              <a:t>, </a:t>
            </a:r>
            <a:r>
              <a:rPr lang="pt-PT" sz="1600" dirty="0" err="1"/>
              <a:t>Hip</a:t>
            </a:r>
            <a:r>
              <a:rPr lang="pt-PT" sz="1600" dirty="0"/>
              <a:t> </a:t>
            </a:r>
            <a:r>
              <a:rPr lang="pt-PT" sz="1600" dirty="0" err="1"/>
              <a:t>Strength</a:t>
            </a:r>
            <a:r>
              <a:rPr lang="pt-PT" sz="1600" dirty="0"/>
              <a:t>,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Gluteal</a:t>
            </a:r>
            <a:r>
              <a:rPr lang="pt-PT" sz="1600" dirty="0"/>
              <a:t> </a:t>
            </a:r>
            <a:r>
              <a:rPr lang="pt-PT" sz="1600" dirty="0" err="1"/>
              <a:t>Muscle</a:t>
            </a:r>
            <a:r>
              <a:rPr lang="pt-PT" sz="1600" dirty="0"/>
              <a:t> </a:t>
            </a:r>
            <a:r>
              <a:rPr lang="pt-PT" sz="1600" dirty="0" err="1"/>
              <a:t>Activation</a:t>
            </a:r>
            <a:r>
              <a:rPr lang="pt-PT" sz="1600" dirty="0"/>
              <a:t> </a:t>
            </a:r>
            <a:r>
              <a:rPr lang="pt-PT" sz="1600" dirty="0" err="1"/>
              <a:t>During</a:t>
            </a:r>
            <a:r>
              <a:rPr lang="pt-PT" sz="1600" dirty="0"/>
              <a:t> a Single-</a:t>
            </a:r>
            <a:r>
              <a:rPr lang="pt-PT" sz="1600" dirty="0" err="1"/>
              <a:t>Leg</a:t>
            </a:r>
            <a:r>
              <a:rPr lang="pt-PT" sz="1600" dirty="0"/>
              <a:t> </a:t>
            </a:r>
            <a:r>
              <a:rPr lang="pt-PT" sz="1600" dirty="0" err="1"/>
              <a:t>Squat</a:t>
            </a:r>
            <a:r>
              <a:rPr lang="pt-PT" sz="1600" dirty="0"/>
              <a:t> in Males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Females</a:t>
            </a:r>
            <a:r>
              <a:rPr lang="pt-PT" sz="1600" dirty="0"/>
              <a:t> 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Without</a:t>
            </a:r>
            <a:r>
              <a:rPr lang="pt-PT" sz="1600" dirty="0"/>
              <a:t>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 </a:t>
            </a:r>
            <a:r>
              <a:rPr lang="pt-PT" sz="1600" dirty="0" err="1"/>
              <a:t>Syndrome</a:t>
            </a:r>
            <a:r>
              <a:rPr lang="pt-PT" sz="1600" dirty="0"/>
              <a:t>. </a:t>
            </a:r>
            <a:r>
              <a:rPr lang="pt-PT" sz="1600" dirty="0" err="1"/>
              <a:t>Journal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Orthopaedic</a:t>
            </a:r>
            <a:r>
              <a:rPr lang="pt-PT" sz="1600" dirty="0"/>
              <a:t> &amp; Sports </a:t>
            </a:r>
            <a:r>
              <a:rPr lang="pt-PT" sz="1600" dirty="0" err="1"/>
              <a:t>Physical</a:t>
            </a:r>
            <a:r>
              <a:rPr lang="pt-PT" sz="1600" dirty="0"/>
              <a:t> </a:t>
            </a:r>
            <a:r>
              <a:rPr lang="pt-PT" sz="1600" dirty="0" err="1"/>
              <a:t>Therapy</a:t>
            </a:r>
            <a:r>
              <a:rPr lang="pt-PT" sz="1600" dirty="0"/>
              <a:t>. 42(6):491–501. DOI:10.2519/jospt.2012.3987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/>
              <a:t>Petersen, W., </a:t>
            </a:r>
            <a:r>
              <a:rPr lang="pt-PT" sz="1600" dirty="0" err="1"/>
              <a:t>Rembitzki</a:t>
            </a:r>
            <a:r>
              <a:rPr lang="pt-PT" sz="1600" dirty="0"/>
              <a:t>, I., &amp; </a:t>
            </a:r>
            <a:r>
              <a:rPr lang="pt-PT" sz="1600" dirty="0" err="1"/>
              <a:t>Liebau</a:t>
            </a:r>
            <a:r>
              <a:rPr lang="pt-PT" sz="1600" dirty="0"/>
              <a:t>, C. (2017).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 in </a:t>
            </a:r>
            <a:r>
              <a:rPr lang="pt-PT" sz="1600" dirty="0" err="1"/>
              <a:t>athletes</a:t>
            </a:r>
            <a:r>
              <a:rPr lang="pt-PT" sz="1600" dirty="0"/>
              <a:t>. </a:t>
            </a:r>
            <a:r>
              <a:rPr lang="pt-PT" sz="1600" i="1" dirty="0"/>
              <a:t>Open Access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Sports Medicine</a:t>
            </a:r>
            <a:r>
              <a:rPr lang="pt-PT" sz="1600" dirty="0"/>
              <a:t>; 8:143–154. DOI:10.2147/OAJSM.S133406 </a:t>
            </a:r>
          </a:p>
          <a:p>
            <a:pPr algn="just"/>
            <a:endParaRPr lang="pt-PT" sz="1600" u="sng" dirty="0"/>
          </a:p>
          <a:p>
            <a:pPr algn="just"/>
            <a:r>
              <a:rPr lang="pt-PT" sz="1600" dirty="0" err="1"/>
              <a:t>Saltychev</a:t>
            </a:r>
            <a:r>
              <a:rPr lang="pt-PT" sz="1600" dirty="0"/>
              <a:t>, M., </a:t>
            </a:r>
            <a:r>
              <a:rPr lang="pt-PT" sz="1600" dirty="0" err="1"/>
              <a:t>Dutton</a:t>
            </a:r>
            <a:r>
              <a:rPr lang="pt-PT" sz="1600" dirty="0"/>
              <a:t>, R.A., </a:t>
            </a:r>
            <a:r>
              <a:rPr lang="pt-PT" sz="1600" dirty="0" err="1"/>
              <a:t>Laimi</a:t>
            </a:r>
            <a:r>
              <a:rPr lang="pt-PT" sz="1600" dirty="0"/>
              <a:t>, K., </a:t>
            </a:r>
            <a:r>
              <a:rPr lang="pt-PT" sz="1600" dirty="0" err="1"/>
              <a:t>Beaupré</a:t>
            </a:r>
            <a:r>
              <a:rPr lang="pt-PT" sz="1600" dirty="0"/>
              <a:t>, G.S., </a:t>
            </a:r>
            <a:r>
              <a:rPr lang="pt-PT" sz="1600" dirty="0" err="1"/>
              <a:t>Virolainen</a:t>
            </a:r>
            <a:r>
              <a:rPr lang="pt-PT" sz="1600" dirty="0"/>
              <a:t>, P. &amp; </a:t>
            </a:r>
            <a:r>
              <a:rPr lang="pt-PT" sz="1600" dirty="0" err="1"/>
              <a:t>Fredericson</a:t>
            </a:r>
            <a:r>
              <a:rPr lang="pt-PT" sz="1600" dirty="0"/>
              <a:t>, M. (2018). </a:t>
            </a:r>
            <a:r>
              <a:rPr lang="pt-PT" sz="1600" dirty="0" err="1"/>
              <a:t>Effectiveness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conservative</a:t>
            </a:r>
            <a:r>
              <a:rPr lang="pt-PT" sz="1600" dirty="0"/>
              <a:t> </a:t>
            </a:r>
            <a:r>
              <a:rPr lang="pt-PT" sz="1600" dirty="0" err="1"/>
              <a:t>treatment</a:t>
            </a:r>
            <a:r>
              <a:rPr lang="pt-PT" sz="1600" dirty="0"/>
              <a:t> for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 </a:t>
            </a:r>
            <a:r>
              <a:rPr lang="pt-PT" sz="1600" dirty="0" err="1"/>
              <a:t>syndrome</a:t>
            </a:r>
            <a:r>
              <a:rPr lang="pt-PT" sz="1600" dirty="0"/>
              <a:t>: A </a:t>
            </a:r>
            <a:r>
              <a:rPr lang="pt-PT" sz="1600" dirty="0" err="1"/>
              <a:t>systematic</a:t>
            </a:r>
            <a:r>
              <a:rPr lang="pt-PT" sz="1600" dirty="0"/>
              <a:t> </a:t>
            </a:r>
            <a:r>
              <a:rPr lang="pt-PT" sz="1600" dirty="0" err="1"/>
              <a:t>review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meta-</a:t>
            </a:r>
            <a:r>
              <a:rPr lang="pt-PT" sz="1600" dirty="0" err="1"/>
              <a:t>analysis</a:t>
            </a:r>
            <a:r>
              <a:rPr lang="pt-PT" sz="1600" dirty="0"/>
              <a:t>. </a:t>
            </a:r>
            <a:r>
              <a:rPr lang="pt-PT" sz="1600" i="1" dirty="0" err="1"/>
              <a:t>Journal</a:t>
            </a:r>
            <a:r>
              <a:rPr lang="pt-PT" sz="1600" i="1" dirty="0"/>
              <a:t> </a:t>
            </a:r>
            <a:r>
              <a:rPr lang="pt-PT" sz="1600" i="1" dirty="0" err="1"/>
              <a:t>of</a:t>
            </a:r>
            <a:r>
              <a:rPr lang="pt-PT" sz="1600" i="1" dirty="0"/>
              <a:t> </a:t>
            </a:r>
            <a:r>
              <a:rPr lang="pt-PT" sz="1600" i="1" dirty="0" err="1"/>
              <a:t>Rehabilitation</a:t>
            </a:r>
            <a:r>
              <a:rPr lang="pt-PT" sz="1600" i="1" dirty="0"/>
              <a:t> Medicine</a:t>
            </a:r>
            <a:r>
              <a:rPr lang="pt-PT" sz="1600" dirty="0"/>
              <a:t>, 50:1-9.</a:t>
            </a:r>
            <a:br>
              <a:rPr lang="pt-PT" sz="1600" dirty="0"/>
            </a:br>
            <a:r>
              <a:rPr lang="pt-PT" sz="1600" dirty="0"/>
              <a:t>DOI: 10.2340/16501977-2295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/>
              <a:t>Smith, B.E., </a:t>
            </a:r>
            <a:r>
              <a:rPr lang="pt-PT" sz="1600" dirty="0" err="1"/>
              <a:t>Selfe</a:t>
            </a:r>
            <a:r>
              <a:rPr lang="pt-PT" sz="1600" dirty="0"/>
              <a:t>, J., </a:t>
            </a:r>
            <a:r>
              <a:rPr lang="pt-PT" sz="1600" dirty="0" err="1"/>
              <a:t>Thacker</a:t>
            </a:r>
            <a:r>
              <a:rPr lang="pt-PT" sz="1600" dirty="0"/>
              <a:t> D., </a:t>
            </a:r>
            <a:r>
              <a:rPr lang="pt-PT" sz="1600" dirty="0" err="1"/>
              <a:t>Hendrick</a:t>
            </a:r>
            <a:r>
              <a:rPr lang="pt-PT" sz="1600" dirty="0"/>
              <a:t>, P., </a:t>
            </a:r>
            <a:r>
              <a:rPr lang="pt-PT" sz="1600" dirty="0" err="1"/>
              <a:t>Bateman</a:t>
            </a:r>
            <a:r>
              <a:rPr lang="pt-PT" sz="1600" dirty="0"/>
              <a:t>, M., </a:t>
            </a:r>
            <a:r>
              <a:rPr lang="pt-PT" sz="1600" dirty="0" err="1"/>
              <a:t>Moffatt</a:t>
            </a:r>
            <a:r>
              <a:rPr lang="pt-PT" sz="1600" dirty="0"/>
              <a:t>, F., …, </a:t>
            </a:r>
            <a:r>
              <a:rPr lang="pt-PT" sz="1600" dirty="0" err="1"/>
              <a:t>Logan</a:t>
            </a:r>
            <a:r>
              <a:rPr lang="pt-PT" sz="1600" dirty="0"/>
              <a:t>, P. (2018). </a:t>
            </a:r>
            <a:r>
              <a:rPr lang="pt-PT" sz="1600" dirty="0" err="1"/>
              <a:t>Incidence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prevalence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patellofemoral</a:t>
            </a:r>
            <a:r>
              <a:rPr lang="pt-PT" sz="1600" dirty="0"/>
              <a:t> </a:t>
            </a:r>
            <a:r>
              <a:rPr lang="pt-PT" sz="1600" dirty="0" err="1"/>
              <a:t>pain</a:t>
            </a:r>
            <a:r>
              <a:rPr lang="pt-PT" sz="1600" dirty="0"/>
              <a:t>: A </a:t>
            </a:r>
            <a:r>
              <a:rPr lang="pt-PT" sz="1600" dirty="0" err="1"/>
              <a:t>systematic</a:t>
            </a:r>
            <a:r>
              <a:rPr lang="pt-PT" sz="1600" dirty="0"/>
              <a:t> </a:t>
            </a:r>
            <a:r>
              <a:rPr lang="pt-PT" sz="1600" dirty="0" err="1"/>
              <a:t>review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meta-</a:t>
            </a:r>
            <a:r>
              <a:rPr lang="pt-PT" sz="1600" dirty="0" err="1"/>
              <a:t>analysis</a:t>
            </a:r>
            <a:r>
              <a:rPr lang="pt-PT" sz="1600" dirty="0"/>
              <a:t>. </a:t>
            </a:r>
            <a:r>
              <a:rPr lang="pt-PT" sz="1600" i="1" dirty="0" err="1"/>
              <a:t>PLoS</a:t>
            </a:r>
            <a:r>
              <a:rPr lang="pt-PT" sz="1600" i="1" dirty="0"/>
              <a:t> ONE</a:t>
            </a:r>
            <a:r>
              <a:rPr lang="pt-PT" sz="1600" dirty="0"/>
              <a:t>, 13(1): 1-18. DOI: 10.1371/journal.pone.0190892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err="1"/>
              <a:t>Souchard</a:t>
            </a:r>
            <a:r>
              <a:rPr lang="pt-PT" sz="1600" dirty="0"/>
              <a:t>, F. (2012). </a:t>
            </a:r>
            <a:r>
              <a:rPr lang="pt-PT" sz="1600" i="1" dirty="0"/>
              <a:t>Reeducação Postural Global - O Método</a:t>
            </a:r>
            <a:r>
              <a:rPr lang="pt-PT" sz="1600" dirty="0"/>
              <a:t>. Rio de Janeiro: Elsevier Editora Ltda.</a:t>
            </a:r>
          </a:p>
          <a:p>
            <a:pPr algn="just"/>
            <a:endParaRPr lang="pt-PT" sz="1600" dirty="0"/>
          </a:p>
          <a:p>
            <a:pPr algn="just"/>
            <a:endParaRPr lang="pt-PT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5997636" y="4019974"/>
            <a:ext cx="4265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Discentes: </a:t>
            </a:r>
          </a:p>
          <a:p>
            <a:pPr algn="ctr"/>
            <a:r>
              <a:rPr lang="pt-PT" dirty="0"/>
              <a:t>Cláudia </a:t>
            </a:r>
            <a:r>
              <a:rPr lang="pt-PT" dirty="0" err="1"/>
              <a:t>Fernandez</a:t>
            </a:r>
            <a:r>
              <a:rPr lang="pt-PT" dirty="0"/>
              <a:t> Vidal </a:t>
            </a:r>
          </a:p>
          <a:p>
            <a:pPr algn="ctr"/>
            <a:r>
              <a:rPr lang="pt-PT" dirty="0"/>
              <a:t>nº201492733</a:t>
            </a:r>
          </a:p>
          <a:p>
            <a:pPr algn="ctr"/>
            <a:r>
              <a:rPr lang="pt-PT" b="1" dirty="0"/>
              <a:t>Orientada por: </a:t>
            </a:r>
          </a:p>
          <a:p>
            <a:pPr algn="ctr"/>
            <a:r>
              <a:rPr lang="pt-PT" dirty="0"/>
              <a:t>Prof.ª Doutora Carla Leão</a:t>
            </a:r>
          </a:p>
        </p:txBody>
      </p:sp>
      <p:pic>
        <p:nvPicPr>
          <p:cNvPr id="2050" name="Picture 2" descr="Resultado de imagem para conclusÃ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554" y="2026745"/>
            <a:ext cx="4306066" cy="430606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029200" y="851338"/>
            <a:ext cx="619584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6600" b="1" spc="50" dirty="0">
                <a:ln w="11430">
                  <a:solidFill>
                    <a:schemeClr val="accent2"/>
                  </a:solidFill>
                </a:ln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Obrigada pela Atenção!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341421" y="4239491"/>
            <a:ext cx="1812175" cy="6151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554182" y="3574475"/>
            <a:ext cx="2011680" cy="7813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1895300" y="2576945"/>
            <a:ext cx="1629294" cy="7647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Oval 21"/>
          <p:cNvSpPr/>
          <p:nvPr/>
        </p:nvSpPr>
        <p:spPr>
          <a:xfrm>
            <a:off x="3139440" y="3325090"/>
            <a:ext cx="1080654" cy="6317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5286895" y="5980837"/>
            <a:ext cx="668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(</a:t>
            </a:r>
            <a:r>
              <a:rPr lang="pt-PT" sz="1200" dirty="0" err="1"/>
              <a:t>Collins</a:t>
            </a:r>
            <a:r>
              <a:rPr lang="pt-PT" sz="1200" dirty="0"/>
              <a:t> </a:t>
            </a:r>
            <a:r>
              <a:rPr lang="pt-PT" sz="1200" dirty="0" err="1"/>
              <a:t>et</a:t>
            </a:r>
            <a:r>
              <a:rPr lang="pt-PT" sz="1200" dirty="0"/>
              <a:t> al, 2013; </a:t>
            </a:r>
            <a:r>
              <a:rPr lang="pt-PT" sz="1200" dirty="0" err="1"/>
              <a:t>Halabchi</a:t>
            </a:r>
            <a:r>
              <a:rPr lang="pt-PT" sz="1200" dirty="0"/>
              <a:t>, </a:t>
            </a:r>
            <a:r>
              <a:rPr lang="pt-PT" sz="1200" dirty="0" err="1"/>
              <a:t>Mazaheri</a:t>
            </a:r>
            <a:r>
              <a:rPr lang="pt-PT" sz="1200" dirty="0"/>
              <a:t>, &amp; </a:t>
            </a:r>
            <a:r>
              <a:rPr lang="pt-PT" sz="1200" dirty="0" err="1"/>
              <a:t>Seif-Barghi</a:t>
            </a:r>
            <a:r>
              <a:rPr lang="pt-PT" sz="1200" dirty="0"/>
              <a:t>., 2013; </a:t>
            </a:r>
            <a:r>
              <a:rPr lang="pt-PT" sz="1200" dirty="0" err="1"/>
              <a:t>Crossley</a:t>
            </a:r>
            <a:r>
              <a:rPr lang="pt-PT" sz="1200" dirty="0"/>
              <a:t> </a:t>
            </a:r>
            <a:r>
              <a:rPr lang="pt-PT" sz="1200" dirty="0" err="1"/>
              <a:t>et</a:t>
            </a:r>
            <a:r>
              <a:rPr lang="pt-PT" sz="1200" dirty="0"/>
              <a:t> al, 2016a; Petersen </a:t>
            </a:r>
            <a:r>
              <a:rPr lang="pt-PT" sz="1200" dirty="0" err="1"/>
              <a:t>et</a:t>
            </a:r>
            <a:r>
              <a:rPr lang="pt-PT" sz="1200" dirty="0"/>
              <a:t> al, 2017;)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72252" y="1596043"/>
            <a:ext cx="2360813" cy="9194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Síndrome Patelo-Femoral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6932814" y="1911929"/>
            <a:ext cx="1346662" cy="2826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a direita 8"/>
          <p:cNvSpPr/>
          <p:nvPr/>
        </p:nvSpPr>
        <p:spPr>
          <a:xfrm rot="5400000">
            <a:off x="5181601" y="2887236"/>
            <a:ext cx="878375" cy="29648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em ângulo recto para cima 10"/>
          <p:cNvSpPr/>
          <p:nvPr/>
        </p:nvSpPr>
        <p:spPr>
          <a:xfrm rot="5400000" flipH="1">
            <a:off x="5735786" y="847898"/>
            <a:ext cx="465512" cy="831273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6483928" y="947651"/>
            <a:ext cx="400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Lesão de </a:t>
            </a:r>
            <a:r>
              <a:rPr lang="pt-PT" sz="2000" dirty="0" err="1"/>
              <a:t>sobre-uso</a:t>
            </a:r>
            <a:endParaRPr lang="pt-PT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329351" y="1413164"/>
            <a:ext cx="31754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Grande prevalência na população em geral, especialmente em mulheres </a:t>
            </a:r>
            <a:r>
              <a:rPr lang="pt-PT" sz="1200" dirty="0"/>
              <a:t>(Petersen, </a:t>
            </a:r>
            <a:r>
              <a:rPr lang="pt-PT" sz="1200" dirty="0" err="1"/>
              <a:t>Rembitzki</a:t>
            </a:r>
            <a:r>
              <a:rPr lang="pt-PT" sz="1200" dirty="0"/>
              <a:t>, &amp; </a:t>
            </a:r>
            <a:r>
              <a:rPr lang="pt-PT" sz="1200" dirty="0" err="1"/>
              <a:t>Liebau</a:t>
            </a:r>
            <a:r>
              <a:rPr lang="pt-PT" sz="1200" dirty="0"/>
              <a:t>, 2017)</a:t>
            </a:r>
            <a:endParaRPr lang="pt-PT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455620" y="3541221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sng" dirty="0"/>
              <a:t>Dor</a:t>
            </a:r>
            <a:r>
              <a:rPr lang="pt-PT" sz="2000" dirty="0"/>
              <a:t> difusa na região anterior do joelho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700060" y="4206234"/>
            <a:ext cx="4821382" cy="102155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Impacto  negativo na vida dos sujeitos :  </a:t>
            </a:r>
          </a:p>
          <a:p>
            <a:pPr algn="just"/>
            <a:r>
              <a:rPr lang="pt-PT" dirty="0"/>
              <a:t>reduz a capacidade de realizar atividades desportivas e profissionais </a:t>
            </a:r>
          </a:p>
        </p:txBody>
      </p:sp>
      <p:sp>
        <p:nvSpPr>
          <p:cNvPr id="16" name="Seta curvada à direita 15"/>
          <p:cNvSpPr/>
          <p:nvPr/>
        </p:nvSpPr>
        <p:spPr>
          <a:xfrm rot="17849112">
            <a:off x="5935286" y="4123113"/>
            <a:ext cx="532015" cy="1296785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74424" y="4339244"/>
            <a:ext cx="1596044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Agachamentos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239193" y="3458093"/>
            <a:ext cx="89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Corrida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95054" y="2660071"/>
            <a:ext cx="14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Subir/ descer escadas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37065" y="3624349"/>
            <a:ext cx="169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Permanência de joelhos fletidos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49134" y="236741"/>
            <a:ext cx="10058400" cy="1450757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Enquadramento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pt-PT" sz="4800" b="0" i="0" u="none" strike="noStrike" kern="1200" cap="none" spc="-5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eórico</a:t>
            </a:r>
            <a:endParaRPr kumimoji="0" lang="pt-PT" sz="48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4" grpId="0" animBg="1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54530" y="2525859"/>
            <a:ext cx="1010827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5125" indent="-365125" algn="just">
              <a:buFont typeface="Wingdings" pitchFamily="2" charset="2"/>
              <a:buChar char="Ø"/>
            </a:pPr>
            <a:r>
              <a:rPr lang="pt-PT" sz="2000" dirty="0"/>
              <a:t>A avaliação clínica e as abordagens terapêuticas são bastante diversificadas e </a:t>
            </a:r>
            <a:r>
              <a:rPr lang="pt-PT" sz="2000" b="1" dirty="0"/>
              <a:t>controversas</a:t>
            </a:r>
            <a:r>
              <a:rPr lang="pt-PT" sz="2000" dirty="0"/>
              <a:t>, especialmente em relação à </a:t>
            </a:r>
            <a:r>
              <a:rPr lang="pt-PT" sz="2000" b="1" dirty="0"/>
              <a:t>inclusão de alongamentos no plano de tratamento </a:t>
            </a:r>
            <a:r>
              <a:rPr lang="pt-PT" sz="2000" dirty="0"/>
              <a:t>desta patologia.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09510" y="1667691"/>
            <a:ext cx="3892731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pt-PT" dirty="0" err="1"/>
              <a:t>Hiperlordose</a:t>
            </a:r>
            <a:r>
              <a:rPr lang="pt-PT" dirty="0"/>
              <a:t> lombar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Rotação interna e adução do fémur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Rotação externa da tíbia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Pés em eversão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5316583" y="2116183"/>
            <a:ext cx="1254034" cy="30044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064029" y="648394"/>
            <a:ext cx="1014152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5125" indent="-365125" algn="just">
              <a:buFont typeface="Wingdings" pitchFamily="2" charset="2"/>
              <a:buChar char="Ø"/>
            </a:pPr>
            <a:r>
              <a:rPr lang="pt-PT" sz="2000" dirty="0"/>
              <a:t>Evidências científicas corroboram a natureza multifatorial da etiologia da SPF, pois são diversas as forças que afetam a articulação patelo-femoral, entre elas as resultantes dos </a:t>
            </a:r>
            <a:r>
              <a:rPr lang="pt-PT" sz="2000" b="1" dirty="0"/>
              <a:t>encurtamentos musculares</a:t>
            </a:r>
            <a:r>
              <a:rPr lang="pt-PT" sz="2000" dirty="0"/>
              <a:t> </a:t>
            </a:r>
            <a:r>
              <a:rPr lang="pt-PT" sz="1600" dirty="0"/>
              <a:t>(David &amp; </a:t>
            </a:r>
            <a:r>
              <a:rPr lang="pt-PT" sz="1600" dirty="0" err="1"/>
              <a:t>Powers</a:t>
            </a:r>
            <a:r>
              <a:rPr lang="pt-PT" sz="1600" dirty="0"/>
              <a:t>, 2010; </a:t>
            </a:r>
            <a:r>
              <a:rPr lang="pt-PT" sz="1600" dirty="0" err="1"/>
              <a:t>Saltychev</a:t>
            </a:r>
            <a:r>
              <a:rPr lang="pt-PT" sz="1600" dirty="0"/>
              <a:t> </a:t>
            </a:r>
            <a:r>
              <a:rPr lang="pt-PT" sz="1600" dirty="0" err="1"/>
              <a:t>et</a:t>
            </a:r>
            <a:r>
              <a:rPr lang="pt-PT" sz="1600" dirty="0"/>
              <a:t> al, 2018)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93323" y="3923608"/>
            <a:ext cx="6899564" cy="12258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pt-PT" sz="2200" dirty="0"/>
              <a:t>Evidente importância referente aos encurtamentos musculares e de modo a minimiza-los:</a:t>
            </a:r>
          </a:p>
          <a:p>
            <a:pPr algn="ctr"/>
            <a:r>
              <a:rPr lang="pt-PT" sz="2200" b="1" dirty="0"/>
              <a:t>Método de Reeducação Postural Global (RPG)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9591" y="1658982"/>
            <a:ext cx="2364376" cy="16344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Banda Iliotibial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Adutores da anca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Isquiotibiais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Psoas-Ilíaco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pt-PT" dirty="0"/>
              <a:t>Gémeos </a:t>
            </a:r>
          </a:p>
        </p:txBody>
      </p:sp>
      <p:sp>
        <p:nvSpPr>
          <p:cNvPr id="8" name="Seta curvada à direita 7"/>
          <p:cNvSpPr/>
          <p:nvPr/>
        </p:nvSpPr>
        <p:spPr>
          <a:xfrm rot="19107452">
            <a:off x="2795450" y="1645920"/>
            <a:ext cx="365760" cy="770709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898524" y="2963916"/>
            <a:ext cx="2506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(</a:t>
            </a:r>
            <a:r>
              <a:rPr lang="pt-PT" sz="1400" dirty="0" err="1"/>
              <a:t>Souchard</a:t>
            </a:r>
            <a:r>
              <a:rPr lang="pt-PT" sz="1400" dirty="0"/>
              <a:t>, 2012)</a:t>
            </a:r>
          </a:p>
        </p:txBody>
      </p:sp>
      <p:pic>
        <p:nvPicPr>
          <p:cNvPr id="12" name="Imagem 11"/>
          <p:cNvPicPr/>
          <p:nvPr/>
        </p:nvPicPr>
        <p:blipFill>
          <a:blip r:embed="rId2" cstate="print"/>
          <a:srcRect l="21167" t="22826" r="33596" b="14402"/>
          <a:stretch>
            <a:fillRect/>
          </a:stretch>
        </p:blipFill>
        <p:spPr bwMode="auto">
          <a:xfrm>
            <a:off x="4797054" y="3374156"/>
            <a:ext cx="2597893" cy="2033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0" grpId="0" animBg="1"/>
      <p:bldP spid="10" grpId="1" animBg="1"/>
      <p:bldP spid="7" grpId="0" animBg="1"/>
      <p:bldP spid="6" grpId="0" animBg="1"/>
      <p:bldP spid="6" grpId="1" animBg="1"/>
      <p:bldP spid="8" grpId="0" animBg="1"/>
      <p:bldP spid="8" grpId="1" animBg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5</a:t>
            </a:fld>
            <a:endParaRPr lang="pt-PT"/>
          </a:p>
        </p:txBody>
      </p:sp>
      <p:pic>
        <p:nvPicPr>
          <p:cNvPr id="16386" name="Picture 2" descr="Resultado de imagem para reeducaÃ§Ã£o postural global souchard"/>
          <p:cNvPicPr>
            <a:picLocks noChangeAspect="1" noChangeArrowheads="1"/>
          </p:cNvPicPr>
          <p:nvPr/>
        </p:nvPicPr>
        <p:blipFill>
          <a:blip r:embed="rId2" cstate="print"/>
          <a:srcRect t="41181"/>
          <a:stretch>
            <a:fillRect/>
          </a:stretch>
        </p:blipFill>
        <p:spPr bwMode="auto">
          <a:xfrm rot="838917">
            <a:off x="8882844" y="763563"/>
            <a:ext cx="2362200" cy="159099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00348"/>
            <a:ext cx="811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</a:rPr>
              <a:t>(</a:t>
            </a:r>
            <a:r>
              <a:rPr lang="pt-PT" sz="1200" dirty="0" err="1">
                <a:solidFill>
                  <a:schemeClr val="bg1"/>
                </a:solidFill>
              </a:rPr>
              <a:t>Souchard</a:t>
            </a:r>
            <a:r>
              <a:rPr lang="pt-PT" sz="1200" dirty="0">
                <a:solidFill>
                  <a:schemeClr val="bg1"/>
                </a:solidFill>
              </a:rPr>
              <a:t>, 2012; </a:t>
            </a:r>
            <a:r>
              <a:rPr lang="pt-PT" sz="1200" dirty="0" err="1">
                <a:solidFill>
                  <a:schemeClr val="bg1"/>
                </a:solidFill>
              </a:rPr>
              <a:t>Gomer</a:t>
            </a:r>
            <a:r>
              <a:rPr lang="pt-PT" sz="1200" dirty="0">
                <a:solidFill>
                  <a:schemeClr val="bg1"/>
                </a:solidFill>
              </a:rPr>
              <a:t>, Lopes, Veloso &amp; Costa, 2014 ; Ferreira, Barreto, Robinson, </a:t>
            </a:r>
            <a:r>
              <a:rPr lang="pt-PT" sz="1200" dirty="0" err="1">
                <a:solidFill>
                  <a:schemeClr val="bg1"/>
                </a:solidFill>
              </a:rPr>
              <a:t>Plentz</a:t>
            </a:r>
            <a:r>
              <a:rPr lang="pt-PT" sz="1200" dirty="0">
                <a:solidFill>
                  <a:schemeClr val="bg1"/>
                </a:solidFill>
              </a:rPr>
              <a:t> &amp; Silva, 2016;)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2262" y="631767"/>
            <a:ext cx="2227810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PT" sz="2200" dirty="0"/>
              <a:t>Philippe </a:t>
            </a:r>
            <a:r>
              <a:rPr lang="pt-PT" sz="2200" dirty="0" err="1"/>
              <a:t>Souchard</a:t>
            </a:r>
            <a:r>
              <a:rPr lang="pt-PT" sz="2200" dirty="0"/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26574" y="249375"/>
            <a:ext cx="385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Músculos interligados, constituindo um continuum ao longo do corpo, que desempenham funções funcionais específicas.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2632" y="2044917"/>
            <a:ext cx="4605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Classifica e diferencia os músculos:</a:t>
            </a:r>
          </a:p>
          <a:p>
            <a:r>
              <a:rPr lang="pt-PT" sz="2000" b="1" dirty="0" err="1"/>
              <a:t>Fásicos</a:t>
            </a:r>
            <a:r>
              <a:rPr lang="pt-PT" sz="2000" dirty="0"/>
              <a:t> - cadeias musculares dinâmicas </a:t>
            </a:r>
          </a:p>
          <a:p>
            <a:r>
              <a:rPr lang="pt-PT" sz="2000" b="1" dirty="0"/>
              <a:t>Tónicos</a:t>
            </a:r>
            <a:r>
              <a:rPr lang="pt-PT" sz="2000" dirty="0"/>
              <a:t> - cadeias musculares estáticas 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1512917" y="1213658"/>
            <a:ext cx="199506" cy="79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5569528" y="1778922"/>
            <a:ext cx="45886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sz="2000" dirty="0"/>
              <a:t>Alongar músculos encurtados para além do seu ponto de rigidez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sz="2000" dirty="0"/>
              <a:t>Utiliza posturas globais ativas de alongamento progressivo, sustentados contra resistência ativa de baixa intensidade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726575" y="4139740"/>
            <a:ext cx="6899564" cy="21452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6700" indent="-2667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/>
              <a:t>Ativação e controlo do reflexo </a:t>
            </a:r>
            <a:r>
              <a:rPr lang="pt-PT" sz="2000" dirty="0" err="1"/>
              <a:t>miotático</a:t>
            </a:r>
            <a:r>
              <a:rPr lang="pt-PT" sz="2000" dirty="0"/>
              <a:t> inverso;</a:t>
            </a:r>
          </a:p>
          <a:p>
            <a:pPr marL="266700" indent="-2667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/>
              <a:t>Desenvolver força, comprimento e flexibilidade aos músculos hipertónicos;</a:t>
            </a:r>
          </a:p>
          <a:p>
            <a:pPr marL="266700" indent="-2667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/>
              <a:t>Oferecer efeito propriocetivo sobre a postura do individuo (simetria postural, redução da dor e da incapacidade)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33104" y="3823853"/>
            <a:ext cx="1274618" cy="442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Permite: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Resultado de imagem para pergunta"/>
          <p:cNvPicPr>
            <a:picLocks noChangeAspect="1" noChangeArrowheads="1"/>
          </p:cNvPicPr>
          <p:nvPr/>
        </p:nvPicPr>
        <p:blipFill>
          <a:blip r:embed="rId2" cstate="print"/>
          <a:srcRect l="20457" t="5633" r="27740" b="10559"/>
          <a:stretch>
            <a:fillRect/>
          </a:stretch>
        </p:blipFill>
        <p:spPr bwMode="auto">
          <a:xfrm>
            <a:off x="8182303" y="1166648"/>
            <a:ext cx="3184635" cy="5152212"/>
          </a:xfrm>
          <a:prstGeom prst="rect">
            <a:avLst/>
          </a:prstGeom>
          <a:noFill/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anchor="b"/>
          <a:lstStyle/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	Questão Orientadora</a:t>
            </a:r>
            <a:endParaRPr kumimoji="0" lang="pt-PT" sz="48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040523" y="2640552"/>
            <a:ext cx="74413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/>
              <a:t>Qual o efeito do RPG, no alinhamento, na biomecânica e na dor do joelho, bem como na funcionalidade do utente, quando utilizado como técnica de alongamento dos músculos que propiciam a SPF, nas atletas do sexo feminino?</a:t>
            </a:r>
          </a:p>
        </p:txBody>
      </p:sp>
      <p:sp>
        <p:nvSpPr>
          <p:cNvPr id="20484" name="AutoShape 4" descr="Resultado de imagem para interroga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/>
          <p:cNvSpPr>
            <a:spLocks noGrp="1"/>
          </p:cNvSpPr>
          <p:nvPr>
            <p:ph type="title"/>
          </p:nvPr>
        </p:nvSpPr>
        <p:spPr>
          <a:xfrm>
            <a:off x="1065749" y="318134"/>
            <a:ext cx="10058400" cy="1450757"/>
          </a:xfrm>
        </p:spPr>
        <p:txBody>
          <a:bodyPr/>
          <a:lstStyle/>
          <a:p>
            <a:r>
              <a:rPr lang="pt-PT" dirty="0"/>
              <a:t>Metodologia</a:t>
            </a: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6616933" y="548635"/>
            <a:ext cx="4039984" cy="41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Paradigma do estudo: </a:t>
            </a:r>
            <a:r>
              <a:rPr lang="pt-PT" sz="2000" dirty="0"/>
              <a:t>Quantitativo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616933" y="1113903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Desenho do estudo: </a:t>
            </a:r>
            <a:r>
              <a:rPr lang="pt-PT" sz="2000" dirty="0" err="1"/>
              <a:t>Quasi</a:t>
            </a:r>
            <a:r>
              <a:rPr lang="pt-PT" sz="2000" dirty="0"/>
              <a:t>-Experimental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597828" y="1729049"/>
            <a:ext cx="224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/>
              <a:t>  O</a:t>
            </a:r>
            <a:r>
              <a:rPr lang="pt-PT" sz="2200" baseline="-25000" dirty="0"/>
              <a:t>1  </a:t>
            </a:r>
            <a:r>
              <a:rPr lang="pt-PT" sz="2200" dirty="0"/>
              <a:t>X  O</a:t>
            </a:r>
            <a:r>
              <a:rPr lang="pt-PT" sz="2200" baseline="-25000" dirty="0"/>
              <a:t>2</a:t>
            </a:r>
            <a:br>
              <a:rPr lang="pt-PT" sz="2200" baseline="-25000" dirty="0"/>
            </a:br>
            <a:r>
              <a:rPr lang="pt-PT" sz="2200" dirty="0"/>
              <a:t>   O</a:t>
            </a:r>
            <a:r>
              <a:rPr lang="pt-PT" sz="2200" baseline="-25000" dirty="0"/>
              <a:t>3  </a:t>
            </a:r>
            <a:r>
              <a:rPr lang="pt-PT" sz="2200" dirty="0"/>
              <a:t>-   O</a:t>
            </a:r>
            <a:r>
              <a:rPr lang="pt-PT" sz="2200" baseline="-25000" dirty="0"/>
              <a:t>4</a:t>
            </a:r>
            <a:endParaRPr lang="pt-PT" sz="2200" dirty="0"/>
          </a:p>
        </p:txBody>
      </p:sp>
      <p:sp>
        <p:nvSpPr>
          <p:cNvPr id="6" name="Seta para a direita 5"/>
          <p:cNvSpPr/>
          <p:nvPr/>
        </p:nvSpPr>
        <p:spPr>
          <a:xfrm>
            <a:off x="7631082" y="2360817"/>
            <a:ext cx="2360815" cy="615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8 semanas </a:t>
            </a:r>
          </a:p>
        </p:txBody>
      </p:sp>
      <p:sp>
        <p:nvSpPr>
          <p:cNvPr id="10" name="Oval 9"/>
          <p:cNvSpPr/>
          <p:nvPr/>
        </p:nvSpPr>
        <p:spPr>
          <a:xfrm>
            <a:off x="4671751" y="4239507"/>
            <a:ext cx="2344189" cy="9310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Biomecânica</a:t>
            </a:r>
          </a:p>
        </p:txBody>
      </p:sp>
      <p:sp>
        <p:nvSpPr>
          <p:cNvPr id="11" name="Oval 10"/>
          <p:cNvSpPr/>
          <p:nvPr/>
        </p:nvSpPr>
        <p:spPr>
          <a:xfrm>
            <a:off x="7132323" y="5073544"/>
            <a:ext cx="1582188" cy="8617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Dor</a:t>
            </a:r>
          </a:p>
        </p:txBody>
      </p:sp>
      <p:sp>
        <p:nvSpPr>
          <p:cNvPr id="12" name="Oval 11"/>
          <p:cNvSpPr/>
          <p:nvPr/>
        </p:nvSpPr>
        <p:spPr>
          <a:xfrm>
            <a:off x="8866908" y="4361425"/>
            <a:ext cx="2344189" cy="9310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Funcionalidade</a:t>
            </a:r>
          </a:p>
        </p:txBody>
      </p:sp>
      <p:sp>
        <p:nvSpPr>
          <p:cNvPr id="13" name="Oval 12"/>
          <p:cNvSpPr/>
          <p:nvPr/>
        </p:nvSpPr>
        <p:spPr>
          <a:xfrm>
            <a:off x="1936865" y="4646833"/>
            <a:ext cx="2344189" cy="9310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Alinhamento dos </a:t>
            </a:r>
            <a:r>
              <a:rPr lang="pt-PT" b="1" dirty="0" err="1">
                <a:solidFill>
                  <a:schemeClr val="tx1"/>
                </a:solidFill>
              </a:rPr>
              <a:t>M.I.’s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46167" y="3358329"/>
            <a:ext cx="939338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pt-PT" sz="2000" dirty="0">
                <a:solidFill>
                  <a:schemeClr val="dk1"/>
                </a:solidFill>
              </a:rPr>
              <a:t>Verificar as </a:t>
            </a:r>
            <a:r>
              <a:rPr lang="pt-PT" sz="2000" b="1" dirty="0">
                <a:solidFill>
                  <a:schemeClr val="dk1"/>
                </a:solidFill>
              </a:rPr>
              <a:t>alterações </a:t>
            </a:r>
            <a:r>
              <a:rPr lang="pt-PT" sz="2000" dirty="0">
                <a:solidFill>
                  <a:schemeClr val="dk1"/>
                </a:solidFill>
              </a:rPr>
              <a:t>que ocorrem no </a:t>
            </a:r>
            <a:r>
              <a:rPr lang="pt-PT" sz="2000" b="1" dirty="0">
                <a:solidFill>
                  <a:schemeClr val="dk1"/>
                </a:solidFill>
              </a:rPr>
              <a:t>alinhamento dos membros inferiores, na biomecânica e na dor do joelho</a:t>
            </a:r>
            <a:r>
              <a:rPr lang="pt-PT" sz="2000" dirty="0">
                <a:solidFill>
                  <a:schemeClr val="dk1"/>
                </a:solidFill>
              </a:rPr>
              <a:t>, bem como na </a:t>
            </a:r>
            <a:r>
              <a:rPr lang="pt-PT" sz="2000" b="1" dirty="0">
                <a:solidFill>
                  <a:schemeClr val="dk1"/>
                </a:solidFill>
              </a:rPr>
              <a:t>funcionalidade do utente</a:t>
            </a:r>
            <a:r>
              <a:rPr lang="pt-PT" sz="2000" dirty="0">
                <a:solidFill>
                  <a:schemeClr val="dk1"/>
                </a:solidFill>
              </a:rPr>
              <a:t>, quando é </a:t>
            </a:r>
            <a:r>
              <a:rPr lang="pt-PT" sz="2000" b="1" dirty="0">
                <a:solidFill>
                  <a:schemeClr val="dk1"/>
                </a:solidFill>
              </a:rPr>
              <a:t>aplicado o método de RPG </a:t>
            </a:r>
            <a:r>
              <a:rPr lang="pt-PT" sz="2000" dirty="0">
                <a:solidFill>
                  <a:schemeClr val="dk1"/>
                </a:solidFill>
              </a:rPr>
              <a:t>para alongamento dos músculos que propiciam a SPF, em atletas do sexo feminino.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546167" y="3391604"/>
            <a:ext cx="937675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pt-PT" sz="2000" dirty="0">
                <a:solidFill>
                  <a:schemeClr val="dk1"/>
                </a:solidFill>
              </a:rPr>
              <a:t>Perceber se o </a:t>
            </a:r>
            <a:r>
              <a:rPr lang="pt-PT" sz="2000" b="1" dirty="0">
                <a:solidFill>
                  <a:schemeClr val="dk1"/>
                </a:solidFill>
              </a:rPr>
              <a:t>alongamento dos Isquiotibiais, da Banda Iliotibial, do Psoas-Ilíaco, dos Adutores da anca e dos Gémeos</a:t>
            </a:r>
            <a:r>
              <a:rPr lang="pt-PT" sz="2000" dirty="0">
                <a:solidFill>
                  <a:schemeClr val="dk1"/>
                </a:solidFill>
              </a:rPr>
              <a:t>, através </a:t>
            </a:r>
            <a:r>
              <a:rPr lang="pt-PT" sz="2000" b="1" dirty="0">
                <a:solidFill>
                  <a:schemeClr val="dk1"/>
                </a:solidFill>
              </a:rPr>
              <a:t>do método de RPG, melhora: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14896" y="2094807"/>
            <a:ext cx="423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Objetivos do Estudo: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695797" y="2693315"/>
            <a:ext cx="295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Geral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582186" y="2679470"/>
            <a:ext cx="295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Específicos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/>
      <p:bldP spid="14" grpId="1"/>
      <p:bldP spid="15" grpId="0"/>
      <p:bldP spid="16" grpId="0"/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681643" y="382385"/>
            <a:ext cx="10939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/>
              <a:t>População alvo: </a:t>
            </a:r>
            <a:r>
              <a:rPr lang="pt-PT" sz="2000" dirty="0"/>
              <a:t>Atletas portuguesas federadas, com relatório diferencial de SPF e registadas no Departamento de Medicina Desportiva de Lisboa, do Instituto Português do Desporto e Juventude, I.P (IPDJIP).</a:t>
            </a:r>
          </a:p>
          <a:p>
            <a:pPr algn="just"/>
            <a:r>
              <a:rPr lang="pt-PT" sz="2000" b="1" dirty="0"/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77193" y="2826321"/>
            <a:ext cx="791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Técnica de Amostragem: </a:t>
            </a:r>
            <a:r>
              <a:rPr lang="pt-PT" sz="2000" dirty="0"/>
              <a:t>Tipo de conveniência, 				           	              Selecionada por critérios de Inclusão e Exclusão  </a:t>
            </a:r>
            <a:r>
              <a:rPr lang="pt-PT" sz="2000" b="1" dirty="0"/>
              <a:t>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14893" y="1995049"/>
            <a:ext cx="107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Amostra: </a:t>
            </a:r>
            <a:r>
              <a:rPr lang="pt-PT" sz="2000" dirty="0"/>
              <a:t>60 indivíduos (n=60) do sexo feminino, da região de Lisboa, registadas no Departamento de Medicina Desportiva de Lisboa do IPDJIP, com diagnóstico diferencial de SPF</a:t>
            </a:r>
            <a:endParaRPr lang="pt-PT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27070" y="3740714"/>
            <a:ext cx="714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Distribuição nos grupos</a:t>
            </a:r>
            <a:r>
              <a:rPr lang="pt-PT" sz="2000" dirty="0"/>
              <a:t>:  Aleatoriamente divididos em dois grupos </a:t>
            </a:r>
          </a:p>
          <a:p>
            <a:r>
              <a:rPr lang="pt-PT" sz="2000" dirty="0"/>
              <a:t>			Grupo Controlo – 30 indivíduos	</a:t>
            </a:r>
          </a:p>
          <a:p>
            <a:r>
              <a:rPr lang="pt-PT" sz="2000" dirty="0"/>
              <a:t>			Grupo Experimental – 30 indivíduos  </a:t>
            </a:r>
          </a:p>
        </p:txBody>
      </p:sp>
      <p:cxnSp>
        <p:nvCxnSpPr>
          <p:cNvPr id="50" name="Conexão em ângulos rectos 49"/>
          <p:cNvCxnSpPr/>
          <p:nvPr/>
        </p:nvCxnSpPr>
        <p:spPr>
          <a:xfrm>
            <a:off x="1961805" y="2693316"/>
            <a:ext cx="465513" cy="333060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/>
          <p:nvPr/>
        </p:nvCxnSpPr>
        <p:spPr>
          <a:xfrm>
            <a:off x="1812175" y="3956858"/>
            <a:ext cx="6151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 flipV="1">
            <a:off x="1812175" y="2709949"/>
            <a:ext cx="0" cy="124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7199" t="23491" r="39052" b="10991"/>
          <a:stretch>
            <a:fillRect/>
          </a:stretch>
        </p:blipFill>
        <p:spPr bwMode="auto">
          <a:xfrm>
            <a:off x="2758965" y="3294992"/>
            <a:ext cx="2065283" cy="3203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23949" y="2107265"/>
            <a:ext cx="3200400" cy="2286000"/>
          </a:xfrm>
        </p:spPr>
        <p:txBody>
          <a:bodyPr anchor="ctr"/>
          <a:lstStyle/>
          <a:p>
            <a:pPr algn="ctr"/>
            <a:r>
              <a:rPr lang="pt-P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Critérios de Admissão ao estudo</a:t>
            </a:r>
            <a:endParaRPr lang="pt-PT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5482-7195-4182-BD22-6592A385BDAD}" type="slidenum">
              <a:rPr lang="pt-PT" smtClean="0"/>
              <a:pPr/>
              <a:t>9</a:t>
            </a:fld>
            <a:endParaRPr lang="pt-PT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206235" y="399015"/>
          <a:ext cx="7797340" cy="60849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5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lang="pt-PT" sz="2000" dirty="0"/>
                        <a:t>Critérios</a:t>
                      </a:r>
                      <a:r>
                        <a:rPr lang="pt-PT" sz="2000" baseline="0" dirty="0"/>
                        <a:t> de Inclusão</a:t>
                      </a:r>
                      <a:endParaRPr lang="pt-P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PT" sz="2000" dirty="0"/>
                        <a:t>Critérios</a:t>
                      </a:r>
                      <a:r>
                        <a:rPr lang="pt-PT" sz="2000" baseline="0" dirty="0"/>
                        <a:t> de Exclusão</a:t>
                      </a:r>
                      <a:endParaRPr lang="pt-P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349">
                <a:tc>
                  <a:txBody>
                    <a:bodyPr/>
                    <a:lstStyle/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pt-PT" sz="2000" kern="1200" dirty="0"/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2000" kern="1200" dirty="0"/>
                        <a:t>Atletas portuguesas federadas </a:t>
                      </a:r>
                      <a:r>
                        <a:rPr lang="pt-PT" sz="1200" kern="1200" dirty="0"/>
                        <a:t>(Smith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al., 2018)</a:t>
                      </a:r>
                      <a:endParaRPr lang="pt-PT" sz="2000" kern="1200" dirty="0"/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2000" kern="1200" dirty="0"/>
                        <a:t>Idade compreendida entre 18 e 30 </a:t>
                      </a:r>
                      <a:r>
                        <a:rPr lang="pt-PT" sz="1200" kern="1200" dirty="0"/>
                        <a:t>(</a:t>
                      </a:r>
                      <a:r>
                        <a:rPr lang="pt-PT" sz="1200" kern="1200" dirty="0" err="1"/>
                        <a:t>Nakagawa</a:t>
                      </a:r>
                      <a:r>
                        <a:rPr lang="pt-PT" sz="1200" kern="1200" dirty="0"/>
                        <a:t>, </a:t>
                      </a:r>
                      <a:r>
                        <a:rPr lang="pt-PT" sz="1200" kern="1200" dirty="0" err="1"/>
                        <a:t>Moriva</a:t>
                      </a:r>
                      <a:r>
                        <a:rPr lang="pt-PT" sz="1200" kern="1200" dirty="0"/>
                        <a:t>, Maciel, &amp; Serrão, 2012; Smith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al., 2018)</a:t>
                      </a:r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2000" kern="1200" dirty="0"/>
                        <a:t>Relatório diferencial de SPF </a:t>
                      </a:r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2000" kern="1200" dirty="0"/>
                        <a:t>Relato de dor na região anterior do joelho há pelo menos 6 meses </a:t>
                      </a:r>
                      <a:r>
                        <a:rPr lang="pt-PT" sz="1200" kern="1200" dirty="0"/>
                        <a:t>(Cabral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al.,2007)</a:t>
                      </a:r>
                      <a:endParaRPr lang="pt-PT" sz="2000" kern="1200" dirty="0"/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2000" kern="1200" dirty="0"/>
                        <a:t>Dor em pelo menos duas atividades (agachamentos, corrida, subir e descer escadas e permanência de joelhos fletidos por longos períodos de tempo) </a:t>
                      </a:r>
                      <a:r>
                        <a:rPr lang="pt-PT" sz="1400" kern="1200" dirty="0"/>
                        <a:t>(</a:t>
                      </a:r>
                      <a:r>
                        <a:rPr lang="pt-PT" sz="1200" kern="1200" dirty="0"/>
                        <a:t>Cabral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al.,2007; </a:t>
                      </a:r>
                      <a:r>
                        <a:rPr lang="pt-PT" sz="1200" kern="1200" dirty="0" err="1"/>
                        <a:t>Collins</a:t>
                      </a:r>
                      <a:r>
                        <a:rPr lang="pt-PT" sz="1200" kern="1200" dirty="0"/>
                        <a:t>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al, 2013)</a:t>
                      </a:r>
                      <a:endParaRPr lang="pt-PT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pt-PT" sz="2000" kern="1200" dirty="0"/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pt-PT" sz="2000" kern="1200" dirty="0"/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pt-PT" sz="2000" kern="1200" dirty="0"/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2000" kern="1200" dirty="0"/>
                        <a:t>Lesões a nível da cartilagem </a:t>
                      </a:r>
                      <a:r>
                        <a:rPr lang="pt-PT" sz="1200" kern="1200" dirty="0"/>
                        <a:t>(</a:t>
                      </a:r>
                      <a:r>
                        <a:rPr lang="pt-PT" sz="1200" kern="1200" dirty="0" err="1"/>
                        <a:t>Crossley</a:t>
                      </a:r>
                      <a:r>
                        <a:rPr lang="pt-PT" sz="1200" kern="1200" dirty="0"/>
                        <a:t>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al, 2016a)</a:t>
                      </a:r>
                      <a:endParaRPr lang="pt-PT" sz="2000" kern="1200" dirty="0"/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2000" kern="1200" dirty="0"/>
                        <a:t>Historial de luxação ou subluxação da patela</a:t>
                      </a:r>
                      <a:r>
                        <a:rPr lang="pt-PT" sz="1200" kern="1200" dirty="0"/>
                        <a:t> (</a:t>
                      </a:r>
                      <a:r>
                        <a:rPr lang="pt-PT" sz="1200" kern="1200" dirty="0" err="1"/>
                        <a:t>Crossley</a:t>
                      </a:r>
                      <a:r>
                        <a:rPr lang="pt-PT" sz="1200" kern="1200" dirty="0"/>
                        <a:t>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al, 2016a) </a:t>
                      </a:r>
                      <a:endParaRPr lang="pt-PT" sz="2000" kern="1200" dirty="0"/>
                    </a:p>
                    <a:p>
                      <a:pPr marL="182563" lvl="0" indent="-182563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2000" kern="1200" dirty="0"/>
                        <a:t>Outra causa provável de dor específica </a:t>
                      </a:r>
                      <a:r>
                        <a:rPr lang="pt-PT" sz="1200" kern="1200" dirty="0"/>
                        <a:t>(</a:t>
                      </a:r>
                      <a:r>
                        <a:rPr lang="pt-PT" sz="1200" kern="1200" dirty="0" err="1"/>
                        <a:t>Collins</a:t>
                      </a:r>
                      <a:r>
                        <a:rPr lang="pt-PT" sz="1200" kern="1200" dirty="0"/>
                        <a:t>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al, 2013; </a:t>
                      </a:r>
                      <a:r>
                        <a:rPr lang="pt-PT" sz="1200" kern="1200" dirty="0" err="1"/>
                        <a:t>Saltychev</a:t>
                      </a:r>
                      <a:r>
                        <a:rPr lang="pt-PT" sz="1200" kern="1200" dirty="0"/>
                        <a:t> </a:t>
                      </a:r>
                      <a:r>
                        <a:rPr lang="pt-PT" sz="1200" kern="1200" dirty="0" err="1"/>
                        <a:t>et</a:t>
                      </a:r>
                      <a:r>
                        <a:rPr lang="pt-PT" sz="1200" kern="1200" dirty="0"/>
                        <a:t> al, 2018)</a:t>
                      </a:r>
                      <a:endParaRPr lang="pt-PT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32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 l="52847"/>
          <a:stretch>
            <a:fillRect/>
          </a:stretch>
        </p:blipFill>
        <p:spPr bwMode="auto">
          <a:xfrm>
            <a:off x="6384175" y="49875"/>
            <a:ext cx="914400" cy="1005976"/>
          </a:xfrm>
          <a:prstGeom prst="rect">
            <a:avLst/>
          </a:prstGeom>
          <a:noFill/>
        </p:spPr>
      </p:pic>
      <p:pic>
        <p:nvPicPr>
          <p:cNvPr id="17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 r="47296"/>
          <a:stretch>
            <a:fillRect/>
          </a:stretch>
        </p:blipFill>
        <p:spPr bwMode="auto">
          <a:xfrm>
            <a:off x="10349751" y="99750"/>
            <a:ext cx="1022060" cy="100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4306</TotalTime>
  <Words>2047</Words>
  <Application>Microsoft Office PowerPoint</Application>
  <PresentationFormat>Ecrã Panorâmico</PresentationFormat>
  <Paragraphs>284</Paragraphs>
  <Slides>24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Retrospetiva</vt:lpstr>
      <vt:lpstr>A eficácia da introdução do RPG no tratamento do Síndrome Patelo-femoral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Metodologia</vt:lpstr>
      <vt:lpstr>Apresentação do PowerPoint</vt:lpstr>
      <vt:lpstr>Critérios de Admissão ao estudo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da Banda  Ílio-tibial</dc:title>
  <dc:creator>Claudia Vidal</dc:creator>
  <cp:lastModifiedBy>HP</cp:lastModifiedBy>
  <cp:revision>201</cp:revision>
  <dcterms:created xsi:type="dcterms:W3CDTF">2017-12-12T14:36:43Z</dcterms:created>
  <dcterms:modified xsi:type="dcterms:W3CDTF">2018-06-19T08:34:01Z</dcterms:modified>
</cp:coreProperties>
</file>