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édio 3 - Destaqu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AAF3C-0743-4B43-8F85-9B59D7317702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6F85DA90-BCF5-4040-BF07-53F159B6A4F5}">
      <dgm:prSet phldrT="[Texto]" custT="1"/>
      <dgm:spPr/>
      <dgm:t>
        <a:bodyPr/>
        <a:lstStyle/>
        <a:p>
          <a:r>
            <a:rPr lang="pt-PT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Introdução</a:t>
          </a:r>
        </a:p>
      </dgm:t>
    </dgm:pt>
    <dgm:pt modelId="{F18FF839-1DFB-42FA-9B12-0E806430BCBE}" type="parTrans" cxnId="{08117A00-E6C5-46BF-B1B5-47E78801747F}">
      <dgm:prSet/>
      <dgm:spPr/>
      <dgm:t>
        <a:bodyPr/>
        <a:lstStyle/>
        <a:p>
          <a:endParaRPr lang="pt-PT"/>
        </a:p>
      </dgm:t>
    </dgm:pt>
    <dgm:pt modelId="{55ABF9DE-2307-479A-86A9-F5446AE472E2}" type="sibTrans" cxnId="{08117A00-E6C5-46BF-B1B5-47E78801747F}">
      <dgm:prSet/>
      <dgm:spPr/>
      <dgm:t>
        <a:bodyPr/>
        <a:lstStyle/>
        <a:p>
          <a:endParaRPr lang="pt-PT"/>
        </a:p>
      </dgm:t>
    </dgm:pt>
    <dgm:pt modelId="{9B9ADED8-8036-49DE-8259-9934D0033233}">
      <dgm:prSet phldrT="[Texto]" custT="1"/>
      <dgm:spPr/>
      <dgm:t>
        <a:bodyPr/>
        <a:lstStyle/>
        <a:p>
          <a:r>
            <a:rPr lang="pt-PT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Caraterísticas do desporto e do atleta</a:t>
          </a:r>
        </a:p>
      </dgm:t>
    </dgm:pt>
    <dgm:pt modelId="{EFD8F15A-9A4C-48B5-B45F-AD2CDB678814}" type="parTrans" cxnId="{529CE0F7-AF11-4EA5-B94B-A9A096C389A0}">
      <dgm:prSet/>
      <dgm:spPr/>
      <dgm:t>
        <a:bodyPr/>
        <a:lstStyle/>
        <a:p>
          <a:endParaRPr lang="pt-PT"/>
        </a:p>
      </dgm:t>
    </dgm:pt>
    <dgm:pt modelId="{3EC81303-4EB6-46C3-B633-8853E0FDF809}" type="sibTrans" cxnId="{529CE0F7-AF11-4EA5-B94B-A9A096C389A0}">
      <dgm:prSet/>
      <dgm:spPr/>
      <dgm:t>
        <a:bodyPr/>
        <a:lstStyle/>
        <a:p>
          <a:endParaRPr lang="pt-PT"/>
        </a:p>
      </dgm:t>
    </dgm:pt>
    <dgm:pt modelId="{15138154-3FA8-4508-B177-3B3AD40D5BC6}">
      <dgm:prSet phldrT="[Texto]" custT="1"/>
      <dgm:spPr/>
      <dgm:t>
        <a:bodyPr/>
        <a:lstStyle/>
        <a:p>
          <a:r>
            <a:rPr lang="pt-PT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Estudos epidemiológicos</a:t>
          </a:r>
        </a:p>
      </dgm:t>
    </dgm:pt>
    <dgm:pt modelId="{D314D9D3-59E2-4732-B6C4-6E7B721F68BB}" type="parTrans" cxnId="{32D3BB0E-FB61-4094-BC61-F95BDBAB7D22}">
      <dgm:prSet/>
      <dgm:spPr/>
      <dgm:t>
        <a:bodyPr/>
        <a:lstStyle/>
        <a:p>
          <a:endParaRPr lang="pt-PT"/>
        </a:p>
      </dgm:t>
    </dgm:pt>
    <dgm:pt modelId="{E883BE81-30A8-4CC7-802A-8E877F6AC44B}" type="sibTrans" cxnId="{32D3BB0E-FB61-4094-BC61-F95BDBAB7D22}">
      <dgm:prSet/>
      <dgm:spPr/>
      <dgm:t>
        <a:bodyPr/>
        <a:lstStyle/>
        <a:p>
          <a:endParaRPr lang="pt-PT"/>
        </a:p>
      </dgm:t>
    </dgm:pt>
    <dgm:pt modelId="{4E6FFB79-51B2-43BE-B40B-BD1EAA8DE9E8}">
      <dgm:prSet phldrT="[Texto]" custT="1"/>
      <dgm:spPr/>
      <dgm:t>
        <a:bodyPr/>
        <a:lstStyle/>
        <a:p>
          <a:r>
            <a:rPr lang="pt-PT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Metodologia</a:t>
          </a:r>
        </a:p>
      </dgm:t>
    </dgm:pt>
    <dgm:pt modelId="{81406941-EDA4-46E1-9102-251E7FED88EF}" type="parTrans" cxnId="{22868EC0-B601-4260-B382-08F46FAFB47D}">
      <dgm:prSet/>
      <dgm:spPr/>
      <dgm:t>
        <a:bodyPr/>
        <a:lstStyle/>
        <a:p>
          <a:endParaRPr lang="pt-PT"/>
        </a:p>
      </dgm:t>
    </dgm:pt>
    <dgm:pt modelId="{1DAAE272-45B8-47CB-9117-7EE12E24FA4E}" type="sibTrans" cxnId="{22868EC0-B601-4260-B382-08F46FAFB47D}">
      <dgm:prSet/>
      <dgm:spPr/>
      <dgm:t>
        <a:bodyPr/>
        <a:lstStyle/>
        <a:p>
          <a:endParaRPr lang="pt-PT"/>
        </a:p>
      </dgm:t>
    </dgm:pt>
    <dgm:pt modelId="{786CDD09-DBCD-4B6A-8304-C33A74BF27B6}">
      <dgm:prSet phldrT="[Texto]" custT="1"/>
      <dgm:spPr/>
      <dgm:t>
        <a:bodyPr/>
        <a:lstStyle/>
        <a:p>
          <a:r>
            <a:rPr lang="pt-PT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Reflexões Finais</a:t>
          </a:r>
        </a:p>
      </dgm:t>
    </dgm:pt>
    <dgm:pt modelId="{82376FF1-6C39-4E57-8220-2050E516E5B5}" type="parTrans" cxnId="{36DBA353-9C30-4372-A05D-95B69B985A32}">
      <dgm:prSet/>
      <dgm:spPr/>
      <dgm:t>
        <a:bodyPr/>
        <a:lstStyle/>
        <a:p>
          <a:endParaRPr lang="pt-PT"/>
        </a:p>
      </dgm:t>
    </dgm:pt>
    <dgm:pt modelId="{58D5CEF9-1FBC-4E39-A66C-61AD96AD28ED}" type="sibTrans" cxnId="{36DBA353-9C30-4372-A05D-95B69B985A32}">
      <dgm:prSet/>
      <dgm:spPr/>
      <dgm:t>
        <a:bodyPr/>
        <a:lstStyle/>
        <a:p>
          <a:endParaRPr lang="pt-PT"/>
        </a:p>
      </dgm:t>
    </dgm:pt>
    <dgm:pt modelId="{8EA495FB-6A45-486C-A25B-CC73DB494657}" type="pres">
      <dgm:prSet presAssocID="{092AAF3C-0743-4B43-8F85-9B59D7317702}" presName="diagram" presStyleCnt="0">
        <dgm:presLayoutVars>
          <dgm:dir/>
          <dgm:resizeHandles val="exact"/>
        </dgm:presLayoutVars>
      </dgm:prSet>
      <dgm:spPr/>
    </dgm:pt>
    <dgm:pt modelId="{04689D44-1437-4FC5-B671-01B75933D7E6}" type="pres">
      <dgm:prSet presAssocID="{6F85DA90-BCF5-4040-BF07-53F159B6A4F5}" presName="node" presStyleLbl="node1" presStyleIdx="0" presStyleCnt="5" custScaleX="99734" custScaleY="95919" custLinFactNeighborX="1090">
        <dgm:presLayoutVars>
          <dgm:bulletEnabled val="1"/>
        </dgm:presLayoutVars>
      </dgm:prSet>
      <dgm:spPr/>
    </dgm:pt>
    <dgm:pt modelId="{CA67F668-FFF0-4394-8A90-0448A1E0AEEE}" type="pres">
      <dgm:prSet presAssocID="{55ABF9DE-2307-479A-86A9-F5446AE472E2}" presName="sibTrans" presStyleCnt="0"/>
      <dgm:spPr/>
    </dgm:pt>
    <dgm:pt modelId="{3C660DF1-714B-4B85-955B-F5A2FCA32DDC}" type="pres">
      <dgm:prSet presAssocID="{9B9ADED8-8036-49DE-8259-9934D0033233}" presName="node" presStyleLbl="node1" presStyleIdx="1" presStyleCnt="5">
        <dgm:presLayoutVars>
          <dgm:bulletEnabled val="1"/>
        </dgm:presLayoutVars>
      </dgm:prSet>
      <dgm:spPr/>
    </dgm:pt>
    <dgm:pt modelId="{5AD458DB-A2A4-4827-BFF1-F873060D901A}" type="pres">
      <dgm:prSet presAssocID="{3EC81303-4EB6-46C3-B633-8853E0FDF809}" presName="sibTrans" presStyleCnt="0"/>
      <dgm:spPr/>
    </dgm:pt>
    <dgm:pt modelId="{21A42C6F-65DF-41FA-A258-388CBF4F7E89}" type="pres">
      <dgm:prSet presAssocID="{15138154-3FA8-4508-B177-3B3AD40D5BC6}" presName="node" presStyleLbl="node1" presStyleIdx="2" presStyleCnt="5">
        <dgm:presLayoutVars>
          <dgm:bulletEnabled val="1"/>
        </dgm:presLayoutVars>
      </dgm:prSet>
      <dgm:spPr/>
    </dgm:pt>
    <dgm:pt modelId="{524E1AEC-0D46-44DF-BEC0-56D30F5A37A1}" type="pres">
      <dgm:prSet presAssocID="{E883BE81-30A8-4CC7-802A-8E877F6AC44B}" presName="sibTrans" presStyleCnt="0"/>
      <dgm:spPr/>
    </dgm:pt>
    <dgm:pt modelId="{81971305-6872-4483-80D0-758E3D86EFD2}" type="pres">
      <dgm:prSet presAssocID="{4E6FFB79-51B2-43BE-B40B-BD1EAA8DE9E8}" presName="node" presStyleLbl="node1" presStyleIdx="3" presStyleCnt="5">
        <dgm:presLayoutVars>
          <dgm:bulletEnabled val="1"/>
        </dgm:presLayoutVars>
      </dgm:prSet>
      <dgm:spPr/>
    </dgm:pt>
    <dgm:pt modelId="{ED75A908-95E9-4841-8635-C4F13355CCCE}" type="pres">
      <dgm:prSet presAssocID="{1DAAE272-45B8-47CB-9117-7EE12E24FA4E}" presName="sibTrans" presStyleCnt="0"/>
      <dgm:spPr/>
    </dgm:pt>
    <dgm:pt modelId="{9BA499B1-018B-41EC-AFCB-1ADC11496823}" type="pres">
      <dgm:prSet presAssocID="{786CDD09-DBCD-4B6A-8304-C33A74BF27B6}" presName="node" presStyleLbl="node1" presStyleIdx="4" presStyleCnt="5" custLinFactNeighborX="3620">
        <dgm:presLayoutVars>
          <dgm:bulletEnabled val="1"/>
        </dgm:presLayoutVars>
      </dgm:prSet>
      <dgm:spPr/>
    </dgm:pt>
  </dgm:ptLst>
  <dgm:cxnLst>
    <dgm:cxn modelId="{08117A00-E6C5-46BF-B1B5-47E78801747F}" srcId="{092AAF3C-0743-4B43-8F85-9B59D7317702}" destId="{6F85DA90-BCF5-4040-BF07-53F159B6A4F5}" srcOrd="0" destOrd="0" parTransId="{F18FF839-1DFB-42FA-9B12-0E806430BCBE}" sibTransId="{55ABF9DE-2307-479A-86A9-F5446AE472E2}"/>
    <dgm:cxn modelId="{0C476B02-1AB6-4814-A29E-4728E6439D65}" type="presOf" srcId="{786CDD09-DBCD-4B6A-8304-C33A74BF27B6}" destId="{9BA499B1-018B-41EC-AFCB-1ADC11496823}" srcOrd="0" destOrd="0" presId="urn:microsoft.com/office/officeart/2005/8/layout/default"/>
    <dgm:cxn modelId="{32D3BB0E-FB61-4094-BC61-F95BDBAB7D22}" srcId="{092AAF3C-0743-4B43-8F85-9B59D7317702}" destId="{15138154-3FA8-4508-B177-3B3AD40D5BC6}" srcOrd="2" destOrd="0" parTransId="{D314D9D3-59E2-4732-B6C4-6E7B721F68BB}" sibTransId="{E883BE81-30A8-4CC7-802A-8E877F6AC44B}"/>
    <dgm:cxn modelId="{8D631411-3E8D-4D35-ADDA-E0AC19BB67E0}" type="presOf" srcId="{15138154-3FA8-4508-B177-3B3AD40D5BC6}" destId="{21A42C6F-65DF-41FA-A258-388CBF4F7E89}" srcOrd="0" destOrd="0" presId="urn:microsoft.com/office/officeart/2005/8/layout/default"/>
    <dgm:cxn modelId="{32365520-DCA9-4466-8603-829965811BDD}" type="presOf" srcId="{9B9ADED8-8036-49DE-8259-9934D0033233}" destId="{3C660DF1-714B-4B85-955B-F5A2FCA32DDC}" srcOrd="0" destOrd="0" presId="urn:microsoft.com/office/officeart/2005/8/layout/default"/>
    <dgm:cxn modelId="{36DBA353-9C30-4372-A05D-95B69B985A32}" srcId="{092AAF3C-0743-4B43-8F85-9B59D7317702}" destId="{786CDD09-DBCD-4B6A-8304-C33A74BF27B6}" srcOrd="4" destOrd="0" parTransId="{82376FF1-6C39-4E57-8220-2050E516E5B5}" sibTransId="{58D5CEF9-1FBC-4E39-A66C-61AD96AD28ED}"/>
    <dgm:cxn modelId="{D14D7495-B864-4CC2-8BD5-A39FF3EA9EFF}" type="presOf" srcId="{4E6FFB79-51B2-43BE-B40B-BD1EAA8DE9E8}" destId="{81971305-6872-4483-80D0-758E3D86EFD2}" srcOrd="0" destOrd="0" presId="urn:microsoft.com/office/officeart/2005/8/layout/default"/>
    <dgm:cxn modelId="{2B54CDAB-CF50-4309-9485-36629AEA583F}" type="presOf" srcId="{6F85DA90-BCF5-4040-BF07-53F159B6A4F5}" destId="{04689D44-1437-4FC5-B671-01B75933D7E6}" srcOrd="0" destOrd="0" presId="urn:microsoft.com/office/officeart/2005/8/layout/default"/>
    <dgm:cxn modelId="{22868EC0-B601-4260-B382-08F46FAFB47D}" srcId="{092AAF3C-0743-4B43-8F85-9B59D7317702}" destId="{4E6FFB79-51B2-43BE-B40B-BD1EAA8DE9E8}" srcOrd="3" destOrd="0" parTransId="{81406941-EDA4-46E1-9102-251E7FED88EF}" sibTransId="{1DAAE272-45B8-47CB-9117-7EE12E24FA4E}"/>
    <dgm:cxn modelId="{BB1817CD-F1E0-47DB-9E5E-B04BC9D2FC0E}" type="presOf" srcId="{092AAF3C-0743-4B43-8F85-9B59D7317702}" destId="{8EA495FB-6A45-486C-A25B-CC73DB494657}" srcOrd="0" destOrd="0" presId="urn:microsoft.com/office/officeart/2005/8/layout/default"/>
    <dgm:cxn modelId="{529CE0F7-AF11-4EA5-B94B-A9A096C389A0}" srcId="{092AAF3C-0743-4B43-8F85-9B59D7317702}" destId="{9B9ADED8-8036-49DE-8259-9934D0033233}" srcOrd="1" destOrd="0" parTransId="{EFD8F15A-9A4C-48B5-B45F-AD2CDB678814}" sibTransId="{3EC81303-4EB6-46C3-B633-8853E0FDF809}"/>
    <dgm:cxn modelId="{A6A9E0FC-14FC-4737-A906-F827B8DE1D27}" type="presParOf" srcId="{8EA495FB-6A45-486C-A25B-CC73DB494657}" destId="{04689D44-1437-4FC5-B671-01B75933D7E6}" srcOrd="0" destOrd="0" presId="urn:microsoft.com/office/officeart/2005/8/layout/default"/>
    <dgm:cxn modelId="{C012BF52-758C-4E74-90F8-346E33FEDC34}" type="presParOf" srcId="{8EA495FB-6A45-486C-A25B-CC73DB494657}" destId="{CA67F668-FFF0-4394-8A90-0448A1E0AEEE}" srcOrd="1" destOrd="0" presId="urn:microsoft.com/office/officeart/2005/8/layout/default"/>
    <dgm:cxn modelId="{7509C486-E1A6-4AC5-9E0B-72D915735BD4}" type="presParOf" srcId="{8EA495FB-6A45-486C-A25B-CC73DB494657}" destId="{3C660DF1-714B-4B85-955B-F5A2FCA32DDC}" srcOrd="2" destOrd="0" presId="urn:microsoft.com/office/officeart/2005/8/layout/default"/>
    <dgm:cxn modelId="{FDE279D1-2B5D-44D9-8CED-7B2E87A426BB}" type="presParOf" srcId="{8EA495FB-6A45-486C-A25B-CC73DB494657}" destId="{5AD458DB-A2A4-4827-BFF1-F873060D901A}" srcOrd="3" destOrd="0" presId="urn:microsoft.com/office/officeart/2005/8/layout/default"/>
    <dgm:cxn modelId="{A9C022B0-B833-447E-B787-88711122660C}" type="presParOf" srcId="{8EA495FB-6A45-486C-A25B-CC73DB494657}" destId="{21A42C6F-65DF-41FA-A258-388CBF4F7E89}" srcOrd="4" destOrd="0" presId="urn:microsoft.com/office/officeart/2005/8/layout/default"/>
    <dgm:cxn modelId="{0BAE57FD-04C2-4134-B517-64C915581D1A}" type="presParOf" srcId="{8EA495FB-6A45-486C-A25B-CC73DB494657}" destId="{524E1AEC-0D46-44DF-BEC0-56D30F5A37A1}" srcOrd="5" destOrd="0" presId="urn:microsoft.com/office/officeart/2005/8/layout/default"/>
    <dgm:cxn modelId="{06625BF9-D071-4A14-AE31-2A01E114BF18}" type="presParOf" srcId="{8EA495FB-6A45-486C-A25B-CC73DB494657}" destId="{81971305-6872-4483-80D0-758E3D86EFD2}" srcOrd="6" destOrd="0" presId="urn:microsoft.com/office/officeart/2005/8/layout/default"/>
    <dgm:cxn modelId="{AD516012-7A2C-40F5-A691-59B17836BAD3}" type="presParOf" srcId="{8EA495FB-6A45-486C-A25B-CC73DB494657}" destId="{ED75A908-95E9-4841-8635-C4F13355CCCE}" srcOrd="7" destOrd="0" presId="urn:microsoft.com/office/officeart/2005/8/layout/default"/>
    <dgm:cxn modelId="{624F6B94-65F9-4D71-B926-BDD662F984F1}" type="presParOf" srcId="{8EA495FB-6A45-486C-A25B-CC73DB494657}" destId="{9BA499B1-018B-41EC-AFCB-1ADC1149682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218911-CAA7-4532-9012-E415BD140F43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EB266FC9-83BC-4386-B22D-FF2D62554DD4}" type="pres">
      <dgm:prSet presAssocID="{85218911-CAA7-4532-9012-E415BD140F43}" presName="diagram" presStyleCnt="0">
        <dgm:presLayoutVars>
          <dgm:dir/>
          <dgm:resizeHandles val="exact"/>
        </dgm:presLayoutVars>
      </dgm:prSet>
      <dgm:spPr/>
    </dgm:pt>
  </dgm:ptLst>
  <dgm:cxnLst>
    <dgm:cxn modelId="{CDF94CB8-DA80-4151-98CC-E80971D97E0A}" type="presOf" srcId="{85218911-CAA7-4532-9012-E415BD140F43}" destId="{EB266FC9-83BC-4386-B22D-FF2D62554DD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DF00AF-2A5E-4FB6-A0B2-6612F1D17E62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F5F20FDD-BA5C-46E2-991D-BB5083EFA61D}">
      <dgm:prSet phldrT="[Texto]"/>
      <dgm:spPr/>
      <dgm:t>
        <a:bodyPr/>
        <a:lstStyle/>
        <a:p>
          <a:r>
            <a:rPr lang="pt-PT" b="0" i="0" dirty="0"/>
            <a:t>Extrínsecos</a:t>
          </a:r>
        </a:p>
      </dgm:t>
    </dgm:pt>
    <dgm:pt modelId="{D27C1073-14FA-4017-BF78-2FF7FA463010}" type="parTrans" cxnId="{E7301927-E422-4C2A-8FAF-5D9F3A43E10E}">
      <dgm:prSet/>
      <dgm:spPr/>
      <dgm:t>
        <a:bodyPr/>
        <a:lstStyle/>
        <a:p>
          <a:endParaRPr lang="pt-PT"/>
        </a:p>
      </dgm:t>
    </dgm:pt>
    <dgm:pt modelId="{1FB5F638-62A6-41A8-9D26-0A4186E1D4C1}" type="sibTrans" cxnId="{E7301927-E422-4C2A-8FAF-5D9F3A43E10E}">
      <dgm:prSet/>
      <dgm:spPr/>
      <dgm:t>
        <a:bodyPr/>
        <a:lstStyle/>
        <a:p>
          <a:endParaRPr lang="pt-PT"/>
        </a:p>
      </dgm:t>
    </dgm:pt>
    <dgm:pt modelId="{5849521E-7280-4963-94E8-D42E0B1F9415}">
      <dgm:prSet phldrT="[Texto]"/>
      <dgm:spPr/>
      <dgm:t>
        <a:bodyPr/>
        <a:lstStyle/>
        <a:p>
          <a:r>
            <a:rPr lang="pt-PT" dirty="0"/>
            <a:t>Modificáveis</a:t>
          </a:r>
        </a:p>
      </dgm:t>
    </dgm:pt>
    <dgm:pt modelId="{E7AA6DE4-8701-4509-A32B-00AF2AA315C7}" type="parTrans" cxnId="{E9841CBF-0A88-4C08-AA38-D4923D17ADD8}">
      <dgm:prSet/>
      <dgm:spPr/>
      <dgm:t>
        <a:bodyPr/>
        <a:lstStyle/>
        <a:p>
          <a:endParaRPr lang="pt-PT"/>
        </a:p>
      </dgm:t>
    </dgm:pt>
    <dgm:pt modelId="{4ED86136-4EEE-40E8-BBCE-A50C76AF5D4F}" type="sibTrans" cxnId="{E9841CBF-0A88-4C08-AA38-D4923D17ADD8}">
      <dgm:prSet/>
      <dgm:spPr/>
      <dgm:t>
        <a:bodyPr/>
        <a:lstStyle/>
        <a:p>
          <a:endParaRPr lang="pt-PT"/>
        </a:p>
      </dgm:t>
    </dgm:pt>
    <dgm:pt modelId="{6B877C81-83EA-473A-9E4A-56DE4BE32ABD}">
      <dgm:prSet phldrT="[Texto]"/>
      <dgm:spPr/>
      <dgm:t>
        <a:bodyPr/>
        <a:lstStyle/>
        <a:p>
          <a:r>
            <a:rPr lang="pt-PT" dirty="0"/>
            <a:t>Intrínsecos</a:t>
          </a:r>
        </a:p>
      </dgm:t>
    </dgm:pt>
    <dgm:pt modelId="{4D687553-F67E-476F-BC29-BD9F4C816548}" type="parTrans" cxnId="{91598F7E-E729-418E-9102-C84949F392AD}">
      <dgm:prSet/>
      <dgm:spPr/>
      <dgm:t>
        <a:bodyPr/>
        <a:lstStyle/>
        <a:p>
          <a:endParaRPr lang="pt-PT"/>
        </a:p>
      </dgm:t>
    </dgm:pt>
    <dgm:pt modelId="{5DD40209-89D4-46DA-8BEA-89011A2BA11F}" type="sibTrans" cxnId="{91598F7E-E729-418E-9102-C84949F392AD}">
      <dgm:prSet/>
      <dgm:spPr/>
      <dgm:t>
        <a:bodyPr/>
        <a:lstStyle/>
        <a:p>
          <a:endParaRPr lang="pt-PT"/>
        </a:p>
      </dgm:t>
    </dgm:pt>
    <dgm:pt modelId="{C0AAB781-CF15-4506-B831-9F85A024EE48}">
      <dgm:prSet phldrT="[Texto]"/>
      <dgm:spPr/>
      <dgm:t>
        <a:bodyPr/>
        <a:lstStyle/>
        <a:p>
          <a:r>
            <a:rPr lang="pt-PT" dirty="0"/>
            <a:t>Não Modificáveis</a:t>
          </a:r>
        </a:p>
      </dgm:t>
    </dgm:pt>
    <dgm:pt modelId="{F2B8C7A2-6544-4E48-8832-16E4366C3CE2}" type="parTrans" cxnId="{F4AF6454-8C4C-4C7C-A360-ABED3E20B1F0}">
      <dgm:prSet/>
      <dgm:spPr/>
      <dgm:t>
        <a:bodyPr/>
        <a:lstStyle/>
        <a:p>
          <a:endParaRPr lang="pt-PT"/>
        </a:p>
      </dgm:t>
    </dgm:pt>
    <dgm:pt modelId="{120B18FB-131F-4C5C-BAEB-514297DF1B37}" type="sibTrans" cxnId="{F4AF6454-8C4C-4C7C-A360-ABED3E20B1F0}">
      <dgm:prSet/>
      <dgm:spPr/>
      <dgm:t>
        <a:bodyPr/>
        <a:lstStyle/>
        <a:p>
          <a:endParaRPr lang="pt-PT"/>
        </a:p>
      </dgm:t>
    </dgm:pt>
    <dgm:pt modelId="{7A582E90-2D3B-4348-8641-AFECD71A33BF}" type="pres">
      <dgm:prSet presAssocID="{29DF00AF-2A5E-4FB6-A0B2-6612F1D17E62}" presName="diagram" presStyleCnt="0">
        <dgm:presLayoutVars>
          <dgm:dir/>
          <dgm:resizeHandles val="exact"/>
        </dgm:presLayoutVars>
      </dgm:prSet>
      <dgm:spPr/>
    </dgm:pt>
    <dgm:pt modelId="{947BDC85-C159-434E-88B0-AF8F5C9BB5B4}" type="pres">
      <dgm:prSet presAssocID="{F5F20FDD-BA5C-46E2-991D-BB5083EFA61D}" presName="node" presStyleLbl="node1" presStyleIdx="0" presStyleCnt="4" custLinFactNeighborX="-1883" custLinFactNeighborY="1296">
        <dgm:presLayoutVars>
          <dgm:bulletEnabled val="1"/>
        </dgm:presLayoutVars>
      </dgm:prSet>
      <dgm:spPr/>
    </dgm:pt>
    <dgm:pt modelId="{454FDE71-0CCF-49F9-AD4B-97AAD73C6666}" type="pres">
      <dgm:prSet presAssocID="{1FB5F638-62A6-41A8-9D26-0A4186E1D4C1}" presName="sibTrans" presStyleCnt="0"/>
      <dgm:spPr/>
    </dgm:pt>
    <dgm:pt modelId="{B875B9C2-871C-4A56-A1CD-9289B60E636F}" type="pres">
      <dgm:prSet presAssocID="{5849521E-7280-4963-94E8-D42E0B1F9415}" presName="node" presStyleLbl="node1" presStyleIdx="1" presStyleCnt="4" custLinFactX="-11883" custLinFactY="10738" custLinFactNeighborX="-100000" custLinFactNeighborY="100000">
        <dgm:presLayoutVars>
          <dgm:bulletEnabled val="1"/>
        </dgm:presLayoutVars>
      </dgm:prSet>
      <dgm:spPr/>
    </dgm:pt>
    <dgm:pt modelId="{55A1F92D-7072-4A76-9626-F2C75DB95F89}" type="pres">
      <dgm:prSet presAssocID="{4ED86136-4EEE-40E8-BBCE-A50C76AF5D4F}" presName="sibTrans" presStyleCnt="0"/>
      <dgm:spPr/>
    </dgm:pt>
    <dgm:pt modelId="{2B4042C8-7214-4021-924E-689CC9A4635E}" type="pres">
      <dgm:prSet presAssocID="{6B877C81-83EA-473A-9E4A-56DE4BE32ABD}" presName="node" presStyleLbl="node1" presStyleIdx="2" presStyleCnt="4" custLinFactX="11349" custLinFactY="-15371" custLinFactNeighborX="100000" custLinFactNeighborY="-100000">
        <dgm:presLayoutVars>
          <dgm:bulletEnabled val="1"/>
        </dgm:presLayoutVars>
      </dgm:prSet>
      <dgm:spPr/>
    </dgm:pt>
    <dgm:pt modelId="{87B40E54-E17A-41B4-B542-6DF3C05144FA}" type="pres">
      <dgm:prSet presAssocID="{5DD40209-89D4-46DA-8BEA-89011A2BA11F}" presName="sibTrans" presStyleCnt="0"/>
      <dgm:spPr/>
    </dgm:pt>
    <dgm:pt modelId="{09A4976C-AF84-4914-86D5-946003F90053}" type="pres">
      <dgm:prSet presAssocID="{C0AAB781-CF15-4506-B831-9F85A024EE48}" presName="node" presStyleLbl="node1" presStyleIdx="3" presStyleCnt="4" custLinFactNeighborY="-6873">
        <dgm:presLayoutVars>
          <dgm:bulletEnabled val="1"/>
        </dgm:presLayoutVars>
      </dgm:prSet>
      <dgm:spPr/>
    </dgm:pt>
  </dgm:ptLst>
  <dgm:cxnLst>
    <dgm:cxn modelId="{C02D1C0D-630D-46D2-8383-59982D585344}" type="presOf" srcId="{C0AAB781-CF15-4506-B831-9F85A024EE48}" destId="{09A4976C-AF84-4914-86D5-946003F90053}" srcOrd="0" destOrd="0" presId="urn:microsoft.com/office/officeart/2005/8/layout/default"/>
    <dgm:cxn modelId="{CE2F1A22-D351-4336-8C44-E46F2B591FD9}" type="presOf" srcId="{29DF00AF-2A5E-4FB6-A0B2-6612F1D17E62}" destId="{7A582E90-2D3B-4348-8641-AFECD71A33BF}" srcOrd="0" destOrd="0" presId="urn:microsoft.com/office/officeart/2005/8/layout/default"/>
    <dgm:cxn modelId="{E7301927-E422-4C2A-8FAF-5D9F3A43E10E}" srcId="{29DF00AF-2A5E-4FB6-A0B2-6612F1D17E62}" destId="{F5F20FDD-BA5C-46E2-991D-BB5083EFA61D}" srcOrd="0" destOrd="0" parTransId="{D27C1073-14FA-4017-BF78-2FF7FA463010}" sibTransId="{1FB5F638-62A6-41A8-9D26-0A4186E1D4C1}"/>
    <dgm:cxn modelId="{6EE6C532-8553-47DC-9A23-743DCDAD4E49}" type="presOf" srcId="{5849521E-7280-4963-94E8-D42E0B1F9415}" destId="{B875B9C2-871C-4A56-A1CD-9289B60E636F}" srcOrd="0" destOrd="0" presId="urn:microsoft.com/office/officeart/2005/8/layout/default"/>
    <dgm:cxn modelId="{F114D265-1DA6-40F6-B0D7-708207FDCD20}" type="presOf" srcId="{6B877C81-83EA-473A-9E4A-56DE4BE32ABD}" destId="{2B4042C8-7214-4021-924E-689CC9A4635E}" srcOrd="0" destOrd="0" presId="urn:microsoft.com/office/officeart/2005/8/layout/default"/>
    <dgm:cxn modelId="{F4AF6454-8C4C-4C7C-A360-ABED3E20B1F0}" srcId="{29DF00AF-2A5E-4FB6-A0B2-6612F1D17E62}" destId="{C0AAB781-CF15-4506-B831-9F85A024EE48}" srcOrd="3" destOrd="0" parTransId="{F2B8C7A2-6544-4E48-8832-16E4366C3CE2}" sibTransId="{120B18FB-131F-4C5C-BAEB-514297DF1B37}"/>
    <dgm:cxn modelId="{91598F7E-E729-418E-9102-C84949F392AD}" srcId="{29DF00AF-2A5E-4FB6-A0B2-6612F1D17E62}" destId="{6B877C81-83EA-473A-9E4A-56DE4BE32ABD}" srcOrd="2" destOrd="0" parTransId="{4D687553-F67E-476F-BC29-BD9F4C816548}" sibTransId="{5DD40209-89D4-46DA-8BEA-89011A2BA11F}"/>
    <dgm:cxn modelId="{E9841CBF-0A88-4C08-AA38-D4923D17ADD8}" srcId="{29DF00AF-2A5E-4FB6-A0B2-6612F1D17E62}" destId="{5849521E-7280-4963-94E8-D42E0B1F9415}" srcOrd="1" destOrd="0" parTransId="{E7AA6DE4-8701-4509-A32B-00AF2AA315C7}" sibTransId="{4ED86136-4EEE-40E8-BBCE-A50C76AF5D4F}"/>
    <dgm:cxn modelId="{051EB5FD-F4D2-462E-91AE-67207A6B9672}" type="presOf" srcId="{F5F20FDD-BA5C-46E2-991D-BB5083EFA61D}" destId="{947BDC85-C159-434E-88B0-AF8F5C9BB5B4}" srcOrd="0" destOrd="0" presId="urn:microsoft.com/office/officeart/2005/8/layout/default"/>
    <dgm:cxn modelId="{3302A630-DADB-433D-BEB6-C9ADD25B67C5}" type="presParOf" srcId="{7A582E90-2D3B-4348-8641-AFECD71A33BF}" destId="{947BDC85-C159-434E-88B0-AF8F5C9BB5B4}" srcOrd="0" destOrd="0" presId="urn:microsoft.com/office/officeart/2005/8/layout/default"/>
    <dgm:cxn modelId="{10FDA248-2C59-45FE-9322-CCBA1FC0EE54}" type="presParOf" srcId="{7A582E90-2D3B-4348-8641-AFECD71A33BF}" destId="{454FDE71-0CCF-49F9-AD4B-97AAD73C6666}" srcOrd="1" destOrd="0" presId="urn:microsoft.com/office/officeart/2005/8/layout/default"/>
    <dgm:cxn modelId="{CBFFC9EE-6550-4CBD-A5CC-DEC591620F55}" type="presParOf" srcId="{7A582E90-2D3B-4348-8641-AFECD71A33BF}" destId="{B875B9C2-871C-4A56-A1CD-9289B60E636F}" srcOrd="2" destOrd="0" presId="urn:microsoft.com/office/officeart/2005/8/layout/default"/>
    <dgm:cxn modelId="{4816AC03-D9EB-4D22-867C-6C7385D397D8}" type="presParOf" srcId="{7A582E90-2D3B-4348-8641-AFECD71A33BF}" destId="{55A1F92D-7072-4A76-9626-F2C75DB95F89}" srcOrd="3" destOrd="0" presId="urn:microsoft.com/office/officeart/2005/8/layout/default"/>
    <dgm:cxn modelId="{B8762DBF-C1E0-4948-A2B9-EC3EC5136BCA}" type="presParOf" srcId="{7A582E90-2D3B-4348-8641-AFECD71A33BF}" destId="{2B4042C8-7214-4021-924E-689CC9A4635E}" srcOrd="4" destOrd="0" presId="urn:microsoft.com/office/officeart/2005/8/layout/default"/>
    <dgm:cxn modelId="{E76D442F-78DB-482F-AC2F-E26D19077CF1}" type="presParOf" srcId="{7A582E90-2D3B-4348-8641-AFECD71A33BF}" destId="{87B40E54-E17A-41B4-B542-6DF3C05144FA}" srcOrd="5" destOrd="0" presId="urn:microsoft.com/office/officeart/2005/8/layout/default"/>
    <dgm:cxn modelId="{6B06626E-98A5-4A1C-B31D-1E0CF508CC1C}" type="presParOf" srcId="{7A582E90-2D3B-4348-8641-AFECD71A33BF}" destId="{09A4976C-AF84-4914-86D5-946003F9005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1D702F-27A6-49B6-B9C3-8FA82DC68D9F}" type="doc">
      <dgm:prSet loTypeId="urn:microsoft.com/office/officeart/2005/8/layout/hierarchy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1BE95154-6248-4878-967B-F34D11743027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PT" sz="1800" dirty="0"/>
            <a:t>Distribuição dos questionários</a:t>
          </a:r>
        </a:p>
      </dgm:t>
    </dgm:pt>
    <dgm:pt modelId="{C4D941F4-3AF4-4FA9-ACFC-32F8F598ED49}" type="parTrans" cxnId="{ADDAFC52-190D-4DD4-A25E-EF1022ED8A05}">
      <dgm:prSet/>
      <dgm:spPr/>
      <dgm:t>
        <a:bodyPr/>
        <a:lstStyle/>
        <a:p>
          <a:endParaRPr lang="pt-PT"/>
        </a:p>
      </dgm:t>
    </dgm:pt>
    <dgm:pt modelId="{6585C3BD-142B-49E0-B7B4-C4CC45EDA5F2}" type="sibTrans" cxnId="{ADDAFC52-190D-4DD4-A25E-EF1022ED8A05}">
      <dgm:prSet/>
      <dgm:spPr/>
      <dgm:t>
        <a:bodyPr/>
        <a:lstStyle/>
        <a:p>
          <a:endParaRPr lang="pt-PT"/>
        </a:p>
      </dgm:t>
    </dgm:pt>
    <dgm:pt modelId="{3498E1D4-3575-4AFB-BD15-69EB076651D8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PT" sz="1800" dirty="0"/>
            <a:t>Recolha dos questionários e analise dos mesmos</a:t>
          </a:r>
        </a:p>
      </dgm:t>
    </dgm:pt>
    <dgm:pt modelId="{95A3419E-8A86-4E7D-8EA8-5469F6CA4651}" type="parTrans" cxnId="{1EAF289E-EF65-412C-8479-26FA1D87D700}">
      <dgm:prSet/>
      <dgm:spPr/>
      <dgm:t>
        <a:bodyPr/>
        <a:lstStyle/>
        <a:p>
          <a:endParaRPr lang="pt-PT"/>
        </a:p>
      </dgm:t>
    </dgm:pt>
    <dgm:pt modelId="{45E3B781-70D0-484F-885B-E97B2C2A97C1}" type="sibTrans" cxnId="{1EAF289E-EF65-412C-8479-26FA1D87D700}">
      <dgm:prSet/>
      <dgm:spPr/>
      <dgm:t>
        <a:bodyPr/>
        <a:lstStyle/>
        <a:p>
          <a:endParaRPr lang="pt-PT"/>
        </a:p>
      </dgm:t>
    </dgm:pt>
    <dgm:pt modelId="{A8B506EC-AA65-4EBA-8587-6454342EC260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PT" sz="1800" dirty="0"/>
            <a:t>Agradecimentos e publicação do estudo</a:t>
          </a:r>
        </a:p>
      </dgm:t>
    </dgm:pt>
    <dgm:pt modelId="{78D1C1F8-4894-4F55-B8A3-2101055FF05C}" type="parTrans" cxnId="{BAA52208-9E4D-4FA8-861A-53042F1AC088}">
      <dgm:prSet/>
      <dgm:spPr/>
      <dgm:t>
        <a:bodyPr/>
        <a:lstStyle/>
        <a:p>
          <a:endParaRPr lang="pt-PT"/>
        </a:p>
      </dgm:t>
    </dgm:pt>
    <dgm:pt modelId="{03035379-92AD-445B-AB01-C1690FF27F49}" type="sibTrans" cxnId="{BAA52208-9E4D-4FA8-861A-53042F1AC088}">
      <dgm:prSet/>
      <dgm:spPr/>
      <dgm:t>
        <a:bodyPr/>
        <a:lstStyle/>
        <a:p>
          <a:endParaRPr lang="pt-PT"/>
        </a:p>
      </dgm:t>
    </dgm:pt>
    <dgm:pt modelId="{1FB1A09B-3912-44F6-B784-690C2413A040}" type="pres">
      <dgm:prSet presAssocID="{681D702F-27A6-49B6-B9C3-8FA82DC68D9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611DF66-4833-4AC4-8BA7-6EDE17E9CA2E}" type="pres">
      <dgm:prSet presAssocID="{1BE95154-6248-4878-967B-F34D11743027}" presName="root" presStyleCnt="0"/>
      <dgm:spPr/>
    </dgm:pt>
    <dgm:pt modelId="{F7670CBC-E5A0-4EC2-B034-5B8E049654D2}" type="pres">
      <dgm:prSet presAssocID="{1BE95154-6248-4878-967B-F34D11743027}" presName="rootComposite" presStyleCnt="0"/>
      <dgm:spPr/>
    </dgm:pt>
    <dgm:pt modelId="{400B140A-87CA-4CA3-8FA1-4CD253C806D8}" type="pres">
      <dgm:prSet presAssocID="{1BE95154-6248-4878-967B-F34D11743027}" presName="rootText" presStyleLbl="node1" presStyleIdx="0" presStyleCnt="3"/>
      <dgm:spPr/>
    </dgm:pt>
    <dgm:pt modelId="{3F3ECF68-2433-4695-ADB8-4CE089577877}" type="pres">
      <dgm:prSet presAssocID="{1BE95154-6248-4878-967B-F34D11743027}" presName="rootConnector" presStyleLbl="node1" presStyleIdx="0" presStyleCnt="3"/>
      <dgm:spPr/>
    </dgm:pt>
    <dgm:pt modelId="{FE49568D-662B-42EB-B981-67F9536B8DA8}" type="pres">
      <dgm:prSet presAssocID="{1BE95154-6248-4878-967B-F34D11743027}" presName="childShape" presStyleCnt="0"/>
      <dgm:spPr/>
    </dgm:pt>
    <dgm:pt modelId="{DFA0AF05-AC7F-4320-B7EE-0D24B40DE56D}" type="pres">
      <dgm:prSet presAssocID="{3498E1D4-3575-4AFB-BD15-69EB076651D8}" presName="root" presStyleCnt="0"/>
      <dgm:spPr/>
    </dgm:pt>
    <dgm:pt modelId="{11C99BE9-4108-492F-81C9-57DE8483AD92}" type="pres">
      <dgm:prSet presAssocID="{3498E1D4-3575-4AFB-BD15-69EB076651D8}" presName="rootComposite" presStyleCnt="0"/>
      <dgm:spPr/>
    </dgm:pt>
    <dgm:pt modelId="{B1A36523-D0B7-461E-8922-8774F02815EE}" type="pres">
      <dgm:prSet presAssocID="{3498E1D4-3575-4AFB-BD15-69EB076651D8}" presName="rootText" presStyleLbl="node1" presStyleIdx="1" presStyleCnt="3" custScaleX="113035"/>
      <dgm:spPr/>
    </dgm:pt>
    <dgm:pt modelId="{2C6C1011-DE4C-4C39-BD27-2BCCFE3E2AFA}" type="pres">
      <dgm:prSet presAssocID="{3498E1D4-3575-4AFB-BD15-69EB076651D8}" presName="rootConnector" presStyleLbl="node1" presStyleIdx="1" presStyleCnt="3"/>
      <dgm:spPr/>
    </dgm:pt>
    <dgm:pt modelId="{BFB00706-C75E-4C01-8155-ADEC7DBB8BC1}" type="pres">
      <dgm:prSet presAssocID="{3498E1D4-3575-4AFB-BD15-69EB076651D8}" presName="childShape" presStyleCnt="0"/>
      <dgm:spPr/>
    </dgm:pt>
    <dgm:pt modelId="{B0943CA4-BDED-4854-9B0C-F5EC93A1ED81}" type="pres">
      <dgm:prSet presAssocID="{A8B506EC-AA65-4EBA-8587-6454342EC260}" presName="root" presStyleCnt="0"/>
      <dgm:spPr/>
    </dgm:pt>
    <dgm:pt modelId="{86AF7F57-2269-4EAA-AF5C-A9A2273AB0FF}" type="pres">
      <dgm:prSet presAssocID="{A8B506EC-AA65-4EBA-8587-6454342EC260}" presName="rootComposite" presStyleCnt="0"/>
      <dgm:spPr/>
    </dgm:pt>
    <dgm:pt modelId="{E383284A-D1F7-4D5B-8DF6-EC46464FB229}" type="pres">
      <dgm:prSet presAssocID="{A8B506EC-AA65-4EBA-8587-6454342EC260}" presName="rootText" presStyleLbl="node1" presStyleIdx="2" presStyleCnt="3"/>
      <dgm:spPr/>
    </dgm:pt>
    <dgm:pt modelId="{04361C0B-8ABB-4B6F-970C-5E0C1B71E172}" type="pres">
      <dgm:prSet presAssocID="{A8B506EC-AA65-4EBA-8587-6454342EC260}" presName="rootConnector" presStyleLbl="node1" presStyleIdx="2" presStyleCnt="3"/>
      <dgm:spPr/>
    </dgm:pt>
    <dgm:pt modelId="{BF46987A-DD62-462D-997B-856E12FD28D6}" type="pres">
      <dgm:prSet presAssocID="{A8B506EC-AA65-4EBA-8587-6454342EC260}" presName="childShape" presStyleCnt="0"/>
      <dgm:spPr/>
    </dgm:pt>
  </dgm:ptLst>
  <dgm:cxnLst>
    <dgm:cxn modelId="{BAA52208-9E4D-4FA8-861A-53042F1AC088}" srcId="{681D702F-27A6-49B6-B9C3-8FA82DC68D9F}" destId="{A8B506EC-AA65-4EBA-8587-6454342EC260}" srcOrd="2" destOrd="0" parTransId="{78D1C1F8-4894-4F55-B8A3-2101055FF05C}" sibTransId="{03035379-92AD-445B-AB01-C1690FF27F49}"/>
    <dgm:cxn modelId="{92537816-47A7-4919-98A0-671FB2228E80}" type="presOf" srcId="{A8B506EC-AA65-4EBA-8587-6454342EC260}" destId="{04361C0B-8ABB-4B6F-970C-5E0C1B71E172}" srcOrd="1" destOrd="0" presId="urn:microsoft.com/office/officeart/2005/8/layout/hierarchy3"/>
    <dgm:cxn modelId="{9FE61122-F279-4A95-B85F-A5B69FA522B6}" type="presOf" srcId="{1BE95154-6248-4878-967B-F34D11743027}" destId="{400B140A-87CA-4CA3-8FA1-4CD253C806D8}" srcOrd="0" destOrd="0" presId="urn:microsoft.com/office/officeart/2005/8/layout/hierarchy3"/>
    <dgm:cxn modelId="{3977954D-3D1F-4000-BCCA-D63133851AE8}" type="presOf" srcId="{3498E1D4-3575-4AFB-BD15-69EB076651D8}" destId="{2C6C1011-DE4C-4C39-BD27-2BCCFE3E2AFA}" srcOrd="1" destOrd="0" presId="urn:microsoft.com/office/officeart/2005/8/layout/hierarchy3"/>
    <dgm:cxn modelId="{ADDAFC52-190D-4DD4-A25E-EF1022ED8A05}" srcId="{681D702F-27A6-49B6-B9C3-8FA82DC68D9F}" destId="{1BE95154-6248-4878-967B-F34D11743027}" srcOrd="0" destOrd="0" parTransId="{C4D941F4-3AF4-4FA9-ACFC-32F8F598ED49}" sibTransId="{6585C3BD-142B-49E0-B7B4-C4CC45EDA5F2}"/>
    <dgm:cxn modelId="{1EAF289E-EF65-412C-8479-26FA1D87D700}" srcId="{681D702F-27A6-49B6-B9C3-8FA82DC68D9F}" destId="{3498E1D4-3575-4AFB-BD15-69EB076651D8}" srcOrd="1" destOrd="0" parTransId="{95A3419E-8A86-4E7D-8EA8-5469F6CA4651}" sibTransId="{45E3B781-70D0-484F-885B-E97B2C2A97C1}"/>
    <dgm:cxn modelId="{37EAD3C5-47C6-4005-9801-DD60A5003892}" type="presOf" srcId="{681D702F-27A6-49B6-B9C3-8FA82DC68D9F}" destId="{1FB1A09B-3912-44F6-B784-690C2413A040}" srcOrd="0" destOrd="0" presId="urn:microsoft.com/office/officeart/2005/8/layout/hierarchy3"/>
    <dgm:cxn modelId="{DE9133C6-DA0A-4138-B0B8-2030D7B90BBE}" type="presOf" srcId="{1BE95154-6248-4878-967B-F34D11743027}" destId="{3F3ECF68-2433-4695-ADB8-4CE089577877}" srcOrd="1" destOrd="0" presId="urn:microsoft.com/office/officeart/2005/8/layout/hierarchy3"/>
    <dgm:cxn modelId="{4954D8EF-57CD-44B2-82CE-BBCDC11C884B}" type="presOf" srcId="{A8B506EC-AA65-4EBA-8587-6454342EC260}" destId="{E383284A-D1F7-4D5B-8DF6-EC46464FB229}" srcOrd="0" destOrd="0" presId="urn:microsoft.com/office/officeart/2005/8/layout/hierarchy3"/>
    <dgm:cxn modelId="{1B710FF0-6CAD-4291-886E-8F3C264D50B8}" type="presOf" srcId="{3498E1D4-3575-4AFB-BD15-69EB076651D8}" destId="{B1A36523-D0B7-461E-8922-8774F02815EE}" srcOrd="0" destOrd="0" presId="urn:microsoft.com/office/officeart/2005/8/layout/hierarchy3"/>
    <dgm:cxn modelId="{0CC623B5-1CED-44BA-938C-549BDCC3BF2A}" type="presParOf" srcId="{1FB1A09B-3912-44F6-B784-690C2413A040}" destId="{D611DF66-4833-4AC4-8BA7-6EDE17E9CA2E}" srcOrd="0" destOrd="0" presId="urn:microsoft.com/office/officeart/2005/8/layout/hierarchy3"/>
    <dgm:cxn modelId="{EEF5BBAA-0D97-4239-9208-EBF2BEF8F7B1}" type="presParOf" srcId="{D611DF66-4833-4AC4-8BA7-6EDE17E9CA2E}" destId="{F7670CBC-E5A0-4EC2-B034-5B8E049654D2}" srcOrd="0" destOrd="0" presId="urn:microsoft.com/office/officeart/2005/8/layout/hierarchy3"/>
    <dgm:cxn modelId="{F8DF0787-630A-48CF-BC3F-FB7EC6B374F7}" type="presParOf" srcId="{F7670CBC-E5A0-4EC2-B034-5B8E049654D2}" destId="{400B140A-87CA-4CA3-8FA1-4CD253C806D8}" srcOrd="0" destOrd="0" presId="urn:microsoft.com/office/officeart/2005/8/layout/hierarchy3"/>
    <dgm:cxn modelId="{6FE3151E-7440-4D76-A34D-FB0E9E4D979D}" type="presParOf" srcId="{F7670CBC-E5A0-4EC2-B034-5B8E049654D2}" destId="{3F3ECF68-2433-4695-ADB8-4CE089577877}" srcOrd="1" destOrd="0" presId="urn:microsoft.com/office/officeart/2005/8/layout/hierarchy3"/>
    <dgm:cxn modelId="{86A169F6-FAAA-4FCB-BC0C-578B73E402B1}" type="presParOf" srcId="{D611DF66-4833-4AC4-8BA7-6EDE17E9CA2E}" destId="{FE49568D-662B-42EB-B981-67F9536B8DA8}" srcOrd="1" destOrd="0" presId="urn:microsoft.com/office/officeart/2005/8/layout/hierarchy3"/>
    <dgm:cxn modelId="{A92133D2-A28D-4FD3-82AF-1C6E09A5390E}" type="presParOf" srcId="{1FB1A09B-3912-44F6-B784-690C2413A040}" destId="{DFA0AF05-AC7F-4320-B7EE-0D24B40DE56D}" srcOrd="1" destOrd="0" presId="urn:microsoft.com/office/officeart/2005/8/layout/hierarchy3"/>
    <dgm:cxn modelId="{E064E02C-4BB8-4DB2-992A-F062B7BCD694}" type="presParOf" srcId="{DFA0AF05-AC7F-4320-B7EE-0D24B40DE56D}" destId="{11C99BE9-4108-492F-81C9-57DE8483AD92}" srcOrd="0" destOrd="0" presId="urn:microsoft.com/office/officeart/2005/8/layout/hierarchy3"/>
    <dgm:cxn modelId="{F5C2AC25-AC93-42A9-8AFB-90ADB4C7791E}" type="presParOf" srcId="{11C99BE9-4108-492F-81C9-57DE8483AD92}" destId="{B1A36523-D0B7-461E-8922-8774F02815EE}" srcOrd="0" destOrd="0" presId="urn:microsoft.com/office/officeart/2005/8/layout/hierarchy3"/>
    <dgm:cxn modelId="{57D9AA0F-D313-4486-8F03-6A1643BE98B7}" type="presParOf" srcId="{11C99BE9-4108-492F-81C9-57DE8483AD92}" destId="{2C6C1011-DE4C-4C39-BD27-2BCCFE3E2AFA}" srcOrd="1" destOrd="0" presId="urn:microsoft.com/office/officeart/2005/8/layout/hierarchy3"/>
    <dgm:cxn modelId="{B192AFAE-3339-4B84-B5E5-BB4B38FB19F9}" type="presParOf" srcId="{DFA0AF05-AC7F-4320-B7EE-0D24B40DE56D}" destId="{BFB00706-C75E-4C01-8155-ADEC7DBB8BC1}" srcOrd="1" destOrd="0" presId="urn:microsoft.com/office/officeart/2005/8/layout/hierarchy3"/>
    <dgm:cxn modelId="{D5C46CF8-CADF-4B7E-8422-4E0A6043126E}" type="presParOf" srcId="{1FB1A09B-3912-44F6-B784-690C2413A040}" destId="{B0943CA4-BDED-4854-9B0C-F5EC93A1ED81}" srcOrd="2" destOrd="0" presId="urn:microsoft.com/office/officeart/2005/8/layout/hierarchy3"/>
    <dgm:cxn modelId="{C258B53C-94EF-4C9B-BA14-725573275403}" type="presParOf" srcId="{B0943CA4-BDED-4854-9B0C-F5EC93A1ED81}" destId="{86AF7F57-2269-4EAA-AF5C-A9A2273AB0FF}" srcOrd="0" destOrd="0" presId="urn:microsoft.com/office/officeart/2005/8/layout/hierarchy3"/>
    <dgm:cxn modelId="{74D99BC4-BA28-444A-9832-0AB7C7659CF8}" type="presParOf" srcId="{86AF7F57-2269-4EAA-AF5C-A9A2273AB0FF}" destId="{E383284A-D1F7-4D5B-8DF6-EC46464FB229}" srcOrd="0" destOrd="0" presId="urn:microsoft.com/office/officeart/2005/8/layout/hierarchy3"/>
    <dgm:cxn modelId="{F60DFB17-0E1A-454D-B350-26177ACA124E}" type="presParOf" srcId="{86AF7F57-2269-4EAA-AF5C-A9A2273AB0FF}" destId="{04361C0B-8ABB-4B6F-970C-5E0C1B71E172}" srcOrd="1" destOrd="0" presId="urn:microsoft.com/office/officeart/2005/8/layout/hierarchy3"/>
    <dgm:cxn modelId="{3891FADF-E468-4841-B299-CFDEADA88687}" type="presParOf" srcId="{B0943CA4-BDED-4854-9B0C-F5EC93A1ED81}" destId="{BF46987A-DD62-462D-997B-856E12FD28D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89D44-1437-4FC5-B671-01B75933D7E6}">
      <dsp:nvSpPr>
        <dsp:cNvPr id="0" name=""/>
        <dsp:cNvSpPr/>
      </dsp:nvSpPr>
      <dsp:spPr>
        <a:xfrm>
          <a:off x="35998" y="416795"/>
          <a:ext cx="2935651" cy="16940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Introdução</a:t>
          </a:r>
        </a:p>
      </dsp:txBody>
      <dsp:txXfrm>
        <a:off x="35998" y="416795"/>
        <a:ext cx="2935651" cy="1694014"/>
      </dsp:txXfrm>
    </dsp:sp>
    <dsp:sp modelId="{3C660DF1-714B-4B85-955B-F5A2FCA32DDC}">
      <dsp:nvSpPr>
        <dsp:cNvPr id="0" name=""/>
        <dsp:cNvSpPr/>
      </dsp:nvSpPr>
      <dsp:spPr>
        <a:xfrm>
          <a:off x="3233914" y="380758"/>
          <a:ext cx="2943480" cy="1766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Caraterísticas do desporto e do atleta</a:t>
          </a:r>
        </a:p>
      </dsp:txBody>
      <dsp:txXfrm>
        <a:off x="3233914" y="380758"/>
        <a:ext cx="2943480" cy="1766088"/>
      </dsp:txXfrm>
    </dsp:sp>
    <dsp:sp modelId="{21A42C6F-65DF-41FA-A258-388CBF4F7E89}">
      <dsp:nvSpPr>
        <dsp:cNvPr id="0" name=""/>
        <dsp:cNvSpPr/>
      </dsp:nvSpPr>
      <dsp:spPr>
        <a:xfrm>
          <a:off x="6471743" y="380758"/>
          <a:ext cx="2943480" cy="1766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Estudos epidemiológicos</a:t>
          </a:r>
        </a:p>
      </dsp:txBody>
      <dsp:txXfrm>
        <a:off x="6471743" y="380758"/>
        <a:ext cx="2943480" cy="1766088"/>
      </dsp:txXfrm>
    </dsp:sp>
    <dsp:sp modelId="{81971305-6872-4483-80D0-758E3D86EFD2}">
      <dsp:nvSpPr>
        <dsp:cNvPr id="0" name=""/>
        <dsp:cNvSpPr/>
      </dsp:nvSpPr>
      <dsp:spPr>
        <a:xfrm>
          <a:off x="1618914" y="2441195"/>
          <a:ext cx="2943480" cy="1766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Metodologia</a:t>
          </a:r>
        </a:p>
      </dsp:txBody>
      <dsp:txXfrm>
        <a:off x="1618914" y="2441195"/>
        <a:ext cx="2943480" cy="1766088"/>
      </dsp:txXfrm>
    </dsp:sp>
    <dsp:sp modelId="{9BA499B1-018B-41EC-AFCB-1ADC11496823}">
      <dsp:nvSpPr>
        <dsp:cNvPr id="0" name=""/>
        <dsp:cNvSpPr/>
      </dsp:nvSpPr>
      <dsp:spPr>
        <a:xfrm>
          <a:off x="4963297" y="2441195"/>
          <a:ext cx="2943480" cy="17660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Reflexões Finais</a:t>
          </a:r>
        </a:p>
      </dsp:txBody>
      <dsp:txXfrm>
        <a:off x="4963297" y="2441195"/>
        <a:ext cx="2943480" cy="1766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BDC85-C159-434E-88B0-AF8F5C9BB5B4}">
      <dsp:nvSpPr>
        <dsp:cNvPr id="0" name=""/>
        <dsp:cNvSpPr/>
      </dsp:nvSpPr>
      <dsp:spPr>
        <a:xfrm>
          <a:off x="726697" y="23612"/>
          <a:ext cx="2978383" cy="1787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800" b="0" i="0" kern="1200" dirty="0"/>
            <a:t>Extrínsecos</a:t>
          </a:r>
        </a:p>
      </dsp:txBody>
      <dsp:txXfrm>
        <a:off x="726697" y="23612"/>
        <a:ext cx="2978383" cy="1787030"/>
      </dsp:txXfrm>
    </dsp:sp>
    <dsp:sp modelId="{B875B9C2-871C-4A56-A1CD-9289B60E636F}">
      <dsp:nvSpPr>
        <dsp:cNvPr id="0" name=""/>
        <dsp:cNvSpPr/>
      </dsp:nvSpPr>
      <dsp:spPr>
        <a:xfrm>
          <a:off x="726697" y="1979374"/>
          <a:ext cx="2978383" cy="1787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800" kern="1200" dirty="0"/>
            <a:t>Modificáveis</a:t>
          </a:r>
        </a:p>
      </dsp:txBody>
      <dsp:txXfrm>
        <a:off x="726697" y="1979374"/>
        <a:ext cx="2978383" cy="1787030"/>
      </dsp:txXfrm>
    </dsp:sp>
    <dsp:sp modelId="{2B4042C8-7214-4021-924E-689CC9A4635E}">
      <dsp:nvSpPr>
        <dsp:cNvPr id="0" name=""/>
        <dsp:cNvSpPr/>
      </dsp:nvSpPr>
      <dsp:spPr>
        <a:xfrm>
          <a:off x="4099181" y="23606"/>
          <a:ext cx="2978383" cy="1787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800" kern="1200" dirty="0"/>
            <a:t>Intrínsecos</a:t>
          </a:r>
        </a:p>
      </dsp:txBody>
      <dsp:txXfrm>
        <a:off x="4099181" y="23606"/>
        <a:ext cx="2978383" cy="1787030"/>
      </dsp:txXfrm>
    </dsp:sp>
    <dsp:sp modelId="{09A4976C-AF84-4914-86D5-946003F90053}">
      <dsp:nvSpPr>
        <dsp:cNvPr id="0" name=""/>
        <dsp:cNvSpPr/>
      </dsp:nvSpPr>
      <dsp:spPr>
        <a:xfrm>
          <a:off x="4059002" y="1962498"/>
          <a:ext cx="2978383" cy="1787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800" kern="1200" dirty="0"/>
            <a:t>Não Modificáveis</a:t>
          </a:r>
        </a:p>
      </dsp:txBody>
      <dsp:txXfrm>
        <a:off x="4059002" y="1962498"/>
        <a:ext cx="2978383" cy="1787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B140A-87CA-4CA3-8FA1-4CD253C806D8}">
      <dsp:nvSpPr>
        <dsp:cNvPr id="0" name=""/>
        <dsp:cNvSpPr/>
      </dsp:nvSpPr>
      <dsp:spPr>
        <a:xfrm>
          <a:off x="945" y="636589"/>
          <a:ext cx="2210395" cy="1105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Distribuição dos questionários</a:t>
          </a:r>
        </a:p>
      </dsp:txBody>
      <dsp:txXfrm>
        <a:off x="33315" y="668959"/>
        <a:ext cx="2145655" cy="1040457"/>
      </dsp:txXfrm>
    </dsp:sp>
    <dsp:sp modelId="{B1A36523-D0B7-461E-8922-8774F02815EE}">
      <dsp:nvSpPr>
        <dsp:cNvPr id="0" name=""/>
        <dsp:cNvSpPr/>
      </dsp:nvSpPr>
      <dsp:spPr>
        <a:xfrm>
          <a:off x="2763939" y="636589"/>
          <a:ext cx="2498520" cy="1105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Recolha dos questionários e analise dos mesmos</a:t>
          </a:r>
        </a:p>
      </dsp:txBody>
      <dsp:txXfrm>
        <a:off x="2796309" y="668959"/>
        <a:ext cx="2433780" cy="1040457"/>
      </dsp:txXfrm>
    </dsp:sp>
    <dsp:sp modelId="{E383284A-D1F7-4D5B-8DF6-EC46464FB229}">
      <dsp:nvSpPr>
        <dsp:cNvPr id="0" name=""/>
        <dsp:cNvSpPr/>
      </dsp:nvSpPr>
      <dsp:spPr>
        <a:xfrm>
          <a:off x="5815058" y="636589"/>
          <a:ext cx="2210395" cy="1105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Agradecimentos e publicação do estudo</a:t>
          </a:r>
        </a:p>
      </dsp:txBody>
      <dsp:txXfrm>
        <a:off x="5847428" y="668959"/>
        <a:ext cx="2145655" cy="1040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7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963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7657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415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91361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8216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348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3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7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2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4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2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1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4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4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6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86F57-9998-454C-AA5C-993A978E6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2"/>
            <a:ext cx="9966960" cy="3444577"/>
          </a:xfrm>
        </p:spPr>
        <p:txBody>
          <a:bodyPr/>
          <a:lstStyle/>
          <a:p>
            <a:pPr algn="r"/>
            <a:r>
              <a:rPr lang="pt-PT" sz="4800" dirty="0"/>
              <a:t>Projeto de Investigação II</a:t>
            </a:r>
            <a:br>
              <a:rPr lang="pt-PT" sz="4400" dirty="0"/>
            </a:br>
            <a:r>
              <a:rPr lang="pt-PT" sz="4400" dirty="0"/>
              <a:t> </a:t>
            </a:r>
            <a:r>
              <a:rPr lang="pt-PT" sz="3600" dirty="0"/>
              <a:t>Prevalência e incidência de lesões em jovens atletas surfistas no concelho de cascais.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A776DB-0733-49BE-BA8F-C55D17978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7129" y="5593831"/>
            <a:ext cx="8915399" cy="770188"/>
          </a:xfrm>
        </p:spPr>
        <p:txBody>
          <a:bodyPr/>
          <a:lstStyle/>
          <a:p>
            <a:pPr algn="r"/>
            <a:r>
              <a:rPr lang="pt-PT" dirty="0"/>
              <a:t>Discente: Maria Nina Miguel Azevedo Nrº200992089</a:t>
            </a:r>
          </a:p>
          <a:p>
            <a:pPr algn="r"/>
            <a:r>
              <a:rPr lang="pt-PT" dirty="0"/>
              <a:t>Docente: Professora Lia </a:t>
            </a:r>
            <a:r>
              <a:rPr lang="pt-PT" dirty="0" err="1"/>
              <a:t>Jacobsohn</a:t>
            </a:r>
            <a:endParaRPr lang="pt-PT" dirty="0"/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483C484-129C-4A23-A90B-A1037905F7C8}"/>
              </a:ext>
            </a:extLst>
          </p:cNvPr>
          <p:cNvSpPr txBox="1"/>
          <p:nvPr/>
        </p:nvSpPr>
        <p:spPr>
          <a:xfrm>
            <a:off x="1892968" y="441286"/>
            <a:ext cx="8662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>
                <a:latin typeface="Times New Roman" pitchFamily="18" charset="0"/>
                <a:cs typeface="Times New Roman" pitchFamily="18" charset="0"/>
              </a:rPr>
              <a:t>Atlântica </a:t>
            </a:r>
            <a:r>
              <a:rPr lang="pt-PT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dirty="0" err="1">
                <a:latin typeface="Times New Roman" pitchFamily="18" charset="0"/>
                <a:cs typeface="Times New Roman" pitchFamily="18" charset="0"/>
              </a:rPr>
              <a:t>Institution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 | Licenciatura em Fisioterapia</a:t>
            </a:r>
          </a:p>
          <a:p>
            <a:pPr algn="ctr"/>
            <a:r>
              <a:rPr lang="pt-PT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pt-PT" dirty="0">
                <a:latin typeface="Times New Roman" pitchFamily="18" charset="0"/>
                <a:cs typeface="Times New Roman" pitchFamily="18" charset="0"/>
              </a:rPr>
              <a:t>Ano Letivo 2016.2017 | 4ªAno Curricular</a:t>
            </a:r>
          </a:p>
          <a:p>
            <a:endParaRPr lang="pt-PT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545C0EA-FA3E-4579-A992-056203F1AE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16" y="214517"/>
            <a:ext cx="1368152" cy="144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simboft">
            <a:extLst>
              <a:ext uri="{FF2B5EF4-FFF2-40B4-BE49-F238E27FC236}">
                <a16:creationId xmlns:a16="http://schemas.microsoft.com/office/drawing/2014/main" id="{58D11255-4F10-4D70-8F4C-27EA10A3205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43723" y="330096"/>
            <a:ext cx="906780" cy="119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4196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BC670F8-7AF3-4C14-B592-60B74E64E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290" y="682387"/>
            <a:ext cx="9307322" cy="586853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PT" dirty="0"/>
              <a:t>População alvo: alunos inscritos em escolas de surf no concelho de Cascais.</a:t>
            </a:r>
          </a:p>
          <a:p>
            <a:pPr algn="just">
              <a:lnSpc>
                <a:spcPct val="150000"/>
              </a:lnSpc>
            </a:pPr>
            <a:r>
              <a:rPr lang="pt-PT" dirty="0"/>
              <a:t>Caraterização da amostra: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81BE326-4609-4341-9198-72A0AEAE7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496097"/>
              </p:ext>
            </p:extLst>
          </p:nvPr>
        </p:nvGraphicFramePr>
        <p:xfrm>
          <a:off x="3036329" y="1901323"/>
          <a:ext cx="8128000" cy="37572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3072590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67467645"/>
                    </a:ext>
                  </a:extLst>
                </a:gridCol>
              </a:tblGrid>
              <a:tr h="7549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dirty="0"/>
                        <a:t>Critérios de Inclusão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dirty="0"/>
                        <a:t>Critérios de Exclusão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46794"/>
                  </a:ext>
                </a:extLst>
              </a:tr>
              <a:tr h="7549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dirty="0"/>
                        <a:t>Atletas inscritos numa escola de Surf em Cascais.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dirty="0"/>
                        <a:t>Atletas que não compreendam a língua portuguesa.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39656"/>
                  </a:ext>
                </a:extLst>
              </a:tr>
              <a:tr h="7549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dirty="0"/>
                        <a:t>Atletas inscritos da Federação Nacional de Surf Portuguesa.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dirty="0"/>
                        <a:t>Atletas sem mínimo de horas de treino semanais (4/5).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964049"/>
                  </a:ext>
                </a:extLst>
              </a:tr>
              <a:tr h="7549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dirty="0"/>
                        <a:t>Autorização paternal e da escola para a participação no estudo.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PT" dirty="0"/>
                        <a:t>Atletas que não tenham preenchido o questionário em questões fundamentais.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484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598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BD01B-8C2F-4962-9170-16E641BD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Instrumento de recolha de dados e procedimentos de análise dos mesmos.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6D87694-B2B5-45F5-825F-085322F7C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PT" dirty="0"/>
              <a:t>Questionário:</a:t>
            </a:r>
          </a:p>
          <a:p>
            <a:pPr lvl="1">
              <a:lnSpc>
                <a:spcPct val="150000"/>
              </a:lnSpc>
            </a:pPr>
            <a:r>
              <a:rPr lang="pt-PT" dirty="0"/>
              <a:t>Dados Pessoais;</a:t>
            </a:r>
          </a:p>
          <a:p>
            <a:pPr lvl="1">
              <a:lnSpc>
                <a:spcPct val="150000"/>
              </a:lnSpc>
            </a:pPr>
            <a:r>
              <a:rPr lang="pt-PT" dirty="0"/>
              <a:t>Caraterísticas do atleta/da atividade;</a:t>
            </a:r>
          </a:p>
          <a:p>
            <a:pPr lvl="1">
              <a:lnSpc>
                <a:spcPct val="150000"/>
              </a:lnSpc>
            </a:pPr>
            <a:r>
              <a:rPr lang="pt-PT" dirty="0"/>
              <a:t>Caraterísticas das lesões.</a:t>
            </a:r>
          </a:p>
          <a:p>
            <a:pPr lvl="1">
              <a:lnSpc>
                <a:spcPct val="150000"/>
              </a:lnSpc>
            </a:pPr>
            <a:endParaRPr lang="pt-PT" dirty="0"/>
          </a:p>
          <a:p>
            <a:pPr>
              <a:lnSpc>
                <a:spcPct val="150000"/>
              </a:lnSpc>
            </a:pPr>
            <a:r>
              <a:rPr lang="pt-PT" dirty="0"/>
              <a:t>Procedimentos e análise dos dados: </a:t>
            </a:r>
          </a:p>
          <a:p>
            <a:pPr marL="0" indent="0">
              <a:buNone/>
            </a:pPr>
            <a:endParaRPr lang="pt-PT" dirty="0"/>
          </a:p>
          <a:p>
            <a:pPr lvl="1"/>
            <a:endParaRPr lang="pt-PT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44C984E-FB32-4A7A-8E90-7E4E5FC767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39887"/>
              </p:ext>
            </p:extLst>
          </p:nvPr>
        </p:nvGraphicFramePr>
        <p:xfrm>
          <a:off x="3033712" y="4722034"/>
          <a:ext cx="8026400" cy="2378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097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FF792-463C-4EB5-AF34-EB223143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Reflexões finais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286D855-08D6-4C30-B7BC-330BDC1A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3957"/>
            <a:ext cx="8915400" cy="477671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dirty="0"/>
              <a:t>Limitações do estudo;</a:t>
            </a:r>
          </a:p>
          <a:p>
            <a:pPr algn="just">
              <a:lnSpc>
                <a:spcPct val="150000"/>
              </a:lnSpc>
            </a:pPr>
            <a:r>
              <a:rPr lang="pt-PT" dirty="0"/>
              <a:t>Resultados semelhantes;</a:t>
            </a:r>
          </a:p>
          <a:p>
            <a:pPr algn="just">
              <a:lnSpc>
                <a:spcPct val="150000"/>
              </a:lnSpc>
            </a:pPr>
            <a:r>
              <a:rPr lang="pt-PT" dirty="0"/>
              <a:t>Contribuir para o desenvolvimento da área de prevenção de lesões nesta modalidade, se os resultados indicarem necessidade para este propósito;</a:t>
            </a:r>
          </a:p>
          <a:p>
            <a:pPr algn="just">
              <a:lnSpc>
                <a:spcPct val="150000"/>
              </a:lnSpc>
            </a:pPr>
            <a:r>
              <a:rPr lang="pt-PT" dirty="0"/>
              <a:t>A importância do fisioterapeuta não só na prevenção de lesão como na otimização do desempenho desportivo pressupõe um conhecimento previamente adquirido relativamente às características destes atletas e à atividade que esta modalidade engloba assim como informação detalhada sobre o tipo de lesões a que estão sujeitos e mecanismos de lesão, de modo a ser possível e pertinente desenvolver investigações que visem o desenvolvimento desta área.</a:t>
            </a:r>
          </a:p>
        </p:txBody>
      </p:sp>
    </p:spTree>
    <p:extLst>
      <p:ext uri="{BB962C8B-B14F-4D97-AF65-F5344CB8AC3E}">
        <p14:creationId xmlns:p14="http://schemas.microsoft.com/office/powerpoint/2010/main" val="1013806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D40F3-131D-49DE-81CC-7A98C50B6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3427"/>
          </a:xfrm>
        </p:spPr>
        <p:txBody>
          <a:bodyPr/>
          <a:lstStyle/>
          <a:p>
            <a:r>
              <a:rPr lang="pt-PT" dirty="0"/>
              <a:t>Bibliografia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4B52B6E-FA3B-431A-98E4-88C87DF98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1916"/>
            <a:ext cx="8915400" cy="51816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pt-PT" sz="2500" dirty="0"/>
              <a:t>Almeida, J., </a:t>
            </a:r>
            <a:r>
              <a:rPr lang="pt-PT" sz="2500" dirty="0" err="1"/>
              <a:t>Laíns</a:t>
            </a:r>
            <a:r>
              <a:rPr lang="pt-PT" sz="2500" dirty="0"/>
              <a:t>, J. &amp; Veríssimo, M. (2009). </a:t>
            </a:r>
            <a:r>
              <a:rPr lang="en-US" sz="2500" dirty="0"/>
              <a:t>A contribution for the knowledge of Surf Acute Injuries in Portugal. </a:t>
            </a:r>
            <a:r>
              <a:rPr lang="pt-PT" sz="2500" i="1" dirty="0"/>
              <a:t>Revista da Sociedade Portuguesa de Medicina e Reabilitação</a:t>
            </a:r>
            <a:r>
              <a:rPr lang="pt-PT" sz="2500" dirty="0"/>
              <a:t>, </a:t>
            </a:r>
            <a:r>
              <a:rPr lang="pt-PT" sz="2500" i="1" dirty="0"/>
              <a:t>2</a:t>
            </a:r>
            <a:r>
              <a:rPr lang="pt-PT" sz="2500" dirty="0"/>
              <a:t>,18-22.</a:t>
            </a:r>
          </a:p>
          <a:p>
            <a:pPr>
              <a:lnSpc>
                <a:spcPct val="170000"/>
              </a:lnSpc>
            </a:pPr>
            <a:r>
              <a:rPr lang="pt-PT" sz="2500" dirty="0" err="1"/>
              <a:t>Arnason</a:t>
            </a:r>
            <a:r>
              <a:rPr lang="pt-PT" sz="2500" dirty="0"/>
              <a:t>, A., Andersen, T., </a:t>
            </a:r>
            <a:r>
              <a:rPr lang="pt-PT" sz="2500" dirty="0" err="1"/>
              <a:t>Holme</a:t>
            </a:r>
            <a:r>
              <a:rPr lang="pt-PT" sz="2500" dirty="0"/>
              <a:t>, I., </a:t>
            </a:r>
            <a:r>
              <a:rPr lang="pt-PT" sz="2500" dirty="0" err="1"/>
              <a:t>Engebretsen</a:t>
            </a:r>
            <a:r>
              <a:rPr lang="pt-PT" sz="2500" dirty="0"/>
              <a:t>, I. &amp; </a:t>
            </a:r>
            <a:r>
              <a:rPr lang="pt-PT" sz="2500" dirty="0" err="1"/>
              <a:t>Bahr</a:t>
            </a:r>
            <a:r>
              <a:rPr lang="pt-PT" sz="2500" dirty="0"/>
              <a:t>, R. (2006). </a:t>
            </a:r>
            <a:r>
              <a:rPr lang="en-US" sz="2500" dirty="0"/>
              <a:t>Prevention of hamstring strains in elite soccer: an intervention study. </a:t>
            </a:r>
            <a:r>
              <a:rPr lang="en-US" sz="2500" i="1" dirty="0"/>
              <a:t>Scandinavian Journal of Medicine &amp; Science in Sports</a:t>
            </a:r>
            <a:r>
              <a:rPr lang="en-US" sz="2500" dirty="0"/>
              <a:t> , </a:t>
            </a:r>
            <a:r>
              <a:rPr lang="en-US" sz="2500" i="1" dirty="0"/>
              <a:t>2</a:t>
            </a:r>
            <a:r>
              <a:rPr lang="en-US" sz="2500" dirty="0"/>
              <a:t>, 40-48.</a:t>
            </a:r>
            <a:endParaRPr lang="pt-PT" sz="2500" dirty="0"/>
          </a:p>
          <a:p>
            <a:pPr>
              <a:lnSpc>
                <a:spcPct val="170000"/>
              </a:lnSpc>
            </a:pPr>
            <a:r>
              <a:rPr lang="en-US" sz="2500" dirty="0"/>
              <a:t>Bentley, T., Page, S. &amp; Keith, M. (2007). Adventure tourism and adventure sports injury: The New Zealand experience. </a:t>
            </a:r>
            <a:r>
              <a:rPr lang="en-US" sz="2500" i="1" dirty="0"/>
              <a:t>Applied Ergonomics ,38, </a:t>
            </a:r>
            <a:r>
              <a:rPr lang="en-US" sz="2500" dirty="0"/>
              <a:t>791-796.</a:t>
            </a:r>
            <a:endParaRPr lang="pt-PT" sz="2500" dirty="0"/>
          </a:p>
          <a:p>
            <a:pPr>
              <a:lnSpc>
                <a:spcPct val="170000"/>
              </a:lnSpc>
            </a:pPr>
            <a:r>
              <a:rPr lang="en-US" sz="2500" dirty="0"/>
              <a:t>Brooks, J. &amp; Fuller, C. (2006). The Influence of Methodological Issues on the Results and Conclusions from Epidemiological Studies of Sports Injuries . </a:t>
            </a:r>
            <a:r>
              <a:rPr lang="pt-PT" sz="2500" dirty="0"/>
              <a:t>In </a:t>
            </a:r>
            <a:r>
              <a:rPr lang="pt-PT" sz="2500" i="1" dirty="0"/>
              <a:t>Sports </a:t>
            </a:r>
            <a:r>
              <a:rPr lang="pt-PT" sz="2500" i="1" dirty="0" err="1"/>
              <a:t>Med</a:t>
            </a:r>
            <a:r>
              <a:rPr lang="pt-PT" sz="2500" i="1" dirty="0"/>
              <a:t> ,6, </a:t>
            </a:r>
            <a:r>
              <a:rPr lang="pt-PT" sz="2500" dirty="0"/>
              <a:t> 459-472.</a:t>
            </a:r>
          </a:p>
          <a:p>
            <a:pPr>
              <a:lnSpc>
                <a:spcPct val="170000"/>
              </a:lnSpc>
            </a:pPr>
            <a:r>
              <a:rPr lang="pt-PT" sz="2500" dirty="0"/>
              <a:t>Castro, M. A. (2005). </a:t>
            </a:r>
            <a:r>
              <a:rPr lang="pt-PT" sz="2500" i="1" dirty="0"/>
              <a:t>Lesões no </a:t>
            </a:r>
            <a:r>
              <a:rPr lang="pt-PT" sz="2500" i="1" dirty="0" err="1"/>
              <a:t>Baquetebol</a:t>
            </a:r>
            <a:r>
              <a:rPr lang="pt-PT" sz="2500" i="1" dirty="0"/>
              <a:t> Portugês.1.</a:t>
            </a:r>
            <a:endParaRPr lang="pt-PT" sz="2500" dirty="0"/>
          </a:p>
          <a:p>
            <a:pPr>
              <a:lnSpc>
                <a:spcPct val="170000"/>
              </a:lnSpc>
            </a:pPr>
            <a:r>
              <a:rPr lang="pt-PT" sz="2500" dirty="0"/>
              <a:t>Moraes, G., Guimarães, A.T. &amp; Gomes, A. (2012). </a:t>
            </a:r>
            <a:r>
              <a:rPr lang="en-US" sz="2500" dirty="0"/>
              <a:t>Analysis of the prevalence of injuries in the Paraná Coast Surfers, </a:t>
            </a:r>
            <a:r>
              <a:rPr lang="en-US" sz="2500" i="1" dirty="0"/>
              <a:t>21(4),</a:t>
            </a:r>
            <a:r>
              <a:rPr lang="en-US" sz="2500" dirty="0"/>
              <a:t> 213-218.</a:t>
            </a:r>
            <a:endParaRPr lang="pt-PT" sz="2500" dirty="0"/>
          </a:p>
          <a:p>
            <a:pPr>
              <a:lnSpc>
                <a:spcPct val="170000"/>
              </a:lnSpc>
            </a:pPr>
            <a:r>
              <a:rPr lang="en-US" sz="2500" dirty="0"/>
              <a:t>Klick, MD., Courtney, M. &amp; Adler, M. (2016). Surfing USA: an epidemiological study of surfing injuries presenting to US EDs 2002 to 2013. </a:t>
            </a:r>
            <a:r>
              <a:rPr lang="pt-PT" sz="2500" i="1" dirty="0" err="1"/>
              <a:t>American</a:t>
            </a:r>
            <a:r>
              <a:rPr lang="pt-PT" sz="2500" i="1" dirty="0"/>
              <a:t> </a:t>
            </a:r>
            <a:r>
              <a:rPr lang="pt-PT" sz="2500" i="1" dirty="0" err="1"/>
              <a:t>Journal</a:t>
            </a:r>
            <a:r>
              <a:rPr lang="pt-PT" sz="2500" i="1" dirty="0"/>
              <a:t> </a:t>
            </a:r>
            <a:r>
              <a:rPr lang="pt-PT" sz="2500" i="1" dirty="0" err="1"/>
              <a:t>of</a:t>
            </a:r>
            <a:r>
              <a:rPr lang="pt-PT" sz="2500" i="1" dirty="0"/>
              <a:t> </a:t>
            </a:r>
            <a:r>
              <a:rPr lang="pt-PT" sz="2500" i="1" dirty="0" err="1"/>
              <a:t>Emergency</a:t>
            </a:r>
            <a:r>
              <a:rPr lang="pt-PT" sz="2500" i="1" dirty="0"/>
              <a:t> Medicine,</a:t>
            </a:r>
            <a:r>
              <a:rPr lang="pt-PT" sz="2500" dirty="0"/>
              <a:t> 1-6.</a:t>
            </a:r>
          </a:p>
          <a:p>
            <a:pPr>
              <a:lnSpc>
                <a:spcPct val="170000"/>
              </a:lnSpc>
            </a:pPr>
            <a:r>
              <a:rPr lang="pt-PT" sz="2500" dirty="0"/>
              <a:t>Couto, C. (2012). </a:t>
            </a:r>
            <a:r>
              <a:rPr lang="pt-PT" sz="2500" i="1" dirty="0"/>
              <a:t>A preparação Física do Surf: Treino Funcional e Treino em Piscina,1, </a:t>
            </a:r>
            <a:r>
              <a:rPr lang="pt-PT" sz="2500" dirty="0"/>
              <a:t>1-130</a:t>
            </a:r>
            <a:r>
              <a:rPr lang="pt-PT" sz="2500" i="1" dirty="0"/>
              <a:t>.</a:t>
            </a:r>
            <a:endParaRPr lang="pt-PT" sz="2500" dirty="0"/>
          </a:p>
          <a:p>
            <a:pPr>
              <a:lnSpc>
                <a:spcPct val="170000"/>
              </a:lnSpc>
            </a:pPr>
            <a:r>
              <a:rPr lang="en-US" sz="2500" dirty="0"/>
              <a:t>Dvorak, J., </a:t>
            </a:r>
            <a:r>
              <a:rPr lang="en-US" sz="2500" dirty="0" err="1"/>
              <a:t>Junge</a:t>
            </a:r>
            <a:r>
              <a:rPr lang="en-US" sz="2500" dirty="0"/>
              <a:t>, A., </a:t>
            </a:r>
            <a:r>
              <a:rPr lang="en-US" sz="2500" dirty="0" err="1"/>
              <a:t>Derman</a:t>
            </a:r>
            <a:r>
              <a:rPr lang="en-US" sz="2500" dirty="0"/>
              <a:t>, W. &amp; </a:t>
            </a:r>
            <a:r>
              <a:rPr lang="en-US" sz="2500" dirty="0" err="1"/>
              <a:t>Schwellnuss</a:t>
            </a:r>
            <a:r>
              <a:rPr lang="en-US" sz="2500" dirty="0"/>
              <a:t>, M. (2011). Injuries and </a:t>
            </a:r>
            <a:r>
              <a:rPr lang="en-US" sz="2500" dirty="0" err="1"/>
              <a:t>ilness</a:t>
            </a:r>
            <a:r>
              <a:rPr lang="en-US" sz="2500" dirty="0"/>
              <a:t> of football players during the 2010 FIFA World Cup. </a:t>
            </a:r>
            <a:r>
              <a:rPr lang="en-US" sz="2500" i="1" dirty="0"/>
              <a:t>British Journal of Sports Medicine</a:t>
            </a:r>
            <a:r>
              <a:rPr lang="en-US" sz="2500" dirty="0"/>
              <a:t>, </a:t>
            </a:r>
            <a:r>
              <a:rPr lang="en-US" sz="2500" i="1" dirty="0"/>
              <a:t>10, </a:t>
            </a:r>
            <a:r>
              <a:rPr lang="en-US" sz="2500" dirty="0"/>
              <a:t>731-736.</a:t>
            </a:r>
            <a:endParaRPr lang="pt-PT" sz="2500" dirty="0"/>
          </a:p>
          <a:p>
            <a:pPr>
              <a:lnSpc>
                <a:spcPct val="170000"/>
              </a:lnSpc>
            </a:pPr>
            <a:r>
              <a:rPr lang="en-US" sz="2500" dirty="0"/>
              <a:t>Farley, O., </a:t>
            </a:r>
            <a:r>
              <a:rPr lang="en-US" sz="2500" dirty="0" err="1"/>
              <a:t>Abbiss</a:t>
            </a:r>
            <a:r>
              <a:rPr lang="en-US" sz="2500" dirty="0"/>
              <a:t>, C. &amp; Shepard, J. (2016). </a:t>
            </a:r>
            <a:r>
              <a:rPr lang="en-US" sz="2500" dirty="0" err="1"/>
              <a:t>Performnce</a:t>
            </a:r>
            <a:r>
              <a:rPr lang="en-US" sz="2500" dirty="0"/>
              <a:t> Analysis of Surfing: A Review. </a:t>
            </a:r>
            <a:r>
              <a:rPr lang="en-US" sz="2500" i="1" dirty="0"/>
              <a:t>Journal of Strength and Conditioning Research</a:t>
            </a:r>
            <a:r>
              <a:rPr lang="en-US" sz="2500" dirty="0"/>
              <a:t>, </a:t>
            </a:r>
            <a:r>
              <a:rPr lang="en-US" sz="2500" i="1" dirty="0"/>
              <a:t>28</a:t>
            </a:r>
            <a:r>
              <a:rPr lang="en-US" sz="2500" dirty="0"/>
              <a:t>, 260-271.</a:t>
            </a:r>
            <a:endParaRPr lang="pt-PT" sz="2500" dirty="0"/>
          </a:p>
          <a:p>
            <a:pPr>
              <a:lnSpc>
                <a:spcPct val="170000"/>
              </a:lnSpc>
            </a:pPr>
            <a:r>
              <a:rPr lang="en-US" sz="2500" dirty="0"/>
              <a:t>Fletcher, R., Fletcher, S. &amp; Wagner, E. (2003). </a:t>
            </a:r>
            <a:r>
              <a:rPr lang="pt-PT" sz="2500" i="1" dirty="0"/>
              <a:t>Epidemiologia clínica: elementos essenciais,3, </a:t>
            </a:r>
            <a:r>
              <a:rPr lang="pt-PT" sz="2500" dirty="0"/>
              <a:t>32-36</a:t>
            </a:r>
            <a:r>
              <a:rPr lang="pt-PT" sz="2500" i="1" dirty="0"/>
              <a:t>. </a:t>
            </a:r>
            <a:r>
              <a:rPr lang="pt-PT" sz="2500" dirty="0"/>
              <a:t> Porto Alegre. </a:t>
            </a:r>
          </a:p>
          <a:p>
            <a:pPr>
              <a:lnSpc>
                <a:spcPct val="170000"/>
              </a:lnSpc>
            </a:pPr>
            <a:r>
              <a:rPr lang="en-US" sz="2500" dirty="0"/>
              <a:t>Fong, D., Hong, Y., Chan, L., Yung, P. &amp; Chan, K. (2009). A </a:t>
            </a:r>
            <a:r>
              <a:rPr lang="en-US" sz="2500" dirty="0" err="1"/>
              <a:t>Systematice</a:t>
            </a:r>
            <a:r>
              <a:rPr lang="en-US" sz="2500" dirty="0"/>
              <a:t> </a:t>
            </a:r>
            <a:r>
              <a:rPr lang="en-US" sz="2500" dirty="0" err="1"/>
              <a:t>Reviw</a:t>
            </a:r>
            <a:r>
              <a:rPr lang="en-US" sz="2500" dirty="0"/>
              <a:t> on Ankle Injury and Ankle Sprain in sports. </a:t>
            </a:r>
            <a:r>
              <a:rPr lang="pt-PT" sz="2500" i="1" dirty="0"/>
              <a:t>Sports Medicine, 37</a:t>
            </a:r>
            <a:r>
              <a:rPr lang="pt-PT" sz="2500" dirty="0"/>
              <a:t> , 73-94.</a:t>
            </a:r>
          </a:p>
          <a:p>
            <a:pPr>
              <a:lnSpc>
                <a:spcPct val="170000"/>
              </a:lnSpc>
            </a:pPr>
            <a:r>
              <a:rPr lang="pt-PT" sz="2500" dirty="0" err="1"/>
              <a:t>Foo</a:t>
            </a:r>
            <a:r>
              <a:rPr lang="pt-PT" sz="2500" dirty="0"/>
              <a:t>, P. (2004). Surf injuries in </a:t>
            </a:r>
            <a:r>
              <a:rPr lang="pt-PT" sz="2500" dirty="0" err="1"/>
              <a:t>recreactional</a:t>
            </a:r>
            <a:r>
              <a:rPr lang="pt-PT" sz="2500" dirty="0"/>
              <a:t> surfers.</a:t>
            </a:r>
          </a:p>
          <a:p>
            <a:pPr>
              <a:lnSpc>
                <a:spcPct val="170000"/>
              </a:lnSpc>
            </a:pPr>
            <a:r>
              <a:rPr lang="pt-PT" sz="2500" dirty="0" err="1"/>
              <a:t>Fortin</a:t>
            </a:r>
            <a:r>
              <a:rPr lang="pt-PT" sz="2500" dirty="0"/>
              <a:t>, M. (2003) </a:t>
            </a:r>
            <a:r>
              <a:rPr lang="pt-PT" sz="2500" i="1" dirty="0"/>
              <a:t>O processo de investigação: da </a:t>
            </a:r>
            <a:r>
              <a:rPr lang="pt-PT" sz="2500" i="1" dirty="0" err="1"/>
              <a:t>concepção</a:t>
            </a:r>
            <a:r>
              <a:rPr lang="pt-PT" sz="2500" i="1" dirty="0"/>
              <a:t> à realização, 3, </a:t>
            </a:r>
            <a:r>
              <a:rPr lang="pt-PT" sz="2500" dirty="0"/>
              <a:t>255-280.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62341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887933-34D9-4EAF-95E9-AF331130A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20841"/>
            <a:ext cx="8915400" cy="624037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1700" dirty="0"/>
              <a:t>Furness, J., Hing, W., Walsh, J., Abbott, A., Sheppard, J. &amp; </a:t>
            </a:r>
            <a:r>
              <a:rPr lang="en-US" sz="1700" dirty="0" err="1"/>
              <a:t>Climstein</a:t>
            </a:r>
            <a:r>
              <a:rPr lang="en-US" sz="1700" dirty="0"/>
              <a:t>, M. (2015). Acute Injuries in Recreational and Competitive Surfers: Incidence, Severity, Location, Type, and Mechanism. </a:t>
            </a:r>
            <a:r>
              <a:rPr lang="en-US" sz="1700" i="1" dirty="0"/>
              <a:t>The American Journal of Sports Medicine</a:t>
            </a:r>
            <a:r>
              <a:rPr lang="en-US" sz="1700" dirty="0"/>
              <a:t>,</a:t>
            </a:r>
            <a:r>
              <a:rPr lang="en-US" sz="1700" i="1" dirty="0"/>
              <a:t>10</a:t>
            </a:r>
            <a:r>
              <a:rPr lang="en-US" sz="1700" dirty="0"/>
              <a:t>, 1-9.</a:t>
            </a:r>
            <a:endParaRPr lang="pt-PT" sz="1700" dirty="0"/>
          </a:p>
          <a:p>
            <a:pPr>
              <a:lnSpc>
                <a:spcPct val="170000"/>
              </a:lnSpc>
            </a:pPr>
            <a:r>
              <a:rPr lang="en-US" sz="1700" dirty="0"/>
              <a:t>Gama, A., &amp; Gómez-Conesa, A. (2010). </a:t>
            </a:r>
            <a:r>
              <a:rPr lang="pt-PT" sz="1700" dirty="0" err="1"/>
              <a:t>Revisiones</a:t>
            </a:r>
            <a:r>
              <a:rPr lang="pt-PT" sz="1700" dirty="0"/>
              <a:t> sistemáticas de </a:t>
            </a:r>
            <a:r>
              <a:rPr lang="pt-PT" sz="1700" dirty="0" err="1"/>
              <a:t>estudios</a:t>
            </a:r>
            <a:r>
              <a:rPr lang="pt-PT" sz="1700" dirty="0"/>
              <a:t> epidemiológicos. </a:t>
            </a:r>
            <a:r>
              <a:rPr lang="pt-PT" sz="1700" dirty="0" err="1"/>
              <a:t>Un</a:t>
            </a:r>
            <a:r>
              <a:rPr lang="pt-PT" sz="1700" dirty="0"/>
              <a:t> instrumento para la evidencia </a:t>
            </a:r>
            <a:r>
              <a:rPr lang="pt-PT" sz="1700" dirty="0" err="1"/>
              <a:t>en</a:t>
            </a:r>
            <a:r>
              <a:rPr lang="pt-PT" sz="1700" dirty="0"/>
              <a:t> fisioterapia. </a:t>
            </a:r>
            <a:r>
              <a:rPr lang="pt-PT" sz="1700" i="1" dirty="0"/>
              <a:t>Elsevier Doyma,32</a:t>
            </a:r>
            <a:r>
              <a:rPr lang="pt-PT" sz="1700" dirty="0"/>
              <a:t>, 25-32.</a:t>
            </a:r>
          </a:p>
          <a:p>
            <a:pPr>
              <a:lnSpc>
                <a:spcPct val="170000"/>
              </a:lnSpc>
            </a:pPr>
            <a:r>
              <a:rPr lang="pt-PT" sz="1700" dirty="0"/>
              <a:t>Base, L., Alves, M., Oliveira, E. &amp; Costa, R. (2007). Lesões em surfistas profissionais. </a:t>
            </a:r>
            <a:r>
              <a:rPr lang="pt-PT" sz="1700" i="1" dirty="0"/>
              <a:t>Revista Brasileira Medicina e </a:t>
            </a:r>
            <a:r>
              <a:rPr lang="pt-PT" sz="1700" i="1" dirty="0" err="1"/>
              <a:t>Esportes</a:t>
            </a:r>
            <a:r>
              <a:rPr lang="pt-PT" sz="1700" i="1" dirty="0"/>
              <a:t>, 13</a:t>
            </a:r>
            <a:r>
              <a:rPr lang="pt-PT" sz="1700" dirty="0"/>
              <a:t>, 251-253.</a:t>
            </a:r>
          </a:p>
          <a:p>
            <a:pPr>
              <a:lnSpc>
                <a:spcPct val="170000"/>
              </a:lnSpc>
            </a:pPr>
            <a:r>
              <a:rPr lang="pt-PT" sz="1700" dirty="0" err="1"/>
              <a:t>Hochman</a:t>
            </a:r>
            <a:r>
              <a:rPr lang="pt-PT" sz="1700" dirty="0"/>
              <a:t>, B., </a:t>
            </a:r>
            <a:r>
              <a:rPr lang="pt-PT" sz="1700" dirty="0" err="1"/>
              <a:t>Nahas</a:t>
            </a:r>
            <a:r>
              <a:rPr lang="pt-PT" sz="1700" dirty="0"/>
              <a:t>, F., Oliveira e Filho, R. &amp; Ferreira, L. (2005). Desenhos de Pesquisa. (Tese de Pós-Graduação em Cirurgia Plástica da Universidade Federal de São Paulo).</a:t>
            </a:r>
          </a:p>
          <a:p>
            <a:pPr>
              <a:lnSpc>
                <a:spcPct val="170000"/>
              </a:lnSpc>
            </a:pPr>
            <a:r>
              <a:rPr lang="en-US" sz="1700" dirty="0" err="1"/>
              <a:t>Junge</a:t>
            </a:r>
            <a:r>
              <a:rPr lang="en-US" sz="1700" dirty="0"/>
              <a:t>, A., </a:t>
            </a:r>
            <a:r>
              <a:rPr lang="en-US" sz="1700" dirty="0" err="1"/>
              <a:t>Engebrestsen</a:t>
            </a:r>
            <a:r>
              <a:rPr lang="en-US" sz="1700" dirty="0"/>
              <a:t>, L., Alonso, J., </a:t>
            </a:r>
            <a:r>
              <a:rPr lang="en-US" sz="1700" dirty="0" err="1"/>
              <a:t>Renstrom</a:t>
            </a:r>
            <a:r>
              <a:rPr lang="en-US" sz="1700" dirty="0"/>
              <a:t>, P., </a:t>
            </a:r>
            <a:r>
              <a:rPr lang="en-US" sz="1700" dirty="0" err="1"/>
              <a:t>Mountjoy</a:t>
            </a:r>
            <a:r>
              <a:rPr lang="en-US" sz="1700" dirty="0"/>
              <a:t>, M. &amp; </a:t>
            </a:r>
            <a:r>
              <a:rPr lang="en-US" sz="1700" dirty="0" err="1"/>
              <a:t>Aubry</a:t>
            </a:r>
            <a:r>
              <a:rPr lang="en-US" sz="1700" dirty="0"/>
              <a:t>, M. (2008). Injury surveillance in multi-sport events : the International Olympic </a:t>
            </a:r>
            <a:r>
              <a:rPr lang="en-US" sz="1700" dirty="0" err="1"/>
              <a:t>Commite</a:t>
            </a:r>
            <a:r>
              <a:rPr lang="en-US" sz="1700" dirty="0"/>
              <a:t> approach. </a:t>
            </a:r>
            <a:r>
              <a:rPr lang="en-US" sz="1700" i="1" dirty="0"/>
              <a:t>British Journal of Sports Medicine,10</a:t>
            </a:r>
            <a:r>
              <a:rPr lang="en-US" sz="1700" dirty="0"/>
              <a:t> , 413-421.</a:t>
            </a:r>
            <a:endParaRPr lang="pt-PT" sz="1700" dirty="0"/>
          </a:p>
          <a:p>
            <a:pPr>
              <a:lnSpc>
                <a:spcPct val="170000"/>
              </a:lnSpc>
            </a:pPr>
            <a:r>
              <a:rPr lang="en-US" sz="1700" dirty="0"/>
              <a:t>Knowle, S., Marshall, S. &amp; </a:t>
            </a:r>
            <a:r>
              <a:rPr lang="en-US" sz="1700" dirty="0" err="1"/>
              <a:t>Guskiewicz</a:t>
            </a:r>
            <a:r>
              <a:rPr lang="en-US" sz="1700" dirty="0"/>
              <a:t>, K. (2006). Issues in estimating Risks and Rates in Sports Injury Research. </a:t>
            </a:r>
            <a:r>
              <a:rPr lang="en-US" sz="1700" i="1" dirty="0"/>
              <a:t>Journal of Athletic Training</a:t>
            </a:r>
            <a:r>
              <a:rPr lang="en-US" sz="1700" dirty="0"/>
              <a:t> ,</a:t>
            </a:r>
            <a:r>
              <a:rPr lang="en-US" sz="1700" i="1" dirty="0"/>
              <a:t>5</a:t>
            </a:r>
            <a:r>
              <a:rPr lang="en-US" sz="1700" dirty="0"/>
              <a:t>, 207-215.</a:t>
            </a:r>
            <a:endParaRPr lang="pt-PT" sz="1700" dirty="0"/>
          </a:p>
          <a:p>
            <a:pPr>
              <a:lnSpc>
                <a:spcPct val="170000"/>
              </a:lnSpc>
            </a:pPr>
            <a:r>
              <a:rPr lang="en-US" sz="1700" dirty="0"/>
              <a:t>Moreira, M. (2009). </a:t>
            </a:r>
            <a:r>
              <a:rPr lang="en-US" sz="1700" i="1" dirty="0"/>
              <a:t>Surf - Da </a:t>
            </a:r>
            <a:r>
              <a:rPr lang="en-US" sz="1700" i="1" dirty="0" err="1"/>
              <a:t>ciência</a:t>
            </a:r>
            <a:r>
              <a:rPr lang="en-US" sz="1700" i="1" dirty="0"/>
              <a:t> a </a:t>
            </a:r>
            <a:r>
              <a:rPr lang="en-US" sz="1700" i="1" dirty="0" err="1"/>
              <a:t>prática</a:t>
            </a:r>
            <a:r>
              <a:rPr lang="en-US" sz="1700" i="1" dirty="0"/>
              <a:t>.</a:t>
            </a:r>
            <a:r>
              <a:rPr lang="en-US" sz="1700" dirty="0"/>
              <a:t> FMH.</a:t>
            </a:r>
            <a:endParaRPr lang="pt-PT" sz="1700" dirty="0"/>
          </a:p>
          <a:p>
            <a:pPr>
              <a:lnSpc>
                <a:spcPct val="170000"/>
              </a:lnSpc>
            </a:pPr>
            <a:r>
              <a:rPr lang="en-US" sz="1700" dirty="0"/>
              <a:t>Nathanson, A. &amp; Haynes, P. (2002). Surfing Injuries. </a:t>
            </a:r>
            <a:r>
              <a:rPr lang="en-US" sz="1700" i="1" dirty="0"/>
              <a:t>American Journal of Sports Medicine</a:t>
            </a:r>
            <a:r>
              <a:rPr lang="en-US" sz="1700" dirty="0"/>
              <a:t>, </a:t>
            </a:r>
            <a:r>
              <a:rPr lang="en-US" sz="1700" i="1" dirty="0"/>
              <a:t>5</a:t>
            </a:r>
            <a:r>
              <a:rPr lang="en-US" sz="1700" dirty="0"/>
              <a:t>, 155-160.</a:t>
            </a:r>
            <a:endParaRPr lang="pt-PT" sz="1700" dirty="0"/>
          </a:p>
          <a:p>
            <a:pPr>
              <a:lnSpc>
                <a:spcPct val="170000"/>
              </a:lnSpc>
            </a:pPr>
            <a:r>
              <a:rPr lang="en-US" sz="1700" dirty="0"/>
              <a:t>Nathanson, A., Bird, S. &amp; Tam-Sing, K. (2007). Competitive Surfing </a:t>
            </a:r>
            <a:r>
              <a:rPr lang="en-US" sz="1700" dirty="0" err="1"/>
              <a:t>Inkuries</a:t>
            </a:r>
            <a:r>
              <a:rPr lang="en-US" sz="1700" dirty="0"/>
              <a:t>: a Prospective study of surfing-Related Injuries Among Contest Surfers. </a:t>
            </a:r>
            <a:r>
              <a:rPr lang="en-US" sz="1700" i="1" dirty="0"/>
              <a:t>Am J Sports Med, 2</a:t>
            </a:r>
            <a:r>
              <a:rPr lang="en-US" sz="1700" dirty="0"/>
              <a:t> , 113-117.</a:t>
            </a:r>
            <a:endParaRPr lang="pt-PT" sz="1700" dirty="0"/>
          </a:p>
          <a:p>
            <a:pPr>
              <a:lnSpc>
                <a:spcPct val="170000"/>
              </a:lnSpc>
            </a:pPr>
            <a:r>
              <a:rPr lang="en-US" sz="1700" dirty="0"/>
              <a:t>Oliveira, R. &amp; Tavares, I. (2008). </a:t>
            </a:r>
            <a:r>
              <a:rPr lang="en-US" sz="1700" i="1" dirty="0"/>
              <a:t>Injuries on amateur practitioners of Body Board</a:t>
            </a:r>
            <a:r>
              <a:rPr lang="en-US" sz="1700" dirty="0"/>
              <a:t>. </a:t>
            </a:r>
            <a:endParaRPr lang="pt-PT" sz="1700" dirty="0"/>
          </a:p>
          <a:p>
            <a:pPr>
              <a:lnSpc>
                <a:spcPct val="170000"/>
              </a:lnSpc>
            </a:pPr>
            <a:r>
              <a:rPr lang="en-US" sz="1700" dirty="0"/>
              <a:t>Olsen, O., </a:t>
            </a:r>
            <a:r>
              <a:rPr lang="en-US" sz="1700" dirty="0" err="1"/>
              <a:t>Myklebust</a:t>
            </a:r>
            <a:r>
              <a:rPr lang="en-US" sz="1700" dirty="0"/>
              <a:t>, G., </a:t>
            </a:r>
            <a:r>
              <a:rPr lang="en-US" sz="1700" dirty="0" err="1"/>
              <a:t>Engebretsen</a:t>
            </a:r>
            <a:r>
              <a:rPr lang="en-US" sz="1700" dirty="0"/>
              <a:t>, L., </a:t>
            </a:r>
            <a:r>
              <a:rPr lang="en-US" sz="1700" dirty="0" err="1"/>
              <a:t>Holme</a:t>
            </a:r>
            <a:r>
              <a:rPr lang="en-US" sz="1700" dirty="0"/>
              <a:t>, I. &amp; Bahr, R. (2005).  </a:t>
            </a:r>
            <a:r>
              <a:rPr lang="en-US" sz="1700" dirty="0" err="1"/>
              <a:t>Exercices</a:t>
            </a:r>
            <a:r>
              <a:rPr lang="en-US" sz="1700" dirty="0"/>
              <a:t> to </a:t>
            </a:r>
            <a:r>
              <a:rPr lang="en-US" sz="1700" dirty="0" err="1"/>
              <a:t>prevente</a:t>
            </a:r>
            <a:r>
              <a:rPr lang="en-US" sz="1700" dirty="0"/>
              <a:t> lower limb injuries in youth sports: cluster </a:t>
            </a:r>
            <a:r>
              <a:rPr lang="en-US" sz="1700" dirty="0" err="1"/>
              <a:t>randomised</a:t>
            </a:r>
            <a:r>
              <a:rPr lang="en-US" sz="1700" dirty="0"/>
              <a:t> </a:t>
            </a:r>
            <a:r>
              <a:rPr lang="en-US" sz="1700" dirty="0" err="1"/>
              <a:t>controlles</a:t>
            </a:r>
            <a:r>
              <a:rPr lang="en-US" sz="1700" dirty="0"/>
              <a:t> trial, 1-7.</a:t>
            </a:r>
            <a:endParaRPr lang="pt-PT" sz="1700" dirty="0"/>
          </a:p>
          <a:p>
            <a:pPr>
              <a:lnSpc>
                <a:spcPct val="170000"/>
              </a:lnSpc>
            </a:pPr>
            <a:r>
              <a:rPr lang="pt-PT" sz="1700" dirty="0"/>
              <a:t>Santos, P.C. (2014). </a:t>
            </a:r>
            <a:r>
              <a:rPr lang="pt-PT" sz="1700" i="1" dirty="0"/>
              <a:t>Prevalência e Incidência das Lesões em Surfistas de Elite </a:t>
            </a:r>
            <a:r>
              <a:rPr lang="pt-PT" sz="1700" i="1" dirty="0" err="1"/>
              <a:t>Portugues</a:t>
            </a:r>
            <a:r>
              <a:rPr lang="pt-PT" sz="1700" i="1" dirty="0"/>
              <a:t> - Comparação entre competidores e não Competidores.</a:t>
            </a:r>
            <a:endParaRPr lang="pt-PT" sz="1700" dirty="0"/>
          </a:p>
          <a:p>
            <a:pPr>
              <a:lnSpc>
                <a:spcPct val="170000"/>
              </a:lnSpc>
            </a:pPr>
            <a:r>
              <a:rPr lang="en-US" sz="1700" dirty="0" err="1"/>
              <a:t>Sman</a:t>
            </a:r>
            <a:r>
              <a:rPr lang="en-US" sz="1700" dirty="0"/>
              <a:t>, C., </a:t>
            </a:r>
            <a:r>
              <a:rPr lang="en-US" sz="1700" dirty="0" err="1"/>
              <a:t>Marle</a:t>
            </a:r>
            <a:r>
              <a:rPr lang="en-US" sz="1700" dirty="0"/>
              <a:t>, A., Eckhardt, J. &amp; </a:t>
            </a:r>
            <a:r>
              <a:rPr lang="en-US" sz="1700" dirty="0" err="1"/>
              <a:t>Aken</a:t>
            </a:r>
            <a:r>
              <a:rPr lang="en-US" sz="1700" dirty="0"/>
              <a:t>, D. (2003). </a:t>
            </a:r>
            <a:r>
              <a:rPr lang="en-US" sz="1700" i="1" dirty="0"/>
              <a:t>Risks of certain sports and recreational activities in the EU. </a:t>
            </a:r>
            <a:r>
              <a:rPr lang="pt-PT" sz="1700" i="1" dirty="0" err="1"/>
              <a:t>The</a:t>
            </a:r>
            <a:r>
              <a:rPr lang="pt-PT" sz="1700" i="1" dirty="0"/>
              <a:t> role </a:t>
            </a:r>
            <a:r>
              <a:rPr lang="pt-PT" sz="1700" i="1" dirty="0" err="1"/>
              <a:t>of</a:t>
            </a:r>
            <a:r>
              <a:rPr lang="pt-PT" sz="1700" i="1" dirty="0"/>
              <a:t> services,7, </a:t>
            </a:r>
            <a:r>
              <a:rPr lang="pt-PT" sz="1700" dirty="0"/>
              <a:t>86-100</a:t>
            </a:r>
            <a:r>
              <a:rPr lang="pt-PT" sz="1700" i="1" dirty="0"/>
              <a:t>.</a:t>
            </a:r>
            <a:r>
              <a:rPr lang="pt-PT" sz="1700" dirty="0"/>
              <a:t> </a:t>
            </a:r>
          </a:p>
          <a:p>
            <a:pPr>
              <a:lnSpc>
                <a:spcPct val="170000"/>
              </a:lnSpc>
            </a:pPr>
            <a:r>
              <a:rPr lang="pt-PT" sz="1700" dirty="0"/>
              <a:t>Vasconcelos, E., </a:t>
            </a:r>
            <a:r>
              <a:rPr lang="pt-PT" sz="1700" dirty="0" err="1"/>
              <a:t>Steinman</a:t>
            </a:r>
            <a:r>
              <a:rPr lang="pt-PT" sz="1700" dirty="0"/>
              <a:t>, J., Ramos, R., Botelho, J. &amp; </a:t>
            </a:r>
            <a:r>
              <a:rPr lang="pt-PT" sz="1700" dirty="0" err="1"/>
              <a:t>Nahas</a:t>
            </a:r>
            <a:r>
              <a:rPr lang="pt-PT" sz="1700" dirty="0"/>
              <a:t>, M. (2000). Epidemiologia dos acidentes no surfe no brasil, </a:t>
            </a:r>
            <a:r>
              <a:rPr lang="pt-PT" sz="1700" i="1" dirty="0"/>
              <a:t>6</a:t>
            </a:r>
            <a:r>
              <a:rPr lang="pt-PT" sz="1700" dirty="0"/>
              <a:t>, 9-15</a:t>
            </a:r>
          </a:p>
          <a:p>
            <a:pPr>
              <a:lnSpc>
                <a:spcPct val="170000"/>
              </a:lnSpc>
            </a:pPr>
            <a:r>
              <a:rPr lang="en-US" sz="1700" dirty="0" err="1"/>
              <a:t>Warshaw</a:t>
            </a:r>
            <a:r>
              <a:rPr lang="en-US" sz="1700" dirty="0"/>
              <a:t>, M. (2005). Houghton Mifflin </a:t>
            </a:r>
            <a:r>
              <a:rPr lang="en-US" sz="1700" dirty="0" err="1"/>
              <a:t>Harcourt</a:t>
            </a:r>
            <a:r>
              <a:rPr lang="en-US" sz="1700" i="1" dirty="0" err="1"/>
              <a:t>:The</a:t>
            </a:r>
            <a:r>
              <a:rPr lang="en-US" sz="1700" i="1" dirty="0"/>
              <a:t> Encyclopedia of Surfing, 6, </a:t>
            </a:r>
            <a:r>
              <a:rPr lang="en-US" sz="1700" dirty="0"/>
              <a:t>47-92.</a:t>
            </a:r>
            <a:endParaRPr lang="pt-PT" sz="17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3781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A7A2D-7C67-49E4-A594-90F761083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199" y="479731"/>
            <a:ext cx="8911687" cy="980101"/>
          </a:xfrm>
        </p:spPr>
        <p:txBody>
          <a:bodyPr>
            <a:normAutofit/>
          </a:bodyPr>
          <a:lstStyle/>
          <a:p>
            <a:pPr algn="ctr"/>
            <a:r>
              <a:rPr lang="pt-P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Conteúdos </a:t>
            </a:r>
          </a:p>
        </p:txBody>
      </p:sp>
      <p:graphicFrame>
        <p:nvGraphicFramePr>
          <p:cNvPr id="6" name="Marcador de Posição de Conteúdo 5">
            <a:extLst>
              <a:ext uri="{FF2B5EF4-FFF2-40B4-BE49-F238E27FC236}">
                <a16:creationId xmlns:a16="http://schemas.microsoft.com/office/drawing/2014/main" id="{B93DD346-94B1-4637-9645-87F69E527D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829731"/>
              </p:ext>
            </p:extLst>
          </p:nvPr>
        </p:nvGraphicFramePr>
        <p:xfrm>
          <a:off x="2085474" y="1604211"/>
          <a:ext cx="9419139" cy="4588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19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96663-EE43-4D4F-993E-E6AB0105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5722"/>
          </a:xfrm>
        </p:spPr>
        <p:txBody>
          <a:bodyPr/>
          <a:lstStyle/>
          <a:p>
            <a:pPr algn="ctr"/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C909C5A-46BA-437C-AFF6-B10DECB7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4211"/>
            <a:ext cx="8915400" cy="474199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dirty="0">
                <a:cs typeface="Times New Roman" panose="02020603050405020304" pitchFamily="18" charset="0"/>
              </a:rPr>
              <a:t>O Surf é um desporto com origem na Polinésia e na Micronésia que deve o seu reconhecimento mundial ao havaiano </a:t>
            </a:r>
            <a:r>
              <a:rPr lang="pt-PT" dirty="0" err="1">
                <a:cs typeface="Times New Roman" panose="02020603050405020304" pitchFamily="18" charset="0"/>
              </a:rPr>
              <a:t>Duke</a:t>
            </a:r>
            <a:r>
              <a:rPr lang="pt-PT" dirty="0">
                <a:cs typeface="Times New Roman" panose="02020603050405020304" pitchFamily="18" charset="0"/>
              </a:rPr>
              <a:t> </a:t>
            </a:r>
            <a:r>
              <a:rPr lang="pt-PT" dirty="0" err="1">
                <a:cs typeface="Times New Roman" panose="02020603050405020304" pitchFamily="18" charset="0"/>
              </a:rPr>
              <a:t>Kahanamoku</a:t>
            </a:r>
            <a:r>
              <a:rPr lang="pt-PT" dirty="0">
                <a:cs typeface="Times New Roman" panose="02020603050405020304" pitchFamily="18" charset="0"/>
              </a:rPr>
              <a:t>, campeão com medalha de ouro na modalidade olímpica de natação nos Jogos Olímpicos de 1912 em Estocolmo </a:t>
            </a:r>
            <a:r>
              <a:rPr lang="pt-PT" sz="1400" dirty="0">
                <a:cs typeface="Times New Roman" panose="02020603050405020304" pitchFamily="18" charset="0"/>
              </a:rPr>
              <a:t>(</a:t>
            </a:r>
            <a:r>
              <a:rPr lang="pt-PT" sz="1400" dirty="0" err="1">
                <a:cs typeface="Times New Roman" panose="02020603050405020304" pitchFamily="18" charset="0"/>
              </a:rPr>
              <a:t>Nathanson</a:t>
            </a:r>
            <a:r>
              <a:rPr lang="pt-PT" sz="1400" dirty="0">
                <a:cs typeface="Times New Roman" panose="02020603050405020304" pitchFamily="18" charset="0"/>
              </a:rPr>
              <a:t>, Bird &amp; </a:t>
            </a:r>
            <a:r>
              <a:rPr lang="pt-PT" sz="1400" dirty="0" err="1">
                <a:cs typeface="Times New Roman" panose="02020603050405020304" pitchFamily="18" charset="0"/>
              </a:rPr>
              <a:t>Tam-Sing</a:t>
            </a:r>
            <a:r>
              <a:rPr lang="pt-PT" sz="1400" dirty="0">
                <a:cs typeface="Times New Roman" panose="02020603050405020304" pitchFamily="18" charset="0"/>
              </a:rPr>
              <a:t>, 2007).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cs typeface="Times New Roman" panose="02020603050405020304" pitchFamily="18" charset="0"/>
              </a:rPr>
              <a:t>Mundial: aproximadamente 37 milhões </a:t>
            </a:r>
            <a:r>
              <a:rPr lang="pt-PT" sz="1400" dirty="0"/>
              <a:t>(</a:t>
            </a:r>
            <a:r>
              <a:rPr lang="pt-PT" sz="1400" dirty="0" err="1"/>
              <a:t>Furness</a:t>
            </a:r>
            <a:r>
              <a:rPr lang="pt-PT" sz="1400" dirty="0"/>
              <a:t>, </a:t>
            </a:r>
            <a:r>
              <a:rPr lang="pt-PT" sz="1400" dirty="0" err="1"/>
              <a:t>Hing</a:t>
            </a:r>
            <a:r>
              <a:rPr lang="pt-PT" sz="1400" dirty="0"/>
              <a:t>, </a:t>
            </a:r>
            <a:r>
              <a:rPr lang="pt-PT" sz="1400" dirty="0" err="1"/>
              <a:t>Walsh</a:t>
            </a:r>
            <a:r>
              <a:rPr lang="pt-PT" sz="1400" dirty="0"/>
              <a:t>, Abbott, </a:t>
            </a:r>
            <a:r>
              <a:rPr lang="pt-PT" sz="1400" dirty="0" err="1"/>
              <a:t>Sheppard</a:t>
            </a:r>
            <a:r>
              <a:rPr lang="pt-PT" sz="1400" dirty="0"/>
              <a:t> &amp; </a:t>
            </a:r>
            <a:r>
              <a:rPr lang="pt-PT" sz="1400" dirty="0" err="1"/>
              <a:t>Climstein</a:t>
            </a:r>
            <a:r>
              <a:rPr lang="pt-PT" sz="1400" dirty="0"/>
              <a:t>, 2015)</a:t>
            </a:r>
            <a:endParaRPr lang="pt-PT" sz="140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>
                <a:cs typeface="Times New Roman" panose="02020603050405020304" pitchFamily="18" charset="0"/>
              </a:rPr>
              <a:t>Nacional: 400 surfistas federados, 3000 praticantes regulares, 200 escolas de surf e 2 surfistas nacionais no principal circuito da modalidade. </a:t>
            </a:r>
            <a:r>
              <a:rPr lang="pt-PT" sz="1400" dirty="0"/>
              <a:t>(Almeida, </a:t>
            </a:r>
            <a:r>
              <a:rPr lang="pt-PT" sz="1400" dirty="0" err="1"/>
              <a:t>Laíns</a:t>
            </a:r>
            <a:r>
              <a:rPr lang="pt-PT" sz="1400" dirty="0"/>
              <a:t> &amp; Veríssimo, 2009)</a:t>
            </a:r>
            <a:endParaRPr lang="pt-PT" sz="1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7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D942A-49D9-4938-BC8E-437D7FD53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Caraterísticas do Desporto e do Atleta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2C95822-DE1B-4092-861F-805D7B4B0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5640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dirty="0"/>
              <a:t>Caracterizada por exigir uma atividade muscular intensa e uma extrema eficácia na capacidade de equilíbrio, é um desporto de elevado risco quando comparado com outros desportos semelhantes, como é o caso de desportos como skate, windsurf, canoagem, mergulho, entre outros </a:t>
            </a:r>
            <a:r>
              <a:rPr lang="pt-PT" sz="1400" dirty="0"/>
              <a:t>(Moraes, Guimarães &amp; Gomes, 2012).</a:t>
            </a:r>
          </a:p>
          <a:p>
            <a:pPr algn="just">
              <a:lnSpc>
                <a:spcPct val="150000"/>
              </a:lnSpc>
            </a:pPr>
            <a:r>
              <a:rPr lang="pt-PT" dirty="0"/>
              <a:t>Requer aquisição de conhecimentos teóricos, que permitem a compreensão e interpretação que o atleta faz de cada manobra e aspetos mecânicos que incluem as execuções, como  a força, o equilíbrio, ângulos e velocidades, condicionadas pelo peso e altura de cada surfista </a:t>
            </a:r>
            <a:r>
              <a:rPr lang="pt-PT" sz="1400" dirty="0"/>
              <a:t>(Moreira, 2009).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9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23C1992-BF6A-44EF-8DE0-144E5A90A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23582"/>
            <a:ext cx="8915400" cy="488764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PT" dirty="0"/>
              <a:t>Variação ambiental assenta igualmente numa influência direta sobre as condições físicas do atleta, estando este constantemente exposto a mudanças e imprevistos causados pela natureza, entre eles as condições marítimas como o vento, o tipo de fundo do oceano, a ação da gravidade da lua sobre as marés, temperatura ambiente, contacto com a prancha, entre outros </a:t>
            </a:r>
            <a:r>
              <a:rPr lang="pt-PT" sz="1400" dirty="0"/>
              <a:t>(Moraes, </a:t>
            </a:r>
            <a:r>
              <a:rPr lang="pt-PT" sz="1400" i="1" dirty="0" err="1"/>
              <a:t>et</a:t>
            </a:r>
            <a:r>
              <a:rPr lang="pt-PT" sz="1400" i="1" dirty="0"/>
              <a:t> al</a:t>
            </a:r>
            <a:r>
              <a:rPr lang="pt-PT" sz="1400" dirty="0"/>
              <a:t>., 2012).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7754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4470C-25FA-4F34-A366-293E3590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0252"/>
            <a:ext cx="8911687" cy="1228298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/>
              <a:t>Caraterísticas biomecânicas do surf associadas a lesões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7BC0802-0855-476C-A1AA-EA17A3379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8549"/>
            <a:ext cx="8915400" cy="4899547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pt-PT" dirty="0"/>
              <a:t>Movimentos repetidos de remada;</a:t>
            </a:r>
          </a:p>
          <a:p>
            <a:pPr lvl="0" algn="just">
              <a:lnSpc>
                <a:spcPct val="150000"/>
              </a:lnSpc>
            </a:pPr>
            <a:r>
              <a:rPr lang="pt-PT" dirty="0"/>
              <a:t>Posição de hiperextensão isométrica da coluna dorsal e cervical durante a remada;</a:t>
            </a:r>
          </a:p>
          <a:p>
            <a:pPr lvl="0" algn="just">
              <a:lnSpc>
                <a:spcPct val="150000"/>
              </a:lnSpc>
            </a:pPr>
            <a:r>
              <a:rPr lang="pt-PT" dirty="0"/>
              <a:t>Movimentos repetidos de compressão e rotação dos discos intervertebrais na coluna lombar e dorsal durante as diversas manobras;</a:t>
            </a:r>
          </a:p>
          <a:p>
            <a:pPr lvl="0" algn="just">
              <a:lnSpc>
                <a:spcPct val="150000"/>
              </a:lnSpc>
            </a:pPr>
            <a:r>
              <a:rPr lang="pt-PT" dirty="0"/>
              <a:t>Posição de flexão e valgo dos joelhos que pode sobrecarregar os componentes mediais do joelho.</a:t>
            </a:r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00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BD46F-8D3C-4DA8-BB00-031454409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719" y="637758"/>
            <a:ext cx="8911687" cy="904439"/>
          </a:xfrm>
        </p:spPr>
        <p:txBody>
          <a:bodyPr>
            <a:normAutofit/>
          </a:bodyPr>
          <a:lstStyle/>
          <a:p>
            <a:pPr algn="ctr"/>
            <a:r>
              <a:rPr lang="pt-PT" sz="4000" dirty="0"/>
              <a:t>Fatores de risco</a:t>
            </a: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5C0D3B63-6434-47C2-9CDE-D28FA7E81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856384"/>
              </p:ext>
            </p:extLst>
          </p:nvPr>
        </p:nvGraphicFramePr>
        <p:xfrm>
          <a:off x="1678675" y="1787525"/>
          <a:ext cx="9825938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FD99784-C8CB-49B1-AAA1-93D162B39F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187421"/>
              </p:ext>
            </p:extLst>
          </p:nvPr>
        </p:nvGraphicFramePr>
        <p:xfrm>
          <a:off x="2770496" y="2039046"/>
          <a:ext cx="7820167" cy="3872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0309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49CCD-F0A3-43D9-82D5-DA4BB40F2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5383"/>
          </a:xfrm>
        </p:spPr>
        <p:txBody>
          <a:bodyPr/>
          <a:lstStyle/>
          <a:p>
            <a:pPr algn="ctr"/>
            <a:r>
              <a:rPr lang="pt-PT" dirty="0"/>
              <a:t>Estudos Epidemiológicos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A4D47AE-4943-4BC0-A721-5236382AC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9493"/>
            <a:ext cx="8915400" cy="434172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PT" dirty="0"/>
              <a:t>Os estudos epidemiológicos têm uma grande utilidade como base de apoio para a Fisioterapia no âmbito clínico, preventivo e de saúde pública. (Gama &amp; </a:t>
            </a:r>
            <a:r>
              <a:rPr lang="pt-PT" dirty="0" err="1"/>
              <a:t>Gómez-Conesa</a:t>
            </a:r>
            <a:r>
              <a:rPr lang="pt-PT" dirty="0"/>
              <a:t>, 2010)</a:t>
            </a:r>
          </a:p>
          <a:p>
            <a:pPr algn="just">
              <a:lnSpc>
                <a:spcPct val="150000"/>
              </a:lnSpc>
            </a:pPr>
            <a:r>
              <a:rPr lang="pt-PT" dirty="0"/>
              <a:t>Mundial;</a:t>
            </a:r>
          </a:p>
          <a:p>
            <a:pPr algn="just">
              <a:lnSpc>
                <a:spcPct val="150000"/>
              </a:lnSpc>
            </a:pPr>
            <a:r>
              <a:rPr lang="pt-PT" dirty="0"/>
              <a:t>Nacional.</a:t>
            </a:r>
          </a:p>
        </p:txBody>
      </p:sp>
    </p:spTree>
    <p:extLst>
      <p:ext uri="{BB962C8B-B14F-4D97-AF65-F5344CB8AC3E}">
        <p14:creationId xmlns:p14="http://schemas.microsoft.com/office/powerpoint/2010/main" val="118321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77BC5-8DD0-42CA-8FCE-7C2112365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6326"/>
          </a:xfrm>
        </p:spPr>
        <p:txBody>
          <a:bodyPr/>
          <a:lstStyle/>
          <a:p>
            <a:pPr algn="ctr"/>
            <a:r>
              <a:rPr lang="pt-PT" dirty="0"/>
              <a:t>Metodologia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1CCF267-6BF4-41A7-BAE3-C6CF152A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05971"/>
            <a:ext cx="8915400" cy="47767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Estudo epidemiológico de coorte retrospetivo;</a:t>
            </a:r>
          </a:p>
          <a:p>
            <a:pPr>
              <a:lnSpc>
                <a:spcPct val="150000"/>
              </a:lnSpc>
            </a:pPr>
            <a:r>
              <a:rPr lang="pt-PT" dirty="0"/>
              <a:t>Paradigma Quantitativo;</a:t>
            </a:r>
          </a:p>
          <a:p>
            <a:pPr>
              <a:lnSpc>
                <a:spcPct val="150000"/>
              </a:lnSpc>
            </a:pPr>
            <a:r>
              <a:rPr lang="pt-PT" dirty="0"/>
              <a:t>Objetivo geral: determinar a prevalência e incidência de lesões em jovens atletas da modalidade de surf, que estejam integrados nas escolas de Surf de Cascais.</a:t>
            </a:r>
          </a:p>
          <a:p>
            <a:pPr lvl="1">
              <a:lnSpc>
                <a:spcPct val="150000"/>
              </a:lnSpc>
            </a:pPr>
            <a:r>
              <a:rPr lang="pt-PT" sz="1800" dirty="0"/>
              <a:t>Específicos: </a:t>
            </a:r>
          </a:p>
          <a:p>
            <a:pPr lvl="2">
              <a:lnSpc>
                <a:spcPct val="150000"/>
              </a:lnSpc>
            </a:pPr>
            <a:r>
              <a:rPr lang="pt-PT" sz="1600" dirty="0"/>
              <a:t>Caraterizar o padrão de ocorrência de lesões;</a:t>
            </a:r>
          </a:p>
          <a:p>
            <a:pPr lvl="2">
              <a:lnSpc>
                <a:spcPct val="150000"/>
              </a:lnSpc>
            </a:pPr>
            <a:r>
              <a:rPr lang="pt-PT" sz="1600" dirty="0"/>
              <a:t>Analisar os fatores de risco associados as lesões.</a:t>
            </a:r>
          </a:p>
          <a:p>
            <a:pPr marL="457200">
              <a:lnSpc>
                <a:spcPct val="150000"/>
              </a:lnSpc>
            </a:pPr>
            <a:r>
              <a:rPr lang="pt-PT" dirty="0"/>
              <a:t>Variáveis</a:t>
            </a:r>
          </a:p>
        </p:txBody>
      </p:sp>
    </p:spTree>
    <p:extLst>
      <p:ext uri="{BB962C8B-B14F-4D97-AF65-F5344CB8AC3E}">
        <p14:creationId xmlns:p14="http://schemas.microsoft.com/office/powerpoint/2010/main" val="3035343807"/>
      </p:ext>
    </p:extLst>
  </p:cSld>
  <p:clrMapOvr>
    <a:masterClrMapping/>
  </p:clrMapOvr>
</p:sld>
</file>

<file path=ppt/theme/theme1.xml><?xml version="1.0" encoding="utf-8"?>
<a:theme xmlns:a="http://schemas.openxmlformats.org/drawingml/2006/main" name="Haste">
  <a:themeElements>
    <a:clrScheme name="Hast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</TotalTime>
  <Words>1690</Words>
  <Application>Microsoft Office PowerPoint</Application>
  <PresentationFormat>Ecrã Panorâmico</PresentationFormat>
  <Paragraphs>97</Paragraphs>
  <Slides>14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 3</vt:lpstr>
      <vt:lpstr>Haste</vt:lpstr>
      <vt:lpstr>Projeto de Investigação II  Prevalência e incidência de lesões em jovens atletas surfistas no concelho de cascais.</vt:lpstr>
      <vt:lpstr>Conteúdos </vt:lpstr>
      <vt:lpstr>Introdução</vt:lpstr>
      <vt:lpstr>Caraterísticas do Desporto e do Atleta</vt:lpstr>
      <vt:lpstr>Apresentação do PowerPoint</vt:lpstr>
      <vt:lpstr>Caraterísticas biomecânicas do surf associadas a lesões </vt:lpstr>
      <vt:lpstr>Fatores de risco</vt:lpstr>
      <vt:lpstr>Estudos Epidemiológicos</vt:lpstr>
      <vt:lpstr>Metodologia </vt:lpstr>
      <vt:lpstr>Apresentação do PowerPoint</vt:lpstr>
      <vt:lpstr>Instrumento de recolha de dados e procedimentos de análise dos mesmos.</vt:lpstr>
      <vt:lpstr>Reflexões finais</vt:lpstr>
      <vt:lpstr>Bibliografia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de Investigação II  Prevalência e incidência de lesões em jovens atletas surfistas no concelho de cascais.</dc:title>
  <dc:creator>Maria Nina Miguel Azevedo</dc:creator>
  <cp:lastModifiedBy>Maria Nina Miguel Azevedo</cp:lastModifiedBy>
  <cp:revision>19</cp:revision>
  <dcterms:created xsi:type="dcterms:W3CDTF">2017-07-12T00:17:48Z</dcterms:created>
  <dcterms:modified xsi:type="dcterms:W3CDTF">2017-07-12T14:11:27Z</dcterms:modified>
</cp:coreProperties>
</file>