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sldIdLst>
    <p:sldId id="256" r:id="rId2"/>
    <p:sldId id="271" r:id="rId3"/>
    <p:sldId id="272" r:id="rId4"/>
    <p:sldId id="273" r:id="rId5"/>
    <p:sldId id="279" r:id="rId6"/>
    <p:sldId id="280" r:id="rId7"/>
    <p:sldId id="281" r:id="rId8"/>
    <p:sldId id="277" r:id="rId9"/>
    <p:sldId id="264" r:id="rId10"/>
    <p:sldId id="265" r:id="rId11"/>
    <p:sldId id="282" r:id="rId1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775F"/>
    <a:srgbClr val="0F0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F884-3FD8-468A-B3B6-5B0C1A4E1DDA}" type="datetimeFigureOut">
              <a:rPr lang="pt-PT" smtClean="0"/>
              <a:t>16/08/2017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CFA6-1F84-4BA4-9E6F-25210A6A777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5025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F884-3FD8-468A-B3B6-5B0C1A4E1DDA}" type="datetimeFigureOut">
              <a:rPr lang="pt-PT" smtClean="0"/>
              <a:t>16/08/2017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CFA6-1F84-4BA4-9E6F-25210A6A777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468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F884-3FD8-468A-B3B6-5B0C1A4E1DDA}" type="datetimeFigureOut">
              <a:rPr lang="pt-PT" smtClean="0"/>
              <a:t>16/08/2017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CFA6-1F84-4BA4-9E6F-25210A6A777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1779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F884-3FD8-468A-B3B6-5B0C1A4E1DDA}" type="datetimeFigureOut">
              <a:rPr lang="pt-PT" smtClean="0"/>
              <a:t>16/08/2017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CFA6-1F84-4BA4-9E6F-25210A6A777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264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F884-3FD8-468A-B3B6-5B0C1A4E1DDA}" type="datetimeFigureOut">
              <a:rPr lang="pt-PT" smtClean="0"/>
              <a:t>16/08/2017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CFA6-1F84-4BA4-9E6F-25210A6A777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95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F884-3FD8-468A-B3B6-5B0C1A4E1DDA}" type="datetimeFigureOut">
              <a:rPr lang="pt-PT" smtClean="0"/>
              <a:t>16/08/2017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CFA6-1F84-4BA4-9E6F-25210A6A777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7712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F884-3FD8-468A-B3B6-5B0C1A4E1DDA}" type="datetimeFigureOut">
              <a:rPr lang="pt-PT" smtClean="0"/>
              <a:t>16/08/2017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CFA6-1F84-4BA4-9E6F-25210A6A777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2947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F884-3FD8-468A-B3B6-5B0C1A4E1DDA}" type="datetimeFigureOut">
              <a:rPr lang="pt-PT" smtClean="0"/>
              <a:t>16/08/2017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CFA6-1F84-4BA4-9E6F-25210A6A777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071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F884-3FD8-468A-B3B6-5B0C1A4E1DDA}" type="datetimeFigureOut">
              <a:rPr lang="pt-PT" smtClean="0"/>
              <a:t>16/08/2017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CFA6-1F84-4BA4-9E6F-25210A6A777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266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F884-3FD8-468A-B3B6-5B0C1A4E1DDA}" type="datetimeFigureOut">
              <a:rPr lang="pt-PT" smtClean="0"/>
              <a:t>16/08/2017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CFA6-1F84-4BA4-9E6F-25210A6A777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9205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F884-3FD8-468A-B3B6-5B0C1A4E1DDA}" type="datetimeFigureOut">
              <a:rPr lang="pt-PT" smtClean="0"/>
              <a:t>16/08/2017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CFA6-1F84-4BA4-9E6F-25210A6A777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5819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EF884-3FD8-468A-B3B6-5B0C1A4E1DDA}" type="datetimeFigureOut">
              <a:rPr lang="pt-PT" smtClean="0"/>
              <a:t>16/08/2017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9CFA6-1F84-4BA4-9E6F-25210A6A777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875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eme.org.br/artigo/detalhes/226" TargetMode="External"/><Relationship Id="rId13" Type="http://schemas.openxmlformats.org/officeDocument/2006/relationships/hyperlink" Target="http://perspetivas.pt/wp-content/uploads/2017/03/26-Doenc%CC%A7a-Renal-cronica.pdf" TargetMode="External"/><Relationship Id="rId18" Type="http://schemas.openxmlformats.org/officeDocument/2006/relationships/hyperlink" Target="https://www.portaldadialise.com/articles/doenca-renal-cronica-evidenciada-no-dia-mundial-do-rim" TargetMode="External"/><Relationship Id="rId26" Type="http://schemas.openxmlformats.org/officeDocument/2006/relationships/hyperlink" Target="http://rihuc.huc.min-saude.pt/bitstream/10400.4/713/1/Estudos%20Psicom%C3%A9tricos%20do%20Instrumento%20de%20Avalia%C3%A7%C3%A3o%20da%20Qualidade%20de%20Vida%20....pdf" TargetMode="External"/><Relationship Id="rId3" Type="http://schemas.openxmlformats.org/officeDocument/2006/relationships/hyperlink" Target="https://www.asrn.org/journal-nursing/375-nurse-interventions-in-renal-transplantation.html" TargetMode="External"/><Relationship Id="rId21" Type="http://schemas.openxmlformats.org/officeDocument/2006/relationships/hyperlink" Target="http://www.scielo.br/pdf/abo/v68n5/26751.pdf" TargetMode="External"/><Relationship Id="rId7" Type="http://schemas.openxmlformats.org/officeDocument/2006/relationships/hyperlink" Target="http://www.transplantation-proceedings.org/article/S0041-1345(05)00323-4/fulltext" TargetMode="External"/><Relationship Id="rId12" Type="http://schemas.openxmlformats.org/officeDocument/2006/relationships/hyperlink" Target="http://www.scielo.br/scielo.php?script=sci_arttext&amp;pid=S0101-81082009000400007" TargetMode="External"/><Relationship Id="rId17" Type="http://schemas.openxmlformats.org/officeDocument/2006/relationships/hyperlink" Target="http://www.transplant-observatory.org/" TargetMode="External"/><Relationship Id="rId25" Type="http://schemas.openxmlformats.org/officeDocument/2006/relationships/hyperlink" Target="https://pdfs.semanticscholar.org/e6d3/548eb9a7243f4cac2772cd3577b106596975.pdf" TargetMode="External"/><Relationship Id="rId2" Type="http://schemas.openxmlformats.org/officeDocument/2006/relationships/hyperlink" Target="https://www.kidney.org/kidneydisease/global-facts-about-kidney-disease" TargetMode="External"/><Relationship Id="rId16" Type="http://schemas.openxmlformats.org/officeDocument/2006/relationships/hyperlink" Target="http://inpharmaworld.com/ijphs/docs/vol1issue2/ijphs2010010207.pdf" TargetMode="External"/><Relationship Id="rId20" Type="http://schemas.openxmlformats.org/officeDocument/2006/relationships/hyperlink" Target="https://periodicos.ufpe.br/revistas/revistaenfermagem/article/view/1092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ra-edta-reg.org/files/annualreports/pdf/AnnRep2015.pdf" TargetMode="External"/><Relationship Id="rId11" Type="http://schemas.openxmlformats.org/officeDocument/2006/relationships/hyperlink" Target="http://ipst.pt/files/TRANSPLANTACAO/DOACAO%20E%20TRANSPLANTACAO/Colheita_e_Transplantao_Jan-Mai_2016.pdf" TargetMode="External"/><Relationship Id="rId24" Type="http://schemas.openxmlformats.org/officeDocument/2006/relationships/hyperlink" Target="http://www.scielo.mec.pt/pdf/aps/v22n4/v22n4a10.pdf" TargetMode="External"/><Relationship Id="rId5" Type="http://schemas.openxmlformats.org/officeDocument/2006/relationships/hyperlink" Target="http://www.scielo.br/pdf/jbn/v36n3/0101-2800-jbn-36-03-0332.pdf" TargetMode="External"/><Relationship Id="rId15" Type="http://schemas.openxmlformats.org/officeDocument/2006/relationships/hyperlink" Target="http://www.scielo.br/pdf/ape/v27n3/en_1982-0194-ape-027-003-0287.pdf" TargetMode="External"/><Relationship Id="rId23" Type="http://schemas.openxmlformats.org/officeDocument/2006/relationships/hyperlink" Target="http://dx.doi.org/10.1590/0104-07072016005610015" TargetMode="External"/><Relationship Id="rId10" Type="http://schemas.openxmlformats.org/officeDocument/2006/relationships/hyperlink" Target="http://ipst.pt/files/IPST/2015_Doacao_Transplantacao_Dados_Globais_1.pdf" TargetMode="External"/><Relationship Id="rId19" Type="http://schemas.openxmlformats.org/officeDocument/2006/relationships/hyperlink" Target="http://www.scielo.br/pdf/jbn/v37n3/0101-2800-jbn-37-03-0297.pdf" TargetMode="External"/><Relationship Id="rId4" Type="http://schemas.openxmlformats.org/officeDocument/2006/relationships/hyperlink" Target="http://www.scielo.br/scielo.php?script=sci_arttext&amp;pid=S0034-89102004000500018" TargetMode="External"/><Relationship Id="rId9" Type="http://schemas.openxmlformats.org/officeDocument/2006/relationships/hyperlink" Target="http://www.scielo.br/scielo.php?script=sci_arttext&amp;pid=S0102-86502005000800002" TargetMode="External"/><Relationship Id="rId14" Type="http://schemas.openxmlformats.org/officeDocument/2006/relationships/hyperlink" Target="http://www.spt.pt/download/Transplantacao_em_Portugal_Estatisticas-20140113-211346.pdf" TargetMode="External"/><Relationship Id="rId22" Type="http://schemas.openxmlformats.org/officeDocument/2006/relationships/hyperlink" Target="http://www.revista.ufpe.br/revistaenfermagem/index.php/revista/article/downloadSuppFile/3182/246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m para kidn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5"/>
            <a:ext cx="9144000" cy="360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21088"/>
            <a:ext cx="9144000" cy="2016224"/>
          </a:xfrm>
        </p:spPr>
        <p:txBody>
          <a:bodyPr>
            <a:normAutofit/>
          </a:bodyPr>
          <a:lstStyle/>
          <a:p>
            <a:r>
              <a:rPr lang="pt-PT" sz="3600" dirty="0" smtClean="0">
                <a:solidFill>
                  <a:schemeClr val="accent4">
                    <a:lumMod val="75000"/>
                  </a:schemeClr>
                </a:solidFill>
                <a:latin typeface="Britannic Bold" pitchFamily="34" charset="0"/>
              </a:rPr>
              <a:t>Avaliação da Qualidade de Vida dos transplantados renais em Portugal</a:t>
            </a:r>
            <a:endParaRPr lang="pt-PT" sz="3600" dirty="0">
              <a:solidFill>
                <a:schemeClr val="accent4">
                  <a:lumMod val="75000"/>
                </a:schemeClr>
              </a:solidFill>
              <a:latin typeface="Britannic Bold" pitchFamily="34" charset="0"/>
            </a:endParaRPr>
          </a:p>
        </p:txBody>
      </p:sp>
      <p:pic>
        <p:nvPicPr>
          <p:cNvPr id="1030" name="Picture 6" descr="Resultado de imagem para universidade atlânt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1567"/>
            <a:ext cx="2052228" cy="806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59732" y="46075"/>
            <a:ext cx="4824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>
                <a:latin typeface="Britannic Bold" pitchFamily="34" charset="0"/>
              </a:rPr>
              <a:t>13º CLE – Licenciatura em Enfermagem</a:t>
            </a:r>
          </a:p>
          <a:p>
            <a:pPr algn="ctr"/>
            <a:r>
              <a:rPr lang="pt-PT" sz="1600" dirty="0" smtClean="0">
                <a:latin typeface="Britannic Bold" pitchFamily="34" charset="0"/>
              </a:rPr>
              <a:t>Ano letivo 2016/2017</a:t>
            </a:r>
          </a:p>
          <a:p>
            <a:pPr algn="ctr"/>
            <a:r>
              <a:rPr lang="pt-PT" sz="1600" dirty="0" smtClean="0">
                <a:latin typeface="Britannic Bold" pitchFamily="34" charset="0"/>
              </a:rPr>
              <a:t>Ciclos Temáticos</a:t>
            </a:r>
          </a:p>
          <a:p>
            <a:pPr algn="ctr"/>
            <a:r>
              <a:rPr lang="pt-PT" sz="1600" dirty="0" smtClean="0">
                <a:latin typeface="Britannic Bold" pitchFamily="34" charset="0"/>
              </a:rPr>
              <a:t>Monografia Final de Curso</a:t>
            </a:r>
            <a:endParaRPr lang="pt-PT" sz="1600" dirty="0">
              <a:latin typeface="Britann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496" y="5951602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1600" dirty="0">
                <a:latin typeface="Britannic Bold" pitchFamily="34" charset="0"/>
              </a:rPr>
              <a:t>Elaborado por:</a:t>
            </a:r>
          </a:p>
          <a:p>
            <a:r>
              <a:rPr lang="pt-PT" sz="1600" dirty="0" smtClean="0">
                <a:latin typeface="Britannic Bold" pitchFamily="34" charset="0"/>
              </a:rPr>
              <a:t>Catarina </a:t>
            </a:r>
            <a:r>
              <a:rPr lang="pt-PT" sz="1600" dirty="0">
                <a:latin typeface="Britannic Bold" pitchFamily="34" charset="0"/>
              </a:rPr>
              <a:t>Justo nº201392590</a:t>
            </a:r>
          </a:p>
          <a:p>
            <a:r>
              <a:rPr lang="pt-PT" sz="1600" dirty="0">
                <a:latin typeface="Britannic Bold" pitchFamily="34" charset="0"/>
              </a:rPr>
              <a:t>Joana Ferrer nº 201392587</a:t>
            </a:r>
          </a:p>
        </p:txBody>
      </p:sp>
      <p:sp>
        <p:nvSpPr>
          <p:cNvPr id="7" name="Rectangle 6"/>
          <p:cNvSpPr/>
          <p:nvPr/>
        </p:nvSpPr>
        <p:spPr>
          <a:xfrm>
            <a:off x="5292080" y="60901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1600" dirty="0">
                <a:latin typeface="Britannic Bold" pitchFamily="34" charset="0"/>
              </a:rPr>
              <a:t>Orientação: </a:t>
            </a:r>
            <a:r>
              <a:rPr lang="pt-PT" sz="1600" dirty="0" smtClean="0">
                <a:latin typeface="Britannic Bold" pitchFamily="34" charset="0"/>
              </a:rPr>
              <a:t>Profª. </a:t>
            </a:r>
            <a:r>
              <a:rPr lang="pt-PT" sz="1600" dirty="0">
                <a:latin typeface="Britannic Bold" pitchFamily="34" charset="0"/>
              </a:rPr>
              <a:t>Ana Vanessa Antunes</a:t>
            </a:r>
          </a:p>
          <a:p>
            <a:r>
              <a:rPr lang="pt-PT" sz="1600" dirty="0">
                <a:latin typeface="Britannic Bold" pitchFamily="34" charset="0"/>
              </a:rPr>
              <a:t>Co-orientação: </a:t>
            </a:r>
            <a:r>
              <a:rPr lang="pt-PT" sz="1600" dirty="0" smtClean="0">
                <a:latin typeface="Britannic Bold" pitchFamily="34" charset="0"/>
              </a:rPr>
              <a:t>Prof. </a:t>
            </a:r>
            <a:r>
              <a:rPr lang="pt-PT" sz="1600" dirty="0">
                <a:latin typeface="Britannic Bold" pitchFamily="34" charset="0"/>
              </a:rPr>
              <a:t>Luís Sousa </a:t>
            </a:r>
          </a:p>
        </p:txBody>
      </p:sp>
    </p:spTree>
    <p:extLst>
      <p:ext uri="{BB962C8B-B14F-4D97-AF65-F5344CB8AC3E}">
        <p14:creationId xmlns:p14="http://schemas.microsoft.com/office/powerpoint/2010/main" val="274161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2" y="1205880"/>
            <a:ext cx="8229600" cy="1143000"/>
          </a:xfrm>
        </p:spPr>
        <p:txBody>
          <a:bodyPr>
            <a:normAutofit/>
          </a:bodyPr>
          <a:lstStyle/>
          <a:p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Agradecimentos</a:t>
            </a:r>
            <a:endParaRPr lang="pt-PT" b="1" dirty="0">
              <a:solidFill>
                <a:schemeClr val="accent4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420888"/>
            <a:ext cx="8928992" cy="262088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z="1800" dirty="0" smtClean="0">
                <a:latin typeface="Candara" pitchFamily="34" charset="0"/>
              </a:rPr>
              <a:t>Queremos </a:t>
            </a:r>
            <a:r>
              <a:rPr lang="pt-PT" sz="1800" dirty="0">
                <a:latin typeface="Candara" pitchFamily="34" charset="0"/>
              </a:rPr>
              <a:t>agradecer à Enfermeira Chefe do serviço de Nefrologia do Hospital Curry Cabral </a:t>
            </a:r>
            <a:r>
              <a:rPr lang="pt-PT" sz="18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(Enfª Eugênia) </a:t>
            </a:r>
            <a:r>
              <a:rPr lang="pt-PT" sz="1800" dirty="0">
                <a:latin typeface="Candara" pitchFamily="34" charset="0"/>
              </a:rPr>
              <a:t>e à Enfermeira da consulta de transplante </a:t>
            </a:r>
            <a:r>
              <a:rPr lang="pt-PT" sz="1800" dirty="0" smtClean="0">
                <a:latin typeface="Candara" pitchFamily="34" charset="0"/>
              </a:rPr>
              <a:t>(</a:t>
            </a:r>
            <a:r>
              <a:rPr lang="pt-PT" sz="18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Enfª Lúcia Paixão</a:t>
            </a:r>
            <a:r>
              <a:rPr lang="pt-PT" sz="1800" dirty="0" smtClean="0">
                <a:latin typeface="Candara" pitchFamily="34" charset="0"/>
              </a:rPr>
              <a:t>). </a:t>
            </a:r>
          </a:p>
          <a:p>
            <a:pPr marL="0" indent="0" algn="just">
              <a:buNone/>
            </a:pPr>
            <a:endParaRPr lang="pt-PT" sz="1800" dirty="0" smtClean="0">
              <a:latin typeface="Candara" pitchFamily="34" charset="0"/>
            </a:endParaRPr>
          </a:p>
          <a:p>
            <a:pPr marL="0" indent="0" algn="just">
              <a:buNone/>
            </a:pPr>
            <a:r>
              <a:rPr lang="pt-PT" sz="1800" dirty="0" smtClean="0">
                <a:latin typeface="Candara" pitchFamily="34" charset="0"/>
              </a:rPr>
              <a:t>À </a:t>
            </a:r>
            <a:r>
              <a:rPr lang="pt-PT" sz="18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professora Vanessa Antunes </a:t>
            </a:r>
            <a:r>
              <a:rPr lang="pt-PT" sz="1800" dirty="0" smtClean="0">
                <a:latin typeface="Candara" pitchFamily="34" charset="0"/>
              </a:rPr>
              <a:t>por toda a ajuda e disponibilidade durante o estudo</a:t>
            </a:r>
            <a:r>
              <a:rPr lang="pt-PT" sz="1800" dirty="0" smtClean="0">
                <a:latin typeface="Candara" pitchFamily="34" charset="0"/>
              </a:rPr>
              <a:t>.</a:t>
            </a:r>
            <a:endParaRPr lang="pt-PT" sz="1800" dirty="0" smtClean="0">
              <a:latin typeface="Candara" pitchFamily="34" charset="0"/>
            </a:endParaRPr>
          </a:p>
          <a:p>
            <a:pPr marL="0" indent="0" algn="just">
              <a:buNone/>
            </a:pPr>
            <a:endParaRPr lang="pt-PT" sz="1800" dirty="0">
              <a:latin typeface="Candara" pitchFamily="34" charset="0"/>
            </a:endParaRPr>
          </a:p>
          <a:p>
            <a:pPr marL="0" indent="0" algn="just">
              <a:buNone/>
            </a:pPr>
            <a:r>
              <a:rPr lang="pt-PT" sz="1800" dirty="0">
                <a:latin typeface="Candara" pitchFamily="34" charset="0"/>
              </a:rPr>
              <a:t>Ao </a:t>
            </a:r>
            <a:r>
              <a:rPr lang="pt-PT" sz="18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professor Luís Sousa</a:t>
            </a:r>
            <a:r>
              <a:rPr lang="pt-PT" sz="1800" dirty="0">
                <a:latin typeface="Candara" pitchFamily="34" charset="0"/>
              </a:rPr>
              <a:t>, pela ajuda </a:t>
            </a:r>
            <a:r>
              <a:rPr lang="pt-PT" sz="1800" dirty="0" smtClean="0">
                <a:latin typeface="Candara" pitchFamily="34" charset="0"/>
              </a:rPr>
              <a:t>constante. </a:t>
            </a:r>
          </a:p>
          <a:p>
            <a:pPr marL="0" indent="0" algn="just">
              <a:buNone/>
            </a:pPr>
            <a:endParaRPr lang="pt-PT" sz="1800" dirty="0">
              <a:latin typeface="Candara" pitchFamily="34" charset="0"/>
            </a:endParaRPr>
          </a:p>
          <a:p>
            <a:pPr marL="0" indent="0" algn="just">
              <a:buNone/>
            </a:pPr>
            <a:r>
              <a:rPr lang="pt-PT" sz="1800" dirty="0">
                <a:latin typeface="Candara" pitchFamily="34" charset="0"/>
              </a:rPr>
              <a:t>Agradecemos às nossas </a:t>
            </a:r>
            <a:r>
              <a:rPr lang="pt-PT" sz="18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famílias, amigos e namorados </a:t>
            </a:r>
            <a:r>
              <a:rPr lang="pt-PT" sz="1800" dirty="0">
                <a:latin typeface="Candara" pitchFamily="34" charset="0"/>
              </a:rPr>
              <a:t>pela paciência e </a:t>
            </a:r>
            <a:r>
              <a:rPr lang="pt-PT" sz="1800" dirty="0" smtClean="0">
                <a:latin typeface="Candara" pitchFamily="34" charset="0"/>
              </a:rPr>
              <a:t>pelo apoio.</a:t>
            </a:r>
            <a:endParaRPr lang="pt-PT" sz="18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31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775F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Joana\Desktop\tumblr_md3a33Ggvk1rk9vano1_r1_50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-109364"/>
            <a:ext cx="7354788" cy="73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66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m para kidney abstrac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0"/>
            <a:ext cx="2123728" cy="2656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esultado de imagem para kidney abstrac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2123728" cy="2656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Introdução</a:t>
            </a:r>
            <a:endParaRPr lang="pt-PT" b="1" dirty="0">
              <a:solidFill>
                <a:schemeClr val="accent4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340768"/>
            <a:ext cx="5184576" cy="237626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PT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ndara" pitchFamily="34" charset="0"/>
              </a:rPr>
              <a:t>Insuficiência renal crónica</a:t>
            </a:r>
          </a:p>
          <a:p>
            <a:pPr marL="0" indent="0" algn="ctr">
              <a:buNone/>
            </a:pPr>
            <a:r>
              <a:rPr lang="pt-PT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ndara" pitchFamily="34" charset="0"/>
              </a:rPr>
              <a:t>Transplante</a:t>
            </a:r>
          </a:p>
          <a:p>
            <a:pPr marL="0" indent="0" algn="ctr">
              <a:buNone/>
            </a:pPr>
            <a:r>
              <a:rPr lang="pt-PT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ndara" pitchFamily="34" charset="0"/>
              </a:rPr>
              <a:t>Renal</a:t>
            </a:r>
          </a:p>
          <a:p>
            <a:pPr marL="0" indent="0" algn="ctr">
              <a:buNone/>
            </a:pPr>
            <a:r>
              <a:rPr lang="pt-PT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ndara" pitchFamily="34" charset="0"/>
              </a:rPr>
              <a:t>Qualidade de vida</a:t>
            </a:r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r>
              <a:rPr lang="pt-PT" dirty="0" smtClean="0"/>
              <a:t> </a:t>
            </a:r>
          </a:p>
          <a:p>
            <a:pPr marL="0" indent="0" algn="just">
              <a:buNone/>
            </a:pPr>
            <a:endParaRPr lang="pt-PT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996952"/>
            <a:ext cx="871296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600" dirty="0" smtClean="0">
                <a:latin typeface="Candara" pitchFamily="34" charset="0"/>
              </a:rPr>
              <a:t>A </a:t>
            </a:r>
            <a:r>
              <a:rPr lang="pt-PT" sz="1600" dirty="0">
                <a:latin typeface="Candara" pitchFamily="34" charset="0"/>
              </a:rPr>
              <a:t>investigação </a:t>
            </a:r>
            <a:r>
              <a:rPr lang="pt-PT" sz="1600" dirty="0" smtClean="0">
                <a:latin typeface="Candara" pitchFamily="34" charset="0"/>
              </a:rPr>
              <a:t>neste tema tem </a:t>
            </a:r>
            <a:r>
              <a:rPr lang="pt-PT" sz="1600" dirty="0">
                <a:latin typeface="Candara" pitchFamily="34" charset="0"/>
              </a:rPr>
              <a:t>o intuito de determinar as mudanças necessárias para melhorar </a:t>
            </a:r>
            <a:r>
              <a:rPr lang="pt-PT" sz="1600" dirty="0" smtClean="0">
                <a:latin typeface="Candara" pitchFamily="34" charset="0"/>
              </a:rPr>
              <a:t>a qualidade de vida, </a:t>
            </a:r>
            <a:r>
              <a:rPr lang="pt-PT" sz="1600" dirty="0">
                <a:latin typeface="Candara" pitchFamily="34" charset="0"/>
              </a:rPr>
              <a:t>através da obtenção do bem-estar físico e psicológico e reabilitação com integração na sociedade</a:t>
            </a:r>
            <a:r>
              <a:rPr lang="pt-PT" sz="1600" dirty="0" smtClean="0">
                <a:latin typeface="Candara" pitchFamily="34" charset="0"/>
              </a:rPr>
              <a:t>.</a:t>
            </a:r>
          </a:p>
          <a:p>
            <a:pPr algn="just"/>
            <a:endParaRPr lang="pt-PT" sz="1600" dirty="0">
              <a:latin typeface="Candara" pitchFamily="34" charset="0"/>
            </a:endParaRPr>
          </a:p>
          <a:p>
            <a:pPr algn="just"/>
            <a:r>
              <a:rPr lang="pt-PT" sz="1600" b="1" dirty="0" smtClean="0">
                <a:solidFill>
                  <a:srgbClr val="7030A0"/>
                </a:solidFill>
                <a:latin typeface="Candara" pitchFamily="34" charset="0"/>
              </a:rPr>
              <a:t>PICo:</a:t>
            </a:r>
            <a:r>
              <a:rPr lang="pt-PT" sz="1600" dirty="0" smtClean="0">
                <a:latin typeface="Candara" pitchFamily="34" charset="0"/>
              </a:rPr>
              <a:t> </a:t>
            </a:r>
            <a:endParaRPr lang="pt-PT" sz="1600" dirty="0">
              <a:latin typeface="Candara" pitchFamily="34" charset="0"/>
            </a:endParaRPr>
          </a:p>
          <a:p>
            <a:pPr algn="just"/>
            <a:r>
              <a:rPr lang="pt-PT" sz="1600" b="1" dirty="0" smtClean="0">
                <a:solidFill>
                  <a:srgbClr val="7030A0"/>
                </a:solidFill>
                <a:latin typeface="Candara" pitchFamily="34" charset="0"/>
              </a:rPr>
              <a:t>P</a:t>
            </a:r>
            <a:r>
              <a:rPr lang="pt-PT" sz="1600" dirty="0" smtClean="0">
                <a:latin typeface="Candara" pitchFamily="34" charset="0"/>
              </a:rPr>
              <a:t> </a:t>
            </a:r>
            <a:r>
              <a:rPr lang="pt-PT" sz="1600" dirty="0">
                <a:latin typeface="Candara" pitchFamily="34" charset="0"/>
              </a:rPr>
              <a:t>– pessoa submetida a transplante </a:t>
            </a:r>
            <a:r>
              <a:rPr lang="pt-PT" sz="1600" dirty="0" smtClean="0">
                <a:latin typeface="Candara" pitchFamily="34" charset="0"/>
              </a:rPr>
              <a:t>renal </a:t>
            </a:r>
          </a:p>
          <a:p>
            <a:pPr algn="just"/>
            <a:r>
              <a:rPr lang="pt-PT" sz="1600" b="1" dirty="0" smtClean="0">
                <a:solidFill>
                  <a:srgbClr val="7030A0"/>
                </a:solidFill>
                <a:latin typeface="Candara" pitchFamily="34" charset="0"/>
              </a:rPr>
              <a:t>I </a:t>
            </a:r>
            <a:r>
              <a:rPr lang="pt-PT" sz="1600" dirty="0">
                <a:latin typeface="Candara" pitchFamily="34" charset="0"/>
              </a:rPr>
              <a:t>– qualidade de </a:t>
            </a:r>
            <a:r>
              <a:rPr lang="pt-PT" sz="1600" dirty="0" smtClean="0">
                <a:latin typeface="Candara" pitchFamily="34" charset="0"/>
              </a:rPr>
              <a:t>vida</a:t>
            </a:r>
          </a:p>
          <a:p>
            <a:pPr algn="just"/>
            <a:r>
              <a:rPr lang="pt-PT" sz="1600" b="1" dirty="0" smtClean="0">
                <a:solidFill>
                  <a:srgbClr val="7030A0"/>
                </a:solidFill>
                <a:latin typeface="Candara" pitchFamily="34" charset="0"/>
              </a:rPr>
              <a:t>Co</a:t>
            </a:r>
            <a:r>
              <a:rPr lang="pt-PT" sz="1600" dirty="0" smtClean="0">
                <a:latin typeface="Candara" pitchFamily="34" charset="0"/>
              </a:rPr>
              <a:t> </a:t>
            </a:r>
            <a:r>
              <a:rPr lang="pt-PT" sz="1600" dirty="0">
                <a:latin typeface="Candara" pitchFamily="34" charset="0"/>
              </a:rPr>
              <a:t>– consulta externa de </a:t>
            </a:r>
            <a:r>
              <a:rPr lang="pt-PT" sz="1600" dirty="0" smtClean="0">
                <a:latin typeface="Candara" pitchFamily="34" charset="0"/>
              </a:rPr>
              <a:t>transplante</a:t>
            </a:r>
          </a:p>
          <a:p>
            <a:pPr algn="just"/>
            <a:endParaRPr lang="pt-PT" sz="1600" dirty="0">
              <a:latin typeface="Candara" pitchFamily="34" charset="0"/>
            </a:endParaRPr>
          </a:p>
          <a:p>
            <a:pPr algn="just"/>
            <a:r>
              <a:rPr lang="pt-PT" sz="1600" dirty="0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 Questão orientadora</a:t>
            </a:r>
            <a:r>
              <a:rPr lang="pt-PT" sz="1600" dirty="0">
                <a:latin typeface="Candara" pitchFamily="34" charset="0"/>
              </a:rPr>
              <a:t>: “Qual a qualidade de vida nos transplantados renais portugueses, utilizando a escala WHOQOL-breef</a:t>
            </a:r>
            <a:r>
              <a:rPr lang="pt-PT" sz="1600" dirty="0" smtClean="0">
                <a:latin typeface="Candara" pitchFamily="34" charset="0"/>
              </a:rPr>
              <a:t>?”</a:t>
            </a:r>
          </a:p>
          <a:p>
            <a:pPr algn="just"/>
            <a:endParaRPr lang="pt-PT" sz="1600" dirty="0">
              <a:latin typeface="Candara" pitchFamily="34" charset="0"/>
            </a:endParaRPr>
          </a:p>
          <a:p>
            <a:pPr algn="just"/>
            <a:r>
              <a:rPr lang="pt-PT" sz="1600" dirty="0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Objetivo </a:t>
            </a:r>
            <a:r>
              <a:rPr lang="pt-PT" sz="1600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geral </a:t>
            </a:r>
            <a:r>
              <a:rPr lang="pt-PT" sz="1600" dirty="0">
                <a:latin typeface="Candara" pitchFamily="34" charset="0"/>
              </a:rPr>
              <a:t>avaliar a qualidade de vida das pessoas submetidas a transplante renal seguidas na consulta externa de transplante no serviço de nefrologia do Hospital Curry Cabral.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5137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7016" y="476672"/>
            <a:ext cx="8229600" cy="1143000"/>
          </a:xfrm>
        </p:spPr>
        <p:txBody>
          <a:bodyPr/>
          <a:lstStyle/>
          <a:p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Enquadramento Teórico</a:t>
            </a:r>
            <a:endParaRPr lang="pt-PT" b="1" dirty="0">
              <a:solidFill>
                <a:schemeClr val="accent4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752" y="2204864"/>
            <a:ext cx="6124248" cy="28083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1600" dirty="0" smtClean="0">
                <a:latin typeface="Candara" pitchFamily="34" charset="0"/>
              </a:rPr>
              <a:t>Segundo </a:t>
            </a:r>
            <a:r>
              <a:rPr lang="pt-PT" sz="1600" dirty="0">
                <a:latin typeface="Candara" pitchFamily="34" charset="0"/>
              </a:rPr>
              <a:t>a National Kidney Foundation (2015)  “Em todo o mundo, </a:t>
            </a:r>
            <a:r>
              <a:rPr lang="pt-PT" sz="16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10%</a:t>
            </a:r>
            <a:r>
              <a:rPr lang="pt-PT" sz="1600" dirty="0">
                <a:latin typeface="Candara" pitchFamily="34" charset="0"/>
              </a:rPr>
              <a:t> da população é afectada por doença renal crónica e milhões morrem por ano por não terem acesso a tratamentos </a:t>
            </a:r>
            <a:r>
              <a:rPr lang="pt-PT" sz="1600" dirty="0" smtClean="0">
                <a:latin typeface="Candara" pitchFamily="34" charset="0"/>
              </a:rPr>
              <a:t>acessíveis...” </a:t>
            </a:r>
          </a:p>
          <a:p>
            <a:pPr marL="0" indent="0" algn="just">
              <a:buNone/>
            </a:pPr>
            <a:endParaRPr lang="pt-PT" sz="1600" dirty="0" smtClean="0">
              <a:latin typeface="Candara" pitchFamily="34" charset="0"/>
            </a:endParaRPr>
          </a:p>
          <a:p>
            <a:pPr marL="0" indent="0" algn="just">
              <a:buNone/>
            </a:pPr>
            <a:r>
              <a:rPr lang="pt-PT" sz="1600" dirty="0" smtClean="0">
                <a:latin typeface="Candara" pitchFamily="34" charset="0"/>
              </a:rPr>
              <a:t>“</a:t>
            </a:r>
            <a:r>
              <a:rPr lang="pt-PT" sz="1600" dirty="0">
                <a:latin typeface="Candara" pitchFamily="34" charset="0"/>
              </a:rPr>
              <a:t>No final de </a:t>
            </a:r>
            <a:r>
              <a:rPr lang="pt-PT" sz="1600" dirty="0" smtClean="0">
                <a:latin typeface="Candara" pitchFamily="34" charset="0"/>
              </a:rPr>
              <a:t>2015 em </a:t>
            </a:r>
            <a:r>
              <a:rPr lang="pt-PT" sz="1600" dirty="0">
                <a:latin typeface="Candara" pitchFamily="34" charset="0"/>
              </a:rPr>
              <a:t>Portugal existiam em tratamento substitutivo da função renal 18928 casos: </a:t>
            </a:r>
            <a:r>
              <a:rPr lang="pt-PT" sz="1600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11514 em hemodiálise, 751 em diálise peritoneal e 6663 transplantados renais</a:t>
            </a:r>
            <a:r>
              <a:rPr lang="pt-PT" sz="1600" dirty="0">
                <a:latin typeface="Candara" pitchFamily="34" charset="0"/>
              </a:rPr>
              <a:t>. </a:t>
            </a:r>
            <a:r>
              <a:rPr lang="pt-PT" sz="1600" dirty="0" smtClean="0">
                <a:latin typeface="Candara" pitchFamily="34" charset="0"/>
              </a:rPr>
              <a:t>(</a:t>
            </a:r>
            <a:r>
              <a:rPr lang="pt-PT" sz="1600" dirty="0">
                <a:latin typeface="Candara" pitchFamily="34" charset="0"/>
              </a:rPr>
              <a:t>Macário, 2017</a:t>
            </a:r>
            <a:r>
              <a:rPr lang="pt-PT" sz="1600" dirty="0" smtClean="0">
                <a:latin typeface="Candara" pitchFamily="34" charset="0"/>
              </a:rPr>
              <a:t>)</a:t>
            </a:r>
          </a:p>
          <a:p>
            <a:pPr marL="0" indent="0" algn="just">
              <a:buNone/>
            </a:pPr>
            <a:endParaRPr lang="pt-PT" sz="1600" dirty="0">
              <a:latin typeface="Candara" pitchFamily="34" charset="0"/>
            </a:endParaRPr>
          </a:p>
          <a:p>
            <a:pPr marL="0" indent="0" algn="just">
              <a:buNone/>
            </a:pPr>
            <a:r>
              <a:rPr lang="pt-PT" sz="16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Dialise </a:t>
            </a:r>
            <a:r>
              <a:rPr lang="pt-PT" sz="1600" b="1" dirty="0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peritoneal, hemodiálise e transplante</a:t>
            </a:r>
            <a:endParaRPr lang="pt-PT" sz="1600" dirty="0">
              <a:solidFill>
                <a:schemeClr val="accent4">
                  <a:lumMod val="75000"/>
                </a:schemeClr>
              </a:solidFill>
              <a:latin typeface="Candara" pitchFamily="34" charset="0"/>
            </a:endParaRPr>
          </a:p>
          <a:p>
            <a:pPr marL="0" indent="0" algn="just">
              <a:buNone/>
            </a:pPr>
            <a:endParaRPr lang="pt-PT" sz="1600" b="1" dirty="0" smtClean="0">
              <a:latin typeface="Candara" pitchFamily="34" charset="0"/>
            </a:endParaRPr>
          </a:p>
        </p:txBody>
      </p:sp>
      <p:pic>
        <p:nvPicPr>
          <p:cNvPr id="3076" name="Picture 4" descr="Resultado de imagem para kidney abstrac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58940"/>
            <a:ext cx="3019753" cy="182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Resultado de imagem para kidney abstrac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" y="3284984"/>
            <a:ext cx="3019753" cy="182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Resultado de imagem para kidney abstrac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732906"/>
            <a:ext cx="3019753" cy="182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Resultado de imagem para kidney abstrac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" y="0"/>
            <a:ext cx="3019753" cy="182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12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548680"/>
            <a:ext cx="8229600" cy="1143000"/>
          </a:xfrm>
        </p:spPr>
        <p:txBody>
          <a:bodyPr/>
          <a:lstStyle/>
          <a:p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Material e Métodos</a:t>
            </a:r>
            <a:endParaRPr lang="pt-PT" b="1" dirty="0">
              <a:solidFill>
                <a:schemeClr val="accent4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44824"/>
            <a:ext cx="8856984" cy="42484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1600" b="1" dirty="0" smtClean="0">
                <a:latin typeface="Candara" pitchFamily="34" charset="0"/>
              </a:rPr>
              <a:t>Tipo de estudo:</a:t>
            </a:r>
            <a:r>
              <a:rPr lang="pt-PT" sz="1600" b="1" dirty="0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pt-PT" sz="1600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descritivo transversal de abordagem </a:t>
            </a:r>
            <a:r>
              <a:rPr lang="pt-PT" sz="1600" dirty="0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quantitativa</a:t>
            </a:r>
            <a:r>
              <a:rPr lang="pt-PT" sz="1600" dirty="0" smtClean="0">
                <a:latin typeface="Candara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pt-PT" sz="1600" b="1" dirty="0" smtClean="0">
                <a:latin typeface="Candara" pitchFamily="34" charset="0"/>
              </a:rPr>
              <a:t>Critérios </a:t>
            </a:r>
            <a:r>
              <a:rPr lang="pt-PT" sz="1600" b="1" dirty="0">
                <a:latin typeface="Candara" pitchFamily="34" charset="0"/>
              </a:rPr>
              <a:t>de inclusão</a:t>
            </a:r>
            <a:r>
              <a:rPr lang="pt-PT" sz="1600" dirty="0">
                <a:latin typeface="Candara" pitchFamily="34" charset="0"/>
              </a:rPr>
              <a:t>: transplantados renais e retransplantados </a:t>
            </a:r>
            <a:r>
              <a:rPr lang="pt-PT" sz="1600" dirty="0" smtClean="0">
                <a:latin typeface="Candara" pitchFamily="34" charset="0"/>
              </a:rPr>
              <a:t>renais. </a:t>
            </a:r>
          </a:p>
          <a:p>
            <a:pPr marL="0" indent="0" algn="just">
              <a:buNone/>
            </a:pPr>
            <a:r>
              <a:rPr lang="pt-PT" sz="1600" b="1" dirty="0">
                <a:latin typeface="Candara" pitchFamily="34" charset="0"/>
              </a:rPr>
              <a:t>C</a:t>
            </a:r>
            <a:r>
              <a:rPr lang="pt-PT" sz="1600" b="1" dirty="0" smtClean="0">
                <a:latin typeface="Candara" pitchFamily="34" charset="0"/>
              </a:rPr>
              <a:t>ritérios </a:t>
            </a:r>
            <a:r>
              <a:rPr lang="pt-PT" sz="1600" b="1" dirty="0">
                <a:latin typeface="Candara" pitchFamily="34" charset="0"/>
              </a:rPr>
              <a:t>de </a:t>
            </a:r>
            <a:r>
              <a:rPr lang="pt-PT" sz="1600" b="1" dirty="0" smtClean="0">
                <a:latin typeface="Candara" pitchFamily="34" charset="0"/>
              </a:rPr>
              <a:t>exclusão: I</a:t>
            </a:r>
            <a:r>
              <a:rPr lang="pt-PT" sz="1600" dirty="0" smtClean="0">
                <a:latin typeface="Candara" pitchFamily="34" charset="0"/>
              </a:rPr>
              <a:t>dade &lt; 18 anos, tempo mínimo: 3 meses, pessoas </a:t>
            </a:r>
            <a:r>
              <a:rPr lang="pt-PT" sz="1600" dirty="0">
                <a:latin typeface="Candara" pitchFamily="34" charset="0"/>
              </a:rPr>
              <a:t>com défice cognitivo e doença psiquiátrica ativa. </a:t>
            </a:r>
            <a:endParaRPr lang="pt-PT" sz="1600" dirty="0" smtClean="0">
              <a:latin typeface="Candara" pitchFamily="34" charset="0"/>
            </a:endParaRPr>
          </a:p>
          <a:p>
            <a:pPr marL="0" indent="0" algn="just">
              <a:buNone/>
            </a:pPr>
            <a:r>
              <a:rPr lang="pt-PT" sz="1600" b="1" dirty="0" smtClean="0">
                <a:latin typeface="Candara" pitchFamily="34" charset="0"/>
              </a:rPr>
              <a:t>Local: </a:t>
            </a:r>
            <a:r>
              <a:rPr lang="pt-PT" sz="1600" dirty="0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Hospital </a:t>
            </a:r>
            <a:r>
              <a:rPr lang="pt-PT" sz="1600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Curry </a:t>
            </a:r>
            <a:r>
              <a:rPr lang="pt-PT" sz="1600" dirty="0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Cabral.</a:t>
            </a:r>
            <a:r>
              <a:rPr lang="pt-PT" sz="1600" dirty="0" smtClean="0">
                <a:latin typeface="Candara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t-PT" sz="1600" b="1" dirty="0" smtClean="0">
                <a:latin typeface="Candara" pitchFamily="34" charset="0"/>
              </a:rPr>
              <a:t>Período: </a:t>
            </a:r>
            <a:r>
              <a:rPr lang="pt-PT" sz="1600" dirty="0">
                <a:latin typeface="Candara" pitchFamily="34" charset="0"/>
              </a:rPr>
              <a:t>Abril a Maio de 2017. </a:t>
            </a:r>
            <a:endParaRPr lang="pt-PT" sz="1600" dirty="0" smtClean="0">
              <a:latin typeface="Candara" pitchFamily="34" charset="0"/>
            </a:endParaRPr>
          </a:p>
          <a:p>
            <a:pPr marL="0" indent="0" algn="just">
              <a:buNone/>
            </a:pPr>
            <a:endParaRPr lang="pt-PT" sz="1600" dirty="0">
              <a:latin typeface="Candara" pitchFamily="34" charset="0"/>
            </a:endParaRPr>
          </a:p>
          <a:p>
            <a:pPr marL="0" indent="0" algn="just">
              <a:buNone/>
            </a:pPr>
            <a:r>
              <a:rPr lang="pt-PT" sz="1600" dirty="0" smtClean="0">
                <a:latin typeface="Candara" pitchFamily="34" charset="0"/>
              </a:rPr>
              <a:t>Para </a:t>
            </a:r>
            <a:r>
              <a:rPr lang="pt-PT" sz="1600" dirty="0">
                <a:latin typeface="Candara" pitchFamily="34" charset="0"/>
              </a:rPr>
              <a:t>colheita de dados foi utilizado o instrumento de </a:t>
            </a:r>
            <a:r>
              <a:rPr lang="pt-PT" sz="1600" dirty="0" smtClean="0">
                <a:latin typeface="Candara" pitchFamily="34" charset="0"/>
              </a:rPr>
              <a:t>avaliação </a:t>
            </a:r>
            <a:r>
              <a:rPr lang="pt-PT" sz="1600" b="1" dirty="0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WHOQOL-breef</a:t>
            </a:r>
            <a:r>
              <a:rPr lang="pt-PT" sz="1600" dirty="0" smtClean="0">
                <a:latin typeface="Candara" pitchFamily="34" charset="0"/>
              </a:rPr>
              <a:t>, que é </a:t>
            </a:r>
            <a:r>
              <a:rPr lang="pt-PT" sz="1600" dirty="0">
                <a:latin typeface="Candara" pitchFamily="34" charset="0"/>
              </a:rPr>
              <a:t>composto por </a:t>
            </a:r>
            <a:r>
              <a:rPr lang="pt-PT" sz="1600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26 perguntas </a:t>
            </a:r>
            <a:r>
              <a:rPr lang="pt-PT" sz="1600" dirty="0">
                <a:latin typeface="Candara" pitchFamily="34" charset="0"/>
              </a:rPr>
              <a:t>que se estrutura em </a:t>
            </a:r>
            <a:r>
              <a:rPr lang="pt-PT" sz="1600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4 domínios</a:t>
            </a:r>
            <a:r>
              <a:rPr lang="pt-PT" sz="1600" dirty="0">
                <a:latin typeface="Candara" pitchFamily="34" charset="0"/>
              </a:rPr>
              <a:t>: </a:t>
            </a:r>
            <a:r>
              <a:rPr lang="pt-PT" sz="1600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físico, psicológico, relações sociais e meio ambiente</a:t>
            </a:r>
            <a:r>
              <a:rPr lang="pt-PT" sz="1600" dirty="0">
                <a:latin typeface="Candara" pitchFamily="34" charset="0"/>
              </a:rPr>
              <a:t>. As perguntas estão formuladas para quatro escalas de resposta do tipo Likert de 5 pontos </a:t>
            </a:r>
            <a:r>
              <a:rPr lang="pt-PT" sz="1600" dirty="0" smtClean="0">
                <a:latin typeface="Candara" pitchFamily="34" charset="0"/>
              </a:rPr>
              <a:t>e </a:t>
            </a:r>
            <a:r>
              <a:rPr lang="pt-PT" sz="1600" dirty="0">
                <a:latin typeface="Candara" pitchFamily="34" charset="0"/>
              </a:rPr>
              <a:t>encontram-se enunciadas quer de forma positiva, quer de forma negativa. </a:t>
            </a:r>
          </a:p>
          <a:p>
            <a:pPr marL="0" indent="0" algn="just">
              <a:buNone/>
            </a:pPr>
            <a:endParaRPr lang="pt-PT" sz="1600" dirty="0" smtClean="0">
              <a:latin typeface="Candara" pitchFamily="34" charset="0"/>
            </a:endParaRPr>
          </a:p>
          <a:p>
            <a:pPr marL="0" indent="0" algn="just">
              <a:buNone/>
            </a:pPr>
            <a:r>
              <a:rPr lang="pt-PT" sz="1600" dirty="0" smtClean="0">
                <a:latin typeface="Candara" pitchFamily="34" charset="0"/>
              </a:rPr>
              <a:t>O </a:t>
            </a:r>
            <a:r>
              <a:rPr lang="pt-PT" sz="1600" dirty="0">
                <a:latin typeface="Candara" pitchFamily="34" charset="0"/>
              </a:rPr>
              <a:t>estudo foi aprovado pela </a:t>
            </a:r>
            <a:r>
              <a:rPr lang="pt-PT" sz="1600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comissão de ética do CHLC </a:t>
            </a:r>
            <a:r>
              <a:rPr lang="pt-PT" sz="1600" dirty="0">
                <a:latin typeface="Candara" pitchFamily="34" charset="0"/>
              </a:rPr>
              <a:t>(processo nº395/2017). </a:t>
            </a:r>
            <a:endParaRPr lang="pt-PT" sz="1600" dirty="0" smtClean="0">
              <a:latin typeface="Candara" pitchFamily="34" charset="0"/>
            </a:endParaRPr>
          </a:p>
          <a:p>
            <a:pPr marL="0" indent="0" algn="just">
              <a:buNone/>
            </a:pPr>
            <a:endParaRPr lang="pt-PT" sz="1600" dirty="0">
              <a:latin typeface="Candara" pitchFamily="34" charset="0"/>
            </a:endParaRPr>
          </a:p>
          <a:p>
            <a:pPr marL="0" indent="0" algn="just">
              <a:buNone/>
            </a:pPr>
            <a:r>
              <a:rPr lang="pt-PT" sz="1600" dirty="0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Consentimento </a:t>
            </a:r>
            <a:r>
              <a:rPr lang="pt-PT" sz="1600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livre e esclarecido </a:t>
            </a:r>
            <a:endParaRPr lang="pt-PT" sz="1600" dirty="0" smtClean="0">
              <a:solidFill>
                <a:schemeClr val="accent4">
                  <a:lumMod val="75000"/>
                </a:schemeClr>
              </a:solidFill>
              <a:latin typeface="Candara" pitchFamily="34" charset="0"/>
            </a:endParaRPr>
          </a:p>
          <a:p>
            <a:pPr marL="0" indent="0" algn="just">
              <a:buNone/>
            </a:pPr>
            <a:r>
              <a:rPr lang="pt-PT" sz="1600" dirty="0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Privacidade</a:t>
            </a:r>
            <a:endParaRPr lang="pt-PT" sz="1600" dirty="0">
              <a:latin typeface="Candara" pitchFamily="34" charset="0"/>
            </a:endParaRPr>
          </a:p>
        </p:txBody>
      </p:sp>
      <p:pic>
        <p:nvPicPr>
          <p:cNvPr id="6" name="Picture 2" descr="Resultado de imagem para kidney abstrac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0"/>
            <a:ext cx="1979712" cy="2476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00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77480" y="-243408"/>
            <a:ext cx="8229600" cy="1143000"/>
          </a:xfrm>
        </p:spPr>
        <p:txBody>
          <a:bodyPr/>
          <a:lstStyle/>
          <a:p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Resultados</a:t>
            </a:r>
            <a:endParaRPr lang="pt-PT" b="1" dirty="0">
              <a:solidFill>
                <a:schemeClr val="accent4">
                  <a:lumMod val="75000"/>
                </a:schemeClr>
              </a:solidFill>
              <a:latin typeface="Candar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301697"/>
              </p:ext>
            </p:extLst>
          </p:nvPr>
        </p:nvGraphicFramePr>
        <p:xfrm>
          <a:off x="1187624" y="692696"/>
          <a:ext cx="5984133" cy="6119967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490049"/>
                <a:gridCol w="3004035"/>
                <a:gridCol w="1490049"/>
              </a:tblGrid>
              <a:tr h="184695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Frequência</a:t>
                      </a:r>
                      <a:endParaRPr lang="pt-PT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Percentagem</a:t>
                      </a:r>
                      <a:endParaRPr lang="pt-PT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</a:tr>
              <a:tr h="184695">
                <a:tc rowSpan="3"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pt-PT" sz="1100" dirty="0">
                          <a:effectLst/>
                        </a:rPr>
                        <a:t>Género</a:t>
                      </a:r>
                      <a:br>
                        <a:rPr lang="pt-PT" sz="1100" dirty="0">
                          <a:effectLst/>
                        </a:rPr>
                      </a:br>
                      <a:r>
                        <a:rPr lang="pt-PT" sz="1100" dirty="0">
                          <a:effectLst/>
                        </a:rPr>
                        <a:t>Masculino</a:t>
                      </a:r>
                      <a:br>
                        <a:rPr lang="pt-PT" sz="1100" dirty="0">
                          <a:effectLst/>
                        </a:rPr>
                      </a:br>
                      <a:r>
                        <a:rPr lang="pt-PT" sz="1100" dirty="0">
                          <a:effectLst/>
                        </a:rPr>
                        <a:t>Feminino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8469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34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61,8</a:t>
                      </a:r>
                      <a:endParaRPr lang="pt-PT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</a:tr>
              <a:tr h="27796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21</a:t>
                      </a:r>
                      <a:endParaRPr lang="pt-PT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38,2</a:t>
                      </a:r>
                      <a:endParaRPr lang="pt-PT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</a:tr>
              <a:tr h="184695">
                <a:tc rowSpan="3"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pt-PT" sz="1100" dirty="0">
                          <a:effectLst/>
                        </a:rPr>
                        <a:t>Escolaridade</a:t>
                      </a:r>
                      <a:br>
                        <a:rPr lang="pt-PT" sz="1100" dirty="0">
                          <a:effectLst/>
                        </a:rPr>
                      </a:br>
                      <a:r>
                        <a:rPr lang="pt-PT" sz="1100" dirty="0">
                          <a:effectLst/>
                        </a:rPr>
                        <a:t>Não sabe ler e escrever</a:t>
                      </a:r>
                      <a:br>
                        <a:rPr lang="pt-PT" sz="1100" dirty="0">
                          <a:effectLst/>
                        </a:rPr>
                      </a:br>
                      <a:r>
                        <a:rPr lang="pt-PT" sz="1100" dirty="0">
                          <a:effectLst/>
                        </a:rPr>
                        <a:t>Sabe ler e escrever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8469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3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5,5</a:t>
                      </a:r>
                      <a:endParaRPr lang="pt-PT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</a:tr>
              <a:tr h="18469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52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94,5</a:t>
                      </a:r>
                      <a:endParaRPr lang="pt-PT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</a:tr>
              <a:tr h="184695">
                <a:tc rowSpan="4"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pt-PT" sz="1100">
                          <a:effectLst/>
                        </a:rPr>
                        <a:t>Atividade</a:t>
                      </a:r>
                      <a:br>
                        <a:rPr lang="pt-PT" sz="1100">
                          <a:effectLst/>
                        </a:rPr>
                      </a:br>
                      <a:r>
                        <a:rPr lang="pt-PT" sz="1100">
                          <a:effectLst/>
                        </a:rPr>
                        <a:t>Reformado</a:t>
                      </a:r>
                      <a:br>
                        <a:rPr lang="pt-PT" sz="1100">
                          <a:effectLst/>
                        </a:rPr>
                      </a:br>
                      <a:r>
                        <a:rPr lang="pt-PT" sz="1100">
                          <a:effectLst/>
                        </a:rPr>
                        <a:t>Trabalhador</a:t>
                      </a:r>
                      <a:br>
                        <a:rPr lang="pt-PT" sz="1100">
                          <a:effectLst/>
                        </a:rPr>
                      </a:br>
                      <a:r>
                        <a:rPr lang="pt-PT" sz="1100">
                          <a:effectLst/>
                        </a:rPr>
                        <a:t>Estudante</a:t>
                      </a:r>
                      <a:endParaRPr lang="pt-PT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8469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35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63,6</a:t>
                      </a:r>
                      <a:endParaRPr lang="pt-PT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</a:tr>
              <a:tr h="18469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18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32,7</a:t>
                      </a:r>
                      <a:endParaRPr lang="pt-PT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</a:tr>
              <a:tr h="18469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2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3,6</a:t>
                      </a:r>
                      <a:endParaRPr lang="pt-PT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</a:tr>
              <a:tr h="184695">
                <a:tc rowSpan="4"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pt-PT" sz="1100">
                          <a:effectLst/>
                        </a:rPr>
                        <a:t>Estado civil</a:t>
                      </a:r>
                      <a:br>
                        <a:rPr lang="pt-PT" sz="1100">
                          <a:effectLst/>
                        </a:rPr>
                      </a:br>
                      <a:r>
                        <a:rPr lang="pt-PT" sz="1100">
                          <a:effectLst/>
                        </a:rPr>
                        <a:t>Solteiro</a:t>
                      </a:r>
                      <a:br>
                        <a:rPr lang="pt-PT" sz="1100">
                          <a:effectLst/>
                        </a:rPr>
                      </a:br>
                      <a:r>
                        <a:rPr lang="pt-PT" sz="1100">
                          <a:effectLst/>
                        </a:rPr>
                        <a:t>Casado</a:t>
                      </a:r>
                      <a:br>
                        <a:rPr lang="pt-PT" sz="1100">
                          <a:effectLst/>
                        </a:rPr>
                      </a:br>
                      <a:r>
                        <a:rPr lang="pt-PT" sz="1100">
                          <a:effectLst/>
                        </a:rPr>
                        <a:t>Viúvo</a:t>
                      </a:r>
                      <a:endParaRPr lang="pt-PT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8469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11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20</a:t>
                      </a:r>
                      <a:endParaRPr lang="pt-PT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</a:tr>
              <a:tr h="18469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38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69,1</a:t>
                      </a:r>
                      <a:endParaRPr lang="pt-PT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</a:tr>
              <a:tr h="18469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6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10,9</a:t>
                      </a:r>
                      <a:endParaRPr lang="pt-PT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</a:tr>
              <a:tr h="184695">
                <a:tc rowSpan="3"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pt-PT" sz="1100">
                          <a:effectLst/>
                        </a:rPr>
                        <a:t>Retransplante</a:t>
                      </a:r>
                      <a:br>
                        <a:rPr lang="pt-PT" sz="1100">
                          <a:effectLst/>
                        </a:rPr>
                      </a:br>
                      <a:r>
                        <a:rPr lang="pt-PT" sz="1100">
                          <a:effectLst/>
                        </a:rPr>
                        <a:t>Não</a:t>
                      </a:r>
                      <a:br>
                        <a:rPr lang="pt-PT" sz="1100">
                          <a:effectLst/>
                        </a:rPr>
                      </a:br>
                      <a:r>
                        <a:rPr lang="pt-PT" sz="1100">
                          <a:effectLst/>
                        </a:rPr>
                        <a:t>Sim</a:t>
                      </a:r>
                      <a:endParaRPr lang="pt-PT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8469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49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89,1</a:t>
                      </a:r>
                      <a:endParaRPr lang="pt-PT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</a:tr>
              <a:tr h="18469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6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10,9</a:t>
                      </a:r>
                      <a:endParaRPr lang="pt-PT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</a:tr>
              <a:tr h="184695">
                <a:tc rowSpan="3"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pt-PT" sz="1100">
                          <a:effectLst/>
                        </a:rPr>
                        <a:t>Hemodiálise</a:t>
                      </a:r>
                      <a:br>
                        <a:rPr lang="pt-PT" sz="1100">
                          <a:effectLst/>
                        </a:rPr>
                      </a:br>
                      <a:r>
                        <a:rPr lang="pt-PT" sz="1100">
                          <a:effectLst/>
                        </a:rPr>
                        <a:t>Não </a:t>
                      </a:r>
                      <a:br>
                        <a:rPr lang="pt-PT" sz="1100">
                          <a:effectLst/>
                        </a:rPr>
                      </a:br>
                      <a:r>
                        <a:rPr lang="pt-PT" sz="1100">
                          <a:effectLst/>
                        </a:rPr>
                        <a:t>Sim</a:t>
                      </a:r>
                      <a:endParaRPr lang="pt-PT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8469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8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14,5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</a:tr>
              <a:tr h="18469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47</a:t>
                      </a:r>
                      <a:endParaRPr lang="pt-PT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85,5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</a:tr>
              <a:tr h="184695">
                <a:tc rowSpan="3"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pt-PT" sz="1100">
                          <a:effectLst/>
                        </a:rPr>
                        <a:t>Dialise peritoneal</a:t>
                      </a:r>
                      <a:br>
                        <a:rPr lang="pt-PT" sz="1100">
                          <a:effectLst/>
                        </a:rPr>
                      </a:br>
                      <a:r>
                        <a:rPr lang="pt-PT" sz="1100">
                          <a:effectLst/>
                        </a:rPr>
                        <a:t>Não</a:t>
                      </a:r>
                      <a:br>
                        <a:rPr lang="pt-PT" sz="1100">
                          <a:effectLst/>
                        </a:rPr>
                      </a:br>
                      <a:r>
                        <a:rPr lang="pt-PT" sz="1100">
                          <a:effectLst/>
                        </a:rPr>
                        <a:t>Sim</a:t>
                      </a:r>
                      <a:endParaRPr lang="pt-PT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8469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42</a:t>
                      </a:r>
                      <a:endParaRPr lang="pt-PT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76,4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</a:tr>
              <a:tr h="18469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13</a:t>
                      </a:r>
                      <a:endParaRPr lang="pt-PT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23,6</a:t>
                      </a:r>
                      <a:endParaRPr lang="pt-PT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9868" marR="49868" marT="0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283968" y="456927"/>
            <a:ext cx="29353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400" dirty="0" smtClean="0">
                <a:latin typeface="Candara" pitchFamily="34" charset="0"/>
              </a:rPr>
              <a:t>Tabela - </a:t>
            </a:r>
            <a:r>
              <a:rPr lang="pt-PT" sz="1400" dirty="0">
                <a:latin typeface="Candara" pitchFamily="34" charset="0"/>
              </a:rPr>
              <a:t>Variáveis sociodemográficas</a:t>
            </a:r>
          </a:p>
        </p:txBody>
      </p:sp>
    </p:spTree>
    <p:extLst>
      <p:ext uri="{BB962C8B-B14F-4D97-AF65-F5344CB8AC3E}">
        <p14:creationId xmlns:p14="http://schemas.microsoft.com/office/powerpoint/2010/main" val="41273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Resultados</a:t>
            </a:r>
            <a:endParaRPr lang="pt-PT" b="1" dirty="0">
              <a:solidFill>
                <a:schemeClr val="accent4">
                  <a:lumMod val="75000"/>
                </a:schemeClr>
              </a:solidFill>
              <a:latin typeface="Candar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046747"/>
              </p:ext>
            </p:extLst>
          </p:nvPr>
        </p:nvGraphicFramePr>
        <p:xfrm>
          <a:off x="35496" y="2924944"/>
          <a:ext cx="9073008" cy="1296416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745305"/>
                <a:gridCol w="1132326"/>
                <a:gridCol w="1182731"/>
                <a:gridCol w="1216935"/>
                <a:gridCol w="1132326"/>
                <a:gridCol w="166338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ndara" pitchFamily="34" charset="0"/>
                        </a:rPr>
                        <a:t> </a:t>
                      </a:r>
                      <a:endParaRPr lang="pt-PT" sz="1600" dirty="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Número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Mínimo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Máximo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Média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Desvio-padrão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Domínio Físico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ndara" pitchFamily="34" charset="0"/>
                        </a:rPr>
                        <a:t>55</a:t>
                      </a:r>
                      <a:endParaRPr lang="pt-PT" sz="1600" dirty="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25,00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75,00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58,51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9,54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Domínio Psicológico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ndara" pitchFamily="34" charset="0"/>
                        </a:rPr>
                        <a:t>55</a:t>
                      </a:r>
                      <a:endParaRPr lang="pt-PT" sz="1600" dirty="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41,67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87,50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69,17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12,12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Domínio das Relações Sociais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55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ndara" pitchFamily="34" charset="0"/>
                        </a:rPr>
                        <a:t>33,33</a:t>
                      </a:r>
                      <a:endParaRPr lang="pt-PT" sz="1600" dirty="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100,00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69,55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17,06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Domínio Ambiente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55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ndara" pitchFamily="34" charset="0"/>
                        </a:rPr>
                        <a:t>40,63</a:t>
                      </a:r>
                      <a:endParaRPr lang="pt-PT" sz="1600" dirty="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ndara" pitchFamily="34" charset="0"/>
                        </a:rPr>
                        <a:t>96,88</a:t>
                      </a:r>
                      <a:endParaRPr lang="pt-PT" sz="1600" dirty="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74,94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11,98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Faceta Geral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55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Candara" pitchFamily="34" charset="0"/>
                        </a:rPr>
                        <a:t>25,00</a:t>
                      </a:r>
                      <a:endParaRPr lang="pt-PT" sz="160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ndara" pitchFamily="34" charset="0"/>
                        </a:rPr>
                        <a:t>100,00</a:t>
                      </a:r>
                      <a:endParaRPr lang="pt-PT" sz="1600" dirty="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ndara" pitchFamily="34" charset="0"/>
                        </a:rPr>
                        <a:t>75,23</a:t>
                      </a:r>
                      <a:endParaRPr lang="pt-PT" sz="1600" dirty="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Candara" pitchFamily="34" charset="0"/>
                        </a:rPr>
                        <a:t>20,90</a:t>
                      </a:r>
                      <a:endParaRPr lang="pt-PT" sz="1600" dirty="0">
                        <a:effectLst/>
                        <a:latin typeface="Candara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7504" y="1938318"/>
            <a:ext cx="9001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600" dirty="0">
                <a:latin typeface="Candara" pitchFamily="34" charset="0"/>
              </a:rPr>
              <a:t>As idades dos participantes variam entre 21 anos e 80 anos, com um valor de idade média de </a:t>
            </a:r>
            <a:r>
              <a:rPr lang="pt-PT" sz="16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55,5</a:t>
            </a:r>
            <a:r>
              <a:rPr lang="pt-PT" sz="1600" dirty="0">
                <a:latin typeface="Candara" pitchFamily="34" charset="0"/>
              </a:rPr>
              <a:t> anos. </a:t>
            </a:r>
          </a:p>
        </p:txBody>
      </p:sp>
      <p:sp>
        <p:nvSpPr>
          <p:cNvPr id="9" name="Rectangle 8"/>
          <p:cNvSpPr/>
          <p:nvPr/>
        </p:nvSpPr>
        <p:spPr>
          <a:xfrm>
            <a:off x="-18256" y="2689175"/>
            <a:ext cx="52383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dirty="0">
                <a:latin typeface="Candara" pitchFamily="34" charset="0"/>
              </a:rPr>
              <a:t>Tabela </a:t>
            </a:r>
            <a:r>
              <a:rPr lang="pt-PT" sz="1400" dirty="0" smtClean="0">
                <a:latin typeface="Candara" pitchFamily="34" charset="0"/>
              </a:rPr>
              <a:t> </a:t>
            </a:r>
            <a:r>
              <a:rPr lang="pt-PT" sz="1400" dirty="0">
                <a:latin typeface="Candara" pitchFamily="34" charset="0"/>
              </a:rPr>
              <a:t>- Valores de qualidade de vida por domínio</a:t>
            </a:r>
          </a:p>
        </p:txBody>
      </p:sp>
    </p:spTree>
    <p:extLst>
      <p:ext uri="{BB962C8B-B14F-4D97-AF65-F5344CB8AC3E}">
        <p14:creationId xmlns:p14="http://schemas.microsoft.com/office/powerpoint/2010/main" val="156240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Discussão</a:t>
            </a:r>
            <a:endParaRPr lang="pt-PT" b="1" dirty="0">
              <a:solidFill>
                <a:schemeClr val="accent4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9"/>
            <a:ext cx="8784976" cy="3240359"/>
          </a:xfr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1600" dirty="0" smtClean="0">
                <a:latin typeface="Candara" pitchFamily="34" charset="0"/>
              </a:rPr>
              <a:t>Predomínio do </a:t>
            </a:r>
            <a:r>
              <a:rPr lang="pt-PT" sz="1600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genero </a:t>
            </a:r>
            <a:r>
              <a:rPr lang="pt-PT" sz="1600" dirty="0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masculino</a:t>
            </a:r>
            <a:r>
              <a:rPr lang="pt-PT" sz="1600" dirty="0" smtClean="0">
                <a:latin typeface="Candara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pt-PT" sz="1600" dirty="0" smtClean="0">
                <a:latin typeface="Candara" pitchFamily="34" charset="0"/>
              </a:rPr>
              <a:t>A idade média apresentada foi </a:t>
            </a:r>
            <a:r>
              <a:rPr lang="pt-PT" sz="1600" dirty="0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55 anos </a:t>
            </a:r>
            <a:r>
              <a:rPr lang="pt-PT" sz="1600" dirty="0" smtClean="0">
                <a:latin typeface="Candara" pitchFamily="34" charset="0"/>
              </a:rPr>
              <a:t>de idade.</a:t>
            </a:r>
            <a:endParaRPr lang="pt-PT" sz="1600" dirty="0">
              <a:latin typeface="Candara" pitchFamily="34" charset="0"/>
            </a:endParaRPr>
          </a:p>
          <a:p>
            <a:pPr marL="0" indent="0" algn="just">
              <a:buNone/>
            </a:pPr>
            <a:r>
              <a:rPr lang="pt-PT" sz="1600" dirty="0" smtClean="0">
                <a:latin typeface="Candara" pitchFamily="34" charset="0"/>
              </a:rPr>
              <a:t>Apenas </a:t>
            </a:r>
            <a:r>
              <a:rPr lang="pt-PT" sz="1600" dirty="0">
                <a:latin typeface="Candara" pitchFamily="34" charset="0"/>
              </a:rPr>
              <a:t>32,7% das pessoas com doença renal crónica submetidas a transplante renal continuam as suas vidas </a:t>
            </a:r>
            <a:r>
              <a:rPr lang="pt-PT" sz="1600" dirty="0" smtClean="0">
                <a:latin typeface="Candara" pitchFamily="34" charset="0"/>
              </a:rPr>
              <a:t>profissionais. </a:t>
            </a:r>
          </a:p>
          <a:p>
            <a:pPr marL="0" indent="0" algn="just">
              <a:buNone/>
            </a:pPr>
            <a:endParaRPr lang="pt-PT" sz="1600" dirty="0" smtClean="0">
              <a:latin typeface="Candara" pitchFamily="34" charset="0"/>
            </a:endParaRPr>
          </a:p>
          <a:p>
            <a:pPr marL="0" indent="0" algn="just">
              <a:buNone/>
            </a:pPr>
            <a:r>
              <a:rPr lang="pt-PT" sz="1600" dirty="0" smtClean="0">
                <a:latin typeface="Candara" pitchFamily="34" charset="0"/>
              </a:rPr>
              <a:t>No </a:t>
            </a:r>
            <a:r>
              <a:rPr lang="pt-PT" sz="1600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domínio físico</a:t>
            </a:r>
            <a:r>
              <a:rPr lang="pt-PT" sz="1600" dirty="0">
                <a:latin typeface="Candara" pitchFamily="34" charset="0"/>
              </a:rPr>
              <a:t>, </a:t>
            </a:r>
            <a:r>
              <a:rPr lang="pt-PT" sz="1600" dirty="0" smtClean="0">
                <a:latin typeface="Candara" pitchFamily="34" charset="0"/>
              </a:rPr>
              <a:t>as </a:t>
            </a:r>
            <a:r>
              <a:rPr lang="pt-PT" sz="1600" dirty="0">
                <a:latin typeface="Candara" pitchFamily="34" charset="0"/>
              </a:rPr>
              <a:t>pessoas submetidas a transplante renal ficam aptas para retomar as suas </a:t>
            </a:r>
            <a:r>
              <a:rPr lang="pt-PT" sz="1600" dirty="0" smtClean="0">
                <a:latin typeface="Candara" pitchFamily="34" charset="0"/>
              </a:rPr>
              <a:t>vidas. </a:t>
            </a:r>
          </a:p>
          <a:p>
            <a:pPr marL="0" indent="0" algn="just">
              <a:buNone/>
            </a:pPr>
            <a:r>
              <a:rPr lang="pt-PT" sz="1600" dirty="0" smtClean="0">
                <a:latin typeface="Candara" pitchFamily="34" charset="0"/>
              </a:rPr>
              <a:t>No </a:t>
            </a:r>
            <a:r>
              <a:rPr lang="pt-PT" sz="1600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domínio psicológico</a:t>
            </a:r>
            <a:r>
              <a:rPr lang="pt-PT" sz="1600" dirty="0">
                <a:latin typeface="Candara" pitchFamily="34" charset="0"/>
              </a:rPr>
              <a:t>, a média de 69,1 reflete os resultados do pós transplante como medo e frustração mas também emoções positivas como esperança e felicidade. </a:t>
            </a:r>
            <a:endParaRPr lang="pt-PT" sz="1600" dirty="0" smtClean="0">
              <a:latin typeface="Candara" pitchFamily="34" charset="0"/>
            </a:endParaRPr>
          </a:p>
          <a:p>
            <a:pPr marL="0" indent="0" algn="just">
              <a:buNone/>
            </a:pPr>
            <a:r>
              <a:rPr lang="pt-PT" sz="1600" dirty="0" smtClean="0">
                <a:latin typeface="Candara" pitchFamily="34" charset="0"/>
              </a:rPr>
              <a:t>No </a:t>
            </a:r>
            <a:r>
              <a:rPr lang="pt-PT" sz="1600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domínio das relações sociais</a:t>
            </a:r>
            <a:r>
              <a:rPr lang="pt-PT" sz="1600" dirty="0">
                <a:latin typeface="Candara" pitchFamily="34" charset="0"/>
              </a:rPr>
              <a:t>, </a:t>
            </a:r>
            <a:r>
              <a:rPr lang="pt-PT" sz="1600" dirty="0" smtClean="0">
                <a:latin typeface="Candara" pitchFamily="34" charset="0"/>
              </a:rPr>
              <a:t>a maioria referiu </a:t>
            </a:r>
            <a:r>
              <a:rPr lang="pt-PT" sz="1600" dirty="0">
                <a:latin typeface="Candara" pitchFamily="34" charset="0"/>
              </a:rPr>
              <a:t>que as pessoas significativas estão mais presentes, prestando suporte emocional e auxiliando nas tarefas do dia-a-dia. </a:t>
            </a:r>
            <a:endParaRPr lang="pt-PT" sz="1600" dirty="0" smtClean="0">
              <a:latin typeface="Candara" pitchFamily="34" charset="0"/>
            </a:endParaRPr>
          </a:p>
          <a:p>
            <a:pPr marL="0" indent="0" algn="just">
              <a:buNone/>
            </a:pPr>
            <a:r>
              <a:rPr lang="pt-PT" sz="1600" dirty="0" smtClean="0">
                <a:latin typeface="Candara" pitchFamily="34" charset="0"/>
              </a:rPr>
              <a:t>No </a:t>
            </a:r>
            <a:r>
              <a:rPr lang="pt-PT" sz="1600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domínio ambiental</a:t>
            </a:r>
            <a:r>
              <a:rPr lang="pt-PT" sz="1600" dirty="0">
                <a:latin typeface="Candara" pitchFamily="34" charset="0"/>
              </a:rPr>
              <a:t>, o resultado </a:t>
            </a:r>
            <a:r>
              <a:rPr lang="pt-PT" sz="1600" dirty="0" smtClean="0">
                <a:latin typeface="Candara" pitchFamily="34" charset="0"/>
              </a:rPr>
              <a:t>foi </a:t>
            </a:r>
            <a:r>
              <a:rPr lang="pt-PT" sz="1600" dirty="0">
                <a:latin typeface="Candara" pitchFamily="34" charset="0"/>
              </a:rPr>
              <a:t>imprevisível. </a:t>
            </a:r>
            <a:r>
              <a:rPr lang="pt-PT" sz="1600" dirty="0" smtClean="0">
                <a:latin typeface="Candara" pitchFamily="34" charset="0"/>
              </a:rPr>
              <a:t>A </a:t>
            </a:r>
            <a:r>
              <a:rPr lang="pt-PT" sz="1600" dirty="0">
                <a:latin typeface="Candara" pitchFamily="34" charset="0"/>
              </a:rPr>
              <a:t>maioria dos participantes, referiram sentirem-se seguros nas suas casas, terem suporte social e acessos de saúde rápidos e de confiança.  </a:t>
            </a:r>
          </a:p>
        </p:txBody>
      </p:sp>
      <p:pic>
        <p:nvPicPr>
          <p:cNvPr id="5" name="Picture 4" descr="Resultado de imagem para kidney abstrac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" y="5033738"/>
            <a:ext cx="3019753" cy="182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Resultado de imagem para kidney abstrac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415" y="5038277"/>
            <a:ext cx="3019753" cy="182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Resultado de imagem para kidney abstrac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092" y="5038277"/>
            <a:ext cx="3019753" cy="182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5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85800"/>
            <a:ext cx="8229600" cy="1143000"/>
          </a:xfrm>
        </p:spPr>
        <p:txBody>
          <a:bodyPr>
            <a:normAutofit/>
          </a:bodyPr>
          <a:lstStyle/>
          <a:p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Conclusão</a:t>
            </a:r>
            <a:endParaRPr lang="pt-PT" b="1" dirty="0">
              <a:solidFill>
                <a:schemeClr val="accent4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0324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1600" dirty="0" smtClean="0">
                <a:latin typeface="Candara" pitchFamily="34" charset="0"/>
              </a:rPr>
              <a:t>Os </a:t>
            </a:r>
            <a:r>
              <a:rPr lang="pt-PT" sz="1600" dirty="0">
                <a:latin typeface="Candara" pitchFamily="34" charset="0"/>
              </a:rPr>
              <a:t>resultados revelaram um aumento da qualidade de vida, com todos os domínios com </a:t>
            </a:r>
            <a:r>
              <a:rPr lang="pt-PT" sz="1600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resultados positivos</a:t>
            </a:r>
            <a:r>
              <a:rPr lang="pt-PT" sz="1600" dirty="0">
                <a:latin typeface="Candara" pitchFamily="34" charset="0"/>
              </a:rPr>
              <a:t>. </a:t>
            </a:r>
            <a:endParaRPr lang="pt-PT" sz="1600" dirty="0" smtClean="0">
              <a:latin typeface="Candara" pitchFamily="34" charset="0"/>
            </a:endParaRPr>
          </a:p>
          <a:p>
            <a:pPr marL="0" indent="0" algn="just">
              <a:buNone/>
            </a:pPr>
            <a:endParaRPr lang="pt-PT" sz="1600" dirty="0">
              <a:latin typeface="Candara" pitchFamily="34" charset="0"/>
            </a:endParaRPr>
          </a:p>
          <a:p>
            <a:pPr marL="0" indent="0" algn="just">
              <a:buNone/>
            </a:pPr>
            <a:r>
              <a:rPr lang="pt-PT" sz="1600" dirty="0" smtClean="0">
                <a:latin typeface="Candara" pitchFamily="34" charset="0"/>
              </a:rPr>
              <a:t>Futuramente</a:t>
            </a:r>
            <a:r>
              <a:rPr lang="pt-PT" sz="1600" dirty="0">
                <a:latin typeface="Candara" pitchFamily="34" charset="0"/>
              </a:rPr>
              <a:t>, estudos que comparem a qualidade de vida em Portugal com outros contextos internacionais podem auxiliar na reflexão e planeamento de intervenções de promoção de saúde, e ações na melhoria da qualidade de vida em todos os domínios.   </a:t>
            </a:r>
            <a:endParaRPr lang="pt-PT" sz="1600" dirty="0" smtClean="0">
              <a:latin typeface="Candara" pitchFamily="34" charset="0"/>
            </a:endParaRPr>
          </a:p>
          <a:p>
            <a:pPr marL="0" indent="0" algn="just">
              <a:buNone/>
            </a:pPr>
            <a:endParaRPr lang="pt-PT" sz="1600" dirty="0">
              <a:latin typeface="Candara" pitchFamily="34" charset="0"/>
            </a:endParaRPr>
          </a:p>
          <a:p>
            <a:pPr marL="0" indent="0" algn="just">
              <a:buNone/>
            </a:pPr>
            <a:r>
              <a:rPr lang="pt-PT" sz="1600" dirty="0" smtClean="0">
                <a:latin typeface="Candara" pitchFamily="34" charset="0"/>
              </a:rPr>
              <a:t>Percebe-se </a:t>
            </a:r>
            <a:r>
              <a:rPr lang="pt-PT" sz="1600" dirty="0">
                <a:latin typeface="Candara" pitchFamily="34" charset="0"/>
              </a:rPr>
              <a:t>que este tema é de </a:t>
            </a:r>
            <a:r>
              <a:rPr lang="pt-PT" sz="1600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grande importância para a profissão de enfermagem</a:t>
            </a:r>
            <a:r>
              <a:rPr lang="pt-PT" sz="1600" dirty="0">
                <a:latin typeface="Candara" pitchFamily="34" charset="0"/>
              </a:rPr>
              <a:t>, pela presença do enfermeiro durante todo o processo da doença renal crónica. </a:t>
            </a:r>
            <a:r>
              <a:rPr lang="pt-PT" sz="1600" dirty="0" smtClean="0">
                <a:latin typeface="Candara" pitchFamily="34" charset="0"/>
              </a:rPr>
              <a:t>Sabendo </a:t>
            </a:r>
            <a:r>
              <a:rPr lang="pt-PT" sz="1600" dirty="0">
                <a:latin typeface="Candara" pitchFamily="34" charset="0"/>
              </a:rPr>
              <a:t>os domínios afetados, podemos organizar programas preventivos e planear ações de melhoria da qualidade de </a:t>
            </a:r>
            <a:r>
              <a:rPr lang="pt-PT" sz="1600" dirty="0" smtClean="0">
                <a:latin typeface="Candara" pitchFamily="34" charset="0"/>
              </a:rPr>
              <a:t>vida.  </a:t>
            </a:r>
          </a:p>
          <a:p>
            <a:pPr marL="0" indent="0" algn="just">
              <a:buNone/>
            </a:pPr>
            <a:endParaRPr lang="pt-PT" sz="1600" dirty="0">
              <a:latin typeface="Candara" pitchFamily="34" charset="0"/>
            </a:endParaRPr>
          </a:p>
          <a:p>
            <a:pPr marL="0" indent="0" algn="just">
              <a:buNone/>
            </a:pPr>
            <a:r>
              <a:rPr lang="pt-PT" sz="1600" dirty="0" smtClean="0">
                <a:latin typeface="Candara" pitchFamily="34" charset="0"/>
              </a:rPr>
              <a:t>Por </a:t>
            </a:r>
            <a:r>
              <a:rPr lang="pt-PT" sz="1600" dirty="0">
                <a:latin typeface="Candara" pitchFamily="34" charset="0"/>
              </a:rPr>
              <a:t>fim, os objetivos traçados inicialmente para a elaboração deste estudo foram </a:t>
            </a:r>
            <a:r>
              <a:rPr lang="pt-PT" sz="1600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cumpridos</a:t>
            </a:r>
            <a:r>
              <a:rPr lang="pt-PT" sz="1600" dirty="0">
                <a:latin typeface="Candara" pitchFamily="34" charset="0"/>
              </a:rPr>
              <a:t> com sucesso, apesar de ainda existir muito por onde investigar e desenvolver, disponibilizaram pouco tempo para um estudo deste tamanho.  </a:t>
            </a:r>
          </a:p>
          <a:p>
            <a:pPr marL="0" indent="0" algn="just">
              <a:buNone/>
            </a:pPr>
            <a:endParaRPr lang="pt-PT" sz="1600" dirty="0">
              <a:latin typeface="Candara" pitchFamily="34" charset="0"/>
            </a:endParaRPr>
          </a:p>
        </p:txBody>
      </p:sp>
      <p:pic>
        <p:nvPicPr>
          <p:cNvPr id="5" name="Picture 2" descr="Resultado de imagem para kidney abstrac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576" y="0"/>
            <a:ext cx="1820024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72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pt-PT" b="1" dirty="0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Referências</a:t>
            </a:r>
            <a:endParaRPr lang="pt-PT" b="1" dirty="0">
              <a:solidFill>
                <a:schemeClr val="accent4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04656"/>
          </a:xfrm>
        </p:spPr>
        <p:txBody>
          <a:bodyPr>
            <a:normAutofit fontScale="25000" lnSpcReduction="20000"/>
          </a:bodyPr>
          <a:lstStyle/>
          <a:p>
            <a:r>
              <a:rPr lang="pt-PT" dirty="0">
                <a:latin typeface="Candara" pitchFamily="34" charset="0"/>
              </a:rPr>
              <a:t>Ambrósio, F.; Gomes,F.; Vieira, F.; Fazendeiro,J.; Oliveira, R. &amp; Sousa, T. (2011). Manual de hemodiálise para enfermeiros. Coimbra: Edições Almedina.</a:t>
            </a:r>
          </a:p>
          <a:p>
            <a:r>
              <a:rPr lang="en-GB" dirty="0" err="1">
                <a:latin typeface="Candara" pitchFamily="34" charset="0"/>
              </a:rPr>
              <a:t>Anónimo</a:t>
            </a:r>
            <a:r>
              <a:rPr lang="en-GB" dirty="0">
                <a:latin typeface="Candara" pitchFamily="34" charset="0"/>
              </a:rPr>
              <a:t>. (2015, </a:t>
            </a:r>
            <a:r>
              <a:rPr lang="en-GB" dirty="0" err="1">
                <a:latin typeface="Candara" pitchFamily="34" charset="0"/>
              </a:rPr>
              <a:t>Março</a:t>
            </a:r>
            <a:r>
              <a:rPr lang="en-GB" dirty="0">
                <a:latin typeface="Candara" pitchFamily="34" charset="0"/>
              </a:rPr>
              <a:t>). National Kidney </a:t>
            </a:r>
            <a:r>
              <a:rPr lang="en-GB" dirty="0" err="1">
                <a:latin typeface="Candara" pitchFamily="34" charset="0"/>
              </a:rPr>
              <a:t>Foundaition</a:t>
            </a:r>
            <a:r>
              <a:rPr lang="en-GB" dirty="0">
                <a:latin typeface="Candara" pitchFamily="34" charset="0"/>
              </a:rPr>
              <a:t>. </a:t>
            </a:r>
            <a:r>
              <a:rPr lang="pt-PT" dirty="0">
                <a:latin typeface="Candara" pitchFamily="34" charset="0"/>
              </a:rPr>
              <a:t>Consultado em Junho, 31, 2017 em: </a:t>
            </a:r>
            <a:r>
              <a:rPr lang="pt-PT" dirty="0">
                <a:latin typeface="Candara" pitchFamily="34" charset="0"/>
                <a:hlinkClick r:id="rId2"/>
              </a:rPr>
              <a:t>https://www.kidney.org/kidneydisease/global-facts-about-kidney-disease</a:t>
            </a:r>
            <a:r>
              <a:rPr lang="pt-PT" dirty="0">
                <a:latin typeface="Candara" pitchFamily="34" charset="0"/>
              </a:rPr>
              <a:t> </a:t>
            </a:r>
          </a:p>
          <a:p>
            <a:r>
              <a:rPr lang="en-GB" dirty="0" err="1">
                <a:latin typeface="Candara" pitchFamily="34" charset="0"/>
              </a:rPr>
              <a:t>Anónimo</a:t>
            </a:r>
            <a:r>
              <a:rPr lang="en-GB" dirty="0">
                <a:latin typeface="Candara" pitchFamily="34" charset="0"/>
              </a:rPr>
              <a:t> (2008, </a:t>
            </a:r>
            <a:r>
              <a:rPr lang="en-GB" dirty="0" err="1">
                <a:latin typeface="Candara" pitchFamily="34" charset="0"/>
              </a:rPr>
              <a:t>Junho</a:t>
            </a:r>
            <a:r>
              <a:rPr lang="en-GB" dirty="0">
                <a:latin typeface="Candara" pitchFamily="34" charset="0"/>
              </a:rPr>
              <a:t> 1). Nurse Interventions in Renal Transplantation. The </a:t>
            </a:r>
            <a:r>
              <a:rPr lang="en-GB" dirty="0" err="1">
                <a:latin typeface="Candara" pitchFamily="34" charset="0"/>
              </a:rPr>
              <a:t>Jornal</a:t>
            </a:r>
            <a:r>
              <a:rPr lang="en-GB" dirty="0">
                <a:latin typeface="Candara" pitchFamily="34" charset="0"/>
              </a:rPr>
              <a:t> of Nursing. </a:t>
            </a:r>
            <a:r>
              <a:rPr lang="pt-PT" dirty="0">
                <a:latin typeface="Candara" pitchFamily="34" charset="0"/>
              </a:rPr>
              <a:t>Disponível em: </a:t>
            </a:r>
            <a:r>
              <a:rPr lang="pt-PT" dirty="0">
                <a:latin typeface="Candara" pitchFamily="34" charset="0"/>
                <a:hlinkClick r:id="rId3"/>
              </a:rPr>
              <a:t>https://www.asrn.org/journal-nursing/375-nurse-interventions-in-renal-transplantation.html</a:t>
            </a:r>
            <a:r>
              <a:rPr lang="pt-PT" dirty="0">
                <a:latin typeface="Candara" pitchFamily="34" charset="0"/>
              </a:rPr>
              <a:t> </a:t>
            </a:r>
          </a:p>
          <a:p>
            <a:r>
              <a:rPr lang="en-US" dirty="0" err="1">
                <a:latin typeface="Candara" pitchFamily="34" charset="0"/>
              </a:rPr>
              <a:t>Bittencourta</a:t>
            </a:r>
            <a:r>
              <a:rPr lang="en-US" dirty="0">
                <a:latin typeface="Candara" pitchFamily="34" charset="0"/>
              </a:rPr>
              <a:t>, Z.; </a:t>
            </a:r>
            <a:r>
              <a:rPr lang="en-US" dirty="0" err="1">
                <a:latin typeface="Candara" pitchFamily="34" charset="0"/>
              </a:rPr>
              <a:t>Mazzalia</a:t>
            </a:r>
            <a:r>
              <a:rPr lang="en-US" dirty="0">
                <a:latin typeface="Candara" pitchFamily="34" charset="0"/>
              </a:rPr>
              <a:t>, G. &amp; and Santos, N. (2004). Quality of life in renal transplant patients: impact of a functioning graft. </a:t>
            </a:r>
            <a:r>
              <a:rPr lang="pt-PT" dirty="0">
                <a:latin typeface="Candara" pitchFamily="34" charset="0"/>
              </a:rPr>
              <a:t>Revista Saúde Pública. 38 (5), 732-734. Disponível em: </a:t>
            </a:r>
            <a:r>
              <a:rPr lang="pt-PT" dirty="0">
                <a:latin typeface="Candara" pitchFamily="34" charset="0"/>
                <a:hlinkClick r:id="rId4"/>
              </a:rPr>
              <a:t>http://www.scielo.br/scielo.php?script=sci_arttext&amp;pid=S0034-89102004000500018</a:t>
            </a:r>
            <a:r>
              <a:rPr lang="pt-PT" dirty="0">
                <a:latin typeface="Candara" pitchFamily="34" charset="0"/>
              </a:rPr>
              <a:t> </a:t>
            </a:r>
          </a:p>
          <a:p>
            <a:r>
              <a:rPr lang="pt-PT" dirty="0">
                <a:latin typeface="Candara" pitchFamily="34" charset="0"/>
              </a:rPr>
              <a:t>Clara. A. &amp; Ferreira. P. (2007). Monografia: o impacto de hemodiálise na vida da pessoa com insuficiência renal crónica e a sua perspetiva de quanto a um futuro transplante renal. Barcarena: Universidade Atlântica.</a:t>
            </a:r>
          </a:p>
          <a:p>
            <a:r>
              <a:rPr lang="pt-PT" dirty="0">
                <a:latin typeface="Candara" pitchFamily="34" charset="0"/>
              </a:rPr>
              <a:t>Costa, L. &amp; Nogueira, L. (2013). Associação entre trabalho, renda e qualidade de vida de receptores de transplante renal no município de Teresina, PI, Brasil. Jornal Brasileiro de Nefrologia. 36(3), 332-338. Disponível em: </a:t>
            </a:r>
            <a:r>
              <a:rPr lang="pt-PT" dirty="0">
                <a:latin typeface="Candara" pitchFamily="34" charset="0"/>
                <a:hlinkClick r:id="rId5"/>
              </a:rPr>
              <a:t>http://www.scielo.br/pdf/jbn/v36n3/0101-2800-jbn-36-03-0332.pdf</a:t>
            </a:r>
            <a:r>
              <a:rPr lang="pt-PT" dirty="0">
                <a:latin typeface="Candara" pitchFamily="34" charset="0"/>
              </a:rPr>
              <a:t> </a:t>
            </a:r>
          </a:p>
          <a:p>
            <a:r>
              <a:rPr lang="en-GB" dirty="0">
                <a:latin typeface="Candara" pitchFamily="34" charset="0"/>
              </a:rPr>
              <a:t>European Renal Association (2015). ERA-EDTA Registry Annual Report 2015. </a:t>
            </a:r>
            <a:r>
              <a:rPr lang="pt-PT" dirty="0">
                <a:latin typeface="Candara" pitchFamily="34" charset="0"/>
              </a:rPr>
              <a:t>Disponível em: </a:t>
            </a:r>
            <a:r>
              <a:rPr lang="pt-PT" dirty="0">
                <a:latin typeface="Candara" pitchFamily="34" charset="0"/>
                <a:hlinkClick r:id="rId6"/>
              </a:rPr>
              <a:t>https://www.era-edta-reg.org/files/annualreports/pdf/AnnRep2015.pdf</a:t>
            </a:r>
            <a:r>
              <a:rPr lang="pt-PT" dirty="0">
                <a:latin typeface="Candara" pitchFamily="34" charset="0"/>
              </a:rPr>
              <a:t> </a:t>
            </a:r>
          </a:p>
          <a:p>
            <a:r>
              <a:rPr lang="pt-PT" dirty="0">
                <a:latin typeface="Candara" pitchFamily="34" charset="0"/>
              </a:rPr>
              <a:t>Eryilmaz, M.M.; Ozdemir,C.; Yurtman,F; Cilli, A. &amp; Karaman, T. (2005). </a:t>
            </a:r>
            <a:r>
              <a:rPr lang="en-US" dirty="0">
                <a:latin typeface="Candara" pitchFamily="34" charset="0"/>
              </a:rPr>
              <a:t>Quality of Sleep and Quality of Life in Renal Transplantation Patients. </a:t>
            </a:r>
            <a:r>
              <a:rPr lang="pt-PT" dirty="0">
                <a:latin typeface="Candara" pitchFamily="34" charset="0"/>
              </a:rPr>
              <a:t>Transplantation Proceedings, 37, 2072–2076. Disponível em: </a:t>
            </a:r>
            <a:r>
              <a:rPr lang="pt-PT" dirty="0">
                <a:latin typeface="Candara" pitchFamily="34" charset="0"/>
                <a:hlinkClick r:id="rId7"/>
              </a:rPr>
              <a:t>http://www.transplantation-proceedings.org/article/S0041-1345(05)00323-4/fulltext</a:t>
            </a:r>
            <a:r>
              <a:rPr lang="pt-PT" dirty="0">
                <a:latin typeface="Candara" pitchFamily="34" charset="0"/>
              </a:rPr>
              <a:t> </a:t>
            </a:r>
          </a:p>
          <a:p>
            <a:r>
              <a:rPr lang="pt-PT" dirty="0">
                <a:latin typeface="Candara" pitchFamily="34" charset="0"/>
              </a:rPr>
              <a:t>Farias, G &amp; Mendonça, A. (2009). Comparando a qualidade de vida de pacientes em hemodialise e pós-transplante renal pelo “WHOQOL-bref”. Revista Mineira de Enfermagem.13(4), 574-583. Disponível em: </a:t>
            </a:r>
            <a:r>
              <a:rPr lang="pt-PT" dirty="0">
                <a:latin typeface="Candara" pitchFamily="34" charset="0"/>
                <a:hlinkClick r:id="rId8"/>
              </a:rPr>
              <a:t>http://reme.org.br/artigo/detalhes/226</a:t>
            </a:r>
            <a:r>
              <a:rPr lang="pt-PT" dirty="0">
                <a:latin typeface="Candara" pitchFamily="34" charset="0"/>
              </a:rPr>
              <a:t> </a:t>
            </a:r>
          </a:p>
          <a:p>
            <a:r>
              <a:rPr lang="pt-PT" dirty="0">
                <a:latin typeface="Candara" pitchFamily="34" charset="0"/>
              </a:rPr>
              <a:t>Fortuna, F. (2012). A compreensão de vida de pacientes submetidos ao transplante renal: significados, vivências e qualidade de vida. Campo Grande-MS: Universidade católica Dom Bosco.</a:t>
            </a:r>
          </a:p>
          <a:p>
            <a:r>
              <a:rPr lang="pt-PT" dirty="0">
                <a:latin typeface="Candara" pitchFamily="34" charset="0"/>
              </a:rPr>
              <a:t>Hochman, B.; Nahas, F.; Oliveira Filho, R. &amp; Ferreira, L. (2005). Desenhos de pesquisa. Acta Cirúrgica Brasileira. 20 (2), 2-9. Disponível em: </a:t>
            </a:r>
            <a:r>
              <a:rPr lang="pt-PT" dirty="0">
                <a:latin typeface="Candara" pitchFamily="34" charset="0"/>
                <a:hlinkClick r:id="rId9"/>
              </a:rPr>
              <a:t>http://www.scielo.br/scielo.php?script=sci_arttext&amp;pid=S0102-86502005000800002</a:t>
            </a:r>
            <a:r>
              <a:rPr lang="pt-PT" dirty="0">
                <a:latin typeface="Candara" pitchFamily="34" charset="0"/>
              </a:rPr>
              <a:t> </a:t>
            </a:r>
          </a:p>
          <a:p>
            <a:r>
              <a:rPr lang="pt-PT" dirty="0">
                <a:latin typeface="Candara" pitchFamily="34" charset="0"/>
              </a:rPr>
              <a:t>Instituto português da transplantação, IP. (2015). Doação e Transplantação de Órgãos: Dados da atividade de 2015. Disponível em:   </a:t>
            </a:r>
            <a:r>
              <a:rPr lang="pt-PT" dirty="0">
                <a:latin typeface="Candara" pitchFamily="34" charset="0"/>
                <a:hlinkClick r:id="rId10"/>
              </a:rPr>
              <a:t>http://ipst.pt/files/IPST/2015_Doacao_Transplantacao_Dados_Globais_1.pdf</a:t>
            </a:r>
            <a:r>
              <a:rPr lang="pt-PT" dirty="0">
                <a:latin typeface="Candara" pitchFamily="34" charset="0"/>
              </a:rPr>
              <a:t> </a:t>
            </a:r>
          </a:p>
          <a:p>
            <a:r>
              <a:rPr lang="pt-PT" dirty="0">
                <a:latin typeface="Candara" pitchFamily="34" charset="0"/>
              </a:rPr>
              <a:t>Instituto português da transplantação, IP. (2016). Colheita e Transplantação de Órgãos: Resumo da Atividade Nacional Janeiro-Maio 2016. Disponível em: </a:t>
            </a:r>
          </a:p>
          <a:p>
            <a:r>
              <a:rPr lang="pt-PT" dirty="0">
                <a:latin typeface="Candara" pitchFamily="34" charset="0"/>
                <a:hlinkClick r:id="rId11"/>
              </a:rPr>
              <a:t>http://ipst.pt/files/TRANSPLANTACAO/DOACAO%20E%20TRANSPLANTACAO/Colheita_e_Transplantao_Jan-Mai_2016.pdf</a:t>
            </a:r>
            <a:r>
              <a:rPr lang="pt-PT" dirty="0">
                <a:latin typeface="Candara" pitchFamily="34" charset="0"/>
              </a:rPr>
              <a:t> </a:t>
            </a:r>
          </a:p>
          <a:p>
            <a:r>
              <a:rPr lang="pt-PT" dirty="0">
                <a:latin typeface="Candara" pitchFamily="34" charset="0"/>
              </a:rPr>
              <a:t>Louzada, M.; Chachamovich, M.; Vieira, G.; Santos, L. &amp; Pinzon, V. (2000). Aplicação da versão em português do instrumento abreviado de avaliação da qualidade de vida “WHOQOL-bref”. Revista de saúde pública. 34 (2), 178-183. Disponível em: </a:t>
            </a:r>
            <a:r>
              <a:rPr lang="pt-PT" dirty="0">
                <a:latin typeface="Candara" pitchFamily="34" charset="0"/>
                <a:hlinkClick r:id="rId12"/>
              </a:rPr>
              <a:t>http://www.scielo.br/scielo.php?script=sci_arttext&amp;pid=S0101-81082009000400007</a:t>
            </a:r>
            <a:r>
              <a:rPr lang="pt-PT" dirty="0">
                <a:latin typeface="Candara" pitchFamily="34" charset="0"/>
              </a:rPr>
              <a:t> </a:t>
            </a:r>
          </a:p>
          <a:p>
            <a:r>
              <a:rPr lang="pt-PT" dirty="0">
                <a:latin typeface="Candara" pitchFamily="34" charset="0"/>
              </a:rPr>
              <a:t>Macário, F. (2017). Doença Renal Crónica no contexto português. Disponível em: </a:t>
            </a:r>
            <a:r>
              <a:rPr lang="pt-PT" dirty="0">
                <a:latin typeface="Candara" pitchFamily="34" charset="0"/>
                <a:hlinkClick r:id="rId13"/>
              </a:rPr>
              <a:t>http://perspetivas.pt/wp-content/uploads/2017/03/26-Doenc%CC%A7a-Renal-cronica.pdf</a:t>
            </a:r>
            <a:r>
              <a:rPr lang="pt-PT" dirty="0">
                <a:latin typeface="Candara" pitchFamily="34" charset="0"/>
              </a:rPr>
              <a:t> </a:t>
            </a:r>
          </a:p>
          <a:p>
            <a:r>
              <a:rPr lang="pt-PT" dirty="0">
                <a:latin typeface="Candara" pitchFamily="34" charset="0"/>
              </a:rPr>
              <a:t>Macário, R. (2010). Actividade de transplantação em Portugal. Disponível em:  </a:t>
            </a:r>
            <a:r>
              <a:rPr lang="pt-PT" dirty="0">
                <a:latin typeface="Candara" pitchFamily="34" charset="0"/>
                <a:hlinkClick r:id="rId14"/>
              </a:rPr>
              <a:t>http://www.spt.pt/download/Transplantacao_em_Portugal_Estatisticas-20140113-211346.pdf</a:t>
            </a:r>
            <a:r>
              <a:rPr lang="pt-PT" dirty="0">
                <a:latin typeface="Candara" pitchFamily="34" charset="0"/>
              </a:rPr>
              <a:t> </a:t>
            </a:r>
          </a:p>
          <a:p>
            <a:r>
              <a:rPr lang="pt-PT" dirty="0">
                <a:latin typeface="Candara" pitchFamily="34" charset="0"/>
              </a:rPr>
              <a:t>Marcelino, P.; Marum, S.; Caramelo, N.; Alves, C.; Dias, C. &amp; Alves, I. (2006). Introdução: Insuficiência renal em cuidados intensivos. Guia prático para a abordagem da insuficiência renal em cuidados intensivos. (1ª edição) (pp.1). Loures: Lusociência.</a:t>
            </a:r>
          </a:p>
          <a:p>
            <a:r>
              <a:rPr lang="pt-PT" dirty="0">
                <a:latin typeface="Candara" pitchFamily="34" charset="0"/>
              </a:rPr>
              <a:t>Mendonça, A.; Torres, G.; Salvetti, M.; Alchieri, J.&amp; Costa, I. (2014). </a:t>
            </a:r>
            <a:r>
              <a:rPr lang="en-US" dirty="0">
                <a:latin typeface="Candara" pitchFamily="34" charset="0"/>
              </a:rPr>
              <a:t>Changes in Quality of Life after kidney transplantation and related factors. </a:t>
            </a:r>
            <a:r>
              <a:rPr lang="pt-PT" dirty="0">
                <a:latin typeface="Candara" pitchFamily="34" charset="0"/>
              </a:rPr>
              <a:t>Acta Paulista de Enfermagem. 27 (3), 287-292. Disponível em: </a:t>
            </a:r>
            <a:r>
              <a:rPr lang="pt-PT" dirty="0">
                <a:latin typeface="Candara" pitchFamily="34" charset="0"/>
                <a:hlinkClick r:id="rId15"/>
              </a:rPr>
              <a:t>http://www.scielo.br/pdf/ape/v27n3/en_1982-0194-ape-027-003-0287.pdf</a:t>
            </a:r>
            <a:r>
              <a:rPr lang="pt-PT" dirty="0">
                <a:latin typeface="Candara" pitchFamily="34" charset="0"/>
              </a:rPr>
              <a:t> </a:t>
            </a:r>
          </a:p>
          <a:p>
            <a:r>
              <a:rPr lang="en-US" dirty="0">
                <a:latin typeface="Candara" pitchFamily="34" charset="0"/>
              </a:rPr>
              <a:t>Mini A.M.; </a:t>
            </a:r>
            <a:r>
              <a:rPr lang="en-US" dirty="0" err="1">
                <a:latin typeface="Candara" pitchFamily="34" charset="0"/>
              </a:rPr>
              <a:t>Unni</a:t>
            </a:r>
            <a:r>
              <a:rPr lang="en-US" dirty="0">
                <a:latin typeface="Candara" pitchFamily="34" charset="0"/>
              </a:rPr>
              <a:t>, E.; </a:t>
            </a:r>
            <a:r>
              <a:rPr lang="en-US" dirty="0" err="1">
                <a:latin typeface="Candara" pitchFamily="34" charset="0"/>
              </a:rPr>
              <a:t>Deepa</a:t>
            </a:r>
            <a:r>
              <a:rPr lang="en-US" dirty="0">
                <a:latin typeface="Candara" pitchFamily="34" charset="0"/>
              </a:rPr>
              <a:t> A.R.&amp; </a:t>
            </a:r>
            <a:r>
              <a:rPr lang="en-US" dirty="0" err="1">
                <a:latin typeface="Candara" pitchFamily="34" charset="0"/>
              </a:rPr>
              <a:t>Aboobacker</a:t>
            </a:r>
            <a:r>
              <a:rPr lang="en-US" dirty="0">
                <a:latin typeface="Candara" pitchFamily="34" charset="0"/>
              </a:rPr>
              <a:t>, S. (2010). Evaluation of quality of life in hemodialysis and renal transplant patients. International Journal of </a:t>
            </a:r>
            <a:r>
              <a:rPr lang="en-US" dirty="0" err="1">
                <a:latin typeface="Candara" pitchFamily="34" charset="0"/>
              </a:rPr>
              <a:t>Pharma</a:t>
            </a:r>
            <a:r>
              <a:rPr lang="en-US" dirty="0">
                <a:latin typeface="Candara" pitchFamily="34" charset="0"/>
              </a:rPr>
              <a:t> Research and Health Sciences .1 (2), 77-83. </a:t>
            </a:r>
            <a:r>
              <a:rPr lang="en-US" dirty="0" err="1">
                <a:latin typeface="Candara" pitchFamily="34" charset="0"/>
              </a:rPr>
              <a:t>Disponível</a:t>
            </a:r>
            <a:r>
              <a:rPr lang="en-US" dirty="0">
                <a:latin typeface="Candara" pitchFamily="34" charset="0"/>
              </a:rPr>
              <a:t> </a:t>
            </a:r>
            <a:r>
              <a:rPr lang="en-US" dirty="0" err="1">
                <a:latin typeface="Candara" pitchFamily="34" charset="0"/>
              </a:rPr>
              <a:t>em</a:t>
            </a:r>
            <a:r>
              <a:rPr lang="en-US" dirty="0">
                <a:latin typeface="Candara" pitchFamily="34" charset="0"/>
              </a:rPr>
              <a:t>: </a:t>
            </a:r>
            <a:r>
              <a:rPr lang="en-US" dirty="0">
                <a:latin typeface="Candara" pitchFamily="34" charset="0"/>
                <a:hlinkClick r:id="rId16"/>
              </a:rPr>
              <a:t>http://inpharmaworld.com/ijphs/docs/vol1issue2/ijphs2010010207.pdf</a:t>
            </a:r>
            <a:r>
              <a:rPr lang="en-US" dirty="0">
                <a:latin typeface="Candara" pitchFamily="34" charset="0"/>
              </a:rPr>
              <a:t> </a:t>
            </a:r>
            <a:endParaRPr lang="pt-PT" dirty="0">
              <a:latin typeface="Candara" pitchFamily="34" charset="0"/>
            </a:endParaRPr>
          </a:p>
          <a:p>
            <a:r>
              <a:rPr lang="en-GB" dirty="0" err="1">
                <a:latin typeface="Candara" pitchFamily="34" charset="0"/>
              </a:rPr>
              <a:t>Organizacion</a:t>
            </a:r>
            <a:r>
              <a:rPr lang="en-GB" dirty="0">
                <a:latin typeface="Candara" pitchFamily="34" charset="0"/>
              </a:rPr>
              <a:t> </a:t>
            </a:r>
            <a:r>
              <a:rPr lang="en-GB" dirty="0" err="1">
                <a:latin typeface="Candara" pitchFamily="34" charset="0"/>
              </a:rPr>
              <a:t>nacional</a:t>
            </a:r>
            <a:r>
              <a:rPr lang="en-GB" dirty="0">
                <a:latin typeface="Candara" pitchFamily="34" charset="0"/>
              </a:rPr>
              <a:t> de </a:t>
            </a:r>
            <a:r>
              <a:rPr lang="en-GB" dirty="0" err="1">
                <a:latin typeface="Candara" pitchFamily="34" charset="0"/>
              </a:rPr>
              <a:t>transplantes</a:t>
            </a:r>
            <a:r>
              <a:rPr lang="en-GB" dirty="0">
                <a:latin typeface="Candara" pitchFamily="34" charset="0"/>
              </a:rPr>
              <a:t> &amp; World Health Organization (2016). Organ Donation and Transplantation Activities 2014. </a:t>
            </a:r>
            <a:r>
              <a:rPr lang="en-GB" dirty="0" err="1">
                <a:latin typeface="Candara" pitchFamily="34" charset="0"/>
              </a:rPr>
              <a:t>Disponível</a:t>
            </a:r>
            <a:r>
              <a:rPr lang="en-GB" dirty="0">
                <a:latin typeface="Candara" pitchFamily="34" charset="0"/>
              </a:rPr>
              <a:t> </a:t>
            </a:r>
            <a:r>
              <a:rPr lang="en-GB" dirty="0" err="1">
                <a:latin typeface="Candara" pitchFamily="34" charset="0"/>
              </a:rPr>
              <a:t>em</a:t>
            </a:r>
            <a:r>
              <a:rPr lang="en-GB" dirty="0">
                <a:latin typeface="Candara" pitchFamily="34" charset="0"/>
              </a:rPr>
              <a:t>: </a:t>
            </a:r>
            <a:r>
              <a:rPr lang="en-GB" dirty="0">
                <a:latin typeface="Candara" pitchFamily="34" charset="0"/>
                <a:hlinkClick r:id="rId17"/>
              </a:rPr>
              <a:t>http://www.transplant-observatory.org/</a:t>
            </a:r>
            <a:r>
              <a:rPr lang="en-GB" dirty="0">
                <a:latin typeface="Candara" pitchFamily="34" charset="0"/>
              </a:rPr>
              <a:t> </a:t>
            </a:r>
            <a:endParaRPr lang="pt-PT" dirty="0">
              <a:latin typeface="Candara" pitchFamily="34" charset="0"/>
            </a:endParaRPr>
          </a:p>
          <a:p>
            <a:r>
              <a:rPr lang="pt-PT" dirty="0">
                <a:latin typeface="Candara" pitchFamily="34" charset="0"/>
              </a:rPr>
              <a:t>Portal da diálise. (2014). Doença renal crónica evidenciada no dia mundial do rim. Disponível em: </a:t>
            </a:r>
            <a:r>
              <a:rPr lang="pt-PT" dirty="0">
                <a:latin typeface="Candara" pitchFamily="34" charset="0"/>
                <a:hlinkClick r:id="rId18"/>
              </a:rPr>
              <a:t>https://www.portaldadialise.com/articles/doenca-renal-cronica-evidenciada-no-dia-mundial-do-rim</a:t>
            </a:r>
            <a:r>
              <a:rPr lang="pt-PT" dirty="0">
                <a:latin typeface="Candara" pitchFamily="34" charset="0"/>
              </a:rPr>
              <a:t> </a:t>
            </a:r>
          </a:p>
          <a:p>
            <a:r>
              <a:rPr lang="pt-PT" dirty="0">
                <a:latin typeface="Candara" pitchFamily="34" charset="0"/>
              </a:rPr>
              <a:t>Ramos, E.; Santos, I.; Zanini, R. &amp; Ramos, J. (2014). Qualidade de vida de pacientes renais crônicos em diálise peritoneal e hemodiálise. Jornal Brasileiro de Nefrologia. 37(3), 297-305. Disponível em: </a:t>
            </a:r>
            <a:r>
              <a:rPr lang="pt-PT" dirty="0">
                <a:latin typeface="Candara" pitchFamily="34" charset="0"/>
                <a:hlinkClick r:id="rId19"/>
              </a:rPr>
              <a:t>http://www.scielo.br/pdf/jbn/v37n3/0101-2800-jbn-37-03-0297.pdf</a:t>
            </a:r>
            <a:r>
              <a:rPr lang="pt-PT" dirty="0">
                <a:latin typeface="Candara" pitchFamily="34" charset="0"/>
              </a:rPr>
              <a:t> </a:t>
            </a:r>
          </a:p>
          <a:p>
            <a:r>
              <a:rPr lang="pt-PT" dirty="0">
                <a:latin typeface="Candara" pitchFamily="34" charset="0"/>
              </a:rPr>
              <a:t>Ribeiro, D.; Ribeiro, R. ;Baptista, M.; Cesarino, C.; Rodrigues, C. &amp; Parra, W. (2016). Fatores sociodemográficos e clínicos associados à qualidade de vida relacionada à saúde dos pacientes transplantados renais. Revista de enfermagem UFPE on line. 10(1), 57-64. Disponível em: </a:t>
            </a:r>
            <a:r>
              <a:rPr lang="pt-PT" dirty="0">
                <a:latin typeface="Candara" pitchFamily="34" charset="0"/>
                <a:hlinkClick r:id="rId20"/>
              </a:rPr>
              <a:t>https://periodicos.ufpe.br/revistas/revistaenfermagem/article/view/10921</a:t>
            </a:r>
            <a:r>
              <a:rPr lang="pt-PT" dirty="0">
                <a:latin typeface="Candara" pitchFamily="34" charset="0"/>
              </a:rPr>
              <a:t> </a:t>
            </a:r>
          </a:p>
          <a:p>
            <a:r>
              <a:rPr lang="pt-PT" dirty="0">
                <a:latin typeface="Candara" pitchFamily="34" charset="0"/>
              </a:rPr>
              <a:t>Silva, L.; Oliveira, F. &amp; Muccioli, C. (2005). O processo de consentimento na pesquisa clínica: da elaboração à obtenção. Revista Arquivo Brasileiro de Oftalmologia. 68(5), 704-707. Disponível em: </a:t>
            </a:r>
            <a:r>
              <a:rPr lang="pt-PT" dirty="0">
                <a:latin typeface="Candara" pitchFamily="34" charset="0"/>
                <a:hlinkClick r:id="rId21"/>
              </a:rPr>
              <a:t>http://www.scielo.br/pdf/abo/v68n5/26751.pdf</a:t>
            </a:r>
            <a:r>
              <a:rPr lang="pt-PT" dirty="0">
                <a:latin typeface="Candara" pitchFamily="34" charset="0"/>
              </a:rPr>
              <a:t> </a:t>
            </a:r>
          </a:p>
          <a:p>
            <a:r>
              <a:rPr lang="pt-PT" dirty="0">
                <a:latin typeface="Candara" pitchFamily="34" charset="0"/>
              </a:rPr>
              <a:t>Silva. O, &amp; Ascari, R. (s.d.). Qualidade de vida do paciente com insuficiência renal crónica em tratamento hemodialítico. Disponível em: </a:t>
            </a:r>
            <a:r>
              <a:rPr lang="pt-PT" dirty="0">
                <a:latin typeface="Candara" pitchFamily="34" charset="0"/>
                <a:hlinkClick r:id="rId22"/>
              </a:rPr>
              <a:t>http://www.revista.ufpe.br/revistaenfermagem/index.php/revista/article/downloadSuppFile/3182/2464</a:t>
            </a:r>
            <a:r>
              <a:rPr lang="pt-PT" dirty="0">
                <a:latin typeface="Candara" pitchFamily="34" charset="0"/>
              </a:rPr>
              <a:t>. </a:t>
            </a:r>
          </a:p>
          <a:p>
            <a:r>
              <a:rPr lang="pt-PT" dirty="0">
                <a:latin typeface="Candara" pitchFamily="34" charset="0"/>
              </a:rPr>
              <a:t>Sousa, L.; Vieira, C.; Severino, S.; Rosado, J. &amp; José, H. (2016). Validação da positive and negative affect schedule em pessoas com doença renal crônica. Texto &amp; Contexto -  Enfermagem. 25(4), 1-8. Disponível em: </a:t>
            </a:r>
            <a:r>
              <a:rPr lang="pt-PT" dirty="0">
                <a:latin typeface="Candara" pitchFamily="34" charset="0"/>
                <a:hlinkClick r:id="rId23"/>
              </a:rPr>
              <a:t>http://dx.doi.org/10.1590/0104-07072016005610015</a:t>
            </a:r>
            <a:r>
              <a:rPr lang="pt-PT" dirty="0">
                <a:latin typeface="Candara" pitchFamily="34" charset="0"/>
              </a:rPr>
              <a:t> </a:t>
            </a:r>
          </a:p>
          <a:p>
            <a:r>
              <a:rPr lang="pt-PT" dirty="0">
                <a:latin typeface="Candara" pitchFamily="34" charset="0"/>
              </a:rPr>
              <a:t>Tavares, E. (2004). A vida depois da vida: Reabilitação psicológica e social na transplantação de órgãos. Análise Psicológica. 4 (22), 765-777. Disponível em: </a:t>
            </a:r>
            <a:r>
              <a:rPr lang="pt-PT" dirty="0">
                <a:latin typeface="Candara" pitchFamily="34" charset="0"/>
                <a:hlinkClick r:id="rId24"/>
              </a:rPr>
              <a:t>http://www.scielo.mec.pt/pdf/aps/v22n4/v22n4a10.pdf</a:t>
            </a:r>
            <a:r>
              <a:rPr lang="pt-PT" dirty="0">
                <a:latin typeface="Candara" pitchFamily="34" charset="0"/>
              </a:rPr>
              <a:t> </a:t>
            </a:r>
          </a:p>
          <a:p>
            <a:r>
              <a:rPr lang="en-US" dirty="0" err="1">
                <a:latin typeface="Candara" pitchFamily="34" charset="0"/>
              </a:rPr>
              <a:t>Theofilou</a:t>
            </a:r>
            <a:r>
              <a:rPr lang="en-US" dirty="0">
                <a:latin typeface="Candara" pitchFamily="34" charset="0"/>
              </a:rPr>
              <a:t>, P.(2013). Quality of Life: Definition and Measurement. Europe's Journal of Psychology. 9 (1), 150–162. </a:t>
            </a:r>
            <a:r>
              <a:rPr lang="en-US" dirty="0" err="1">
                <a:latin typeface="Candara" pitchFamily="34" charset="0"/>
              </a:rPr>
              <a:t>Disponível</a:t>
            </a:r>
            <a:r>
              <a:rPr lang="en-US" dirty="0">
                <a:latin typeface="Candara" pitchFamily="34" charset="0"/>
              </a:rPr>
              <a:t> </a:t>
            </a:r>
            <a:r>
              <a:rPr lang="en-US" dirty="0" err="1">
                <a:latin typeface="Candara" pitchFamily="34" charset="0"/>
              </a:rPr>
              <a:t>em</a:t>
            </a:r>
            <a:r>
              <a:rPr lang="en-US" dirty="0">
                <a:latin typeface="Candara" pitchFamily="34" charset="0"/>
              </a:rPr>
              <a:t>: </a:t>
            </a:r>
            <a:r>
              <a:rPr lang="en-US" dirty="0">
                <a:latin typeface="Candara" pitchFamily="34" charset="0"/>
                <a:hlinkClick r:id="rId25"/>
              </a:rPr>
              <a:t>https://pdfs.semanticscholar.org/e6d3/548eb9a7243f4cac2772cd3577b106596975.pdf</a:t>
            </a:r>
            <a:r>
              <a:rPr lang="en-US" dirty="0">
                <a:latin typeface="Candara" pitchFamily="34" charset="0"/>
              </a:rPr>
              <a:t> </a:t>
            </a:r>
            <a:endParaRPr lang="pt-PT" dirty="0">
              <a:latin typeface="Candara" pitchFamily="34" charset="0"/>
            </a:endParaRPr>
          </a:p>
          <a:p>
            <a:r>
              <a:rPr lang="pt-PT" dirty="0">
                <a:latin typeface="Candara" pitchFamily="34" charset="0"/>
              </a:rPr>
              <a:t>Thomas, N. (2005). Insuficiência renal aguda. Enfermagem em Nefrologia. (2ª edição). Loures: Lusociência.</a:t>
            </a:r>
          </a:p>
          <a:p>
            <a:r>
              <a:rPr lang="pt-PT" dirty="0">
                <a:latin typeface="Candara" pitchFamily="34" charset="0"/>
              </a:rPr>
              <a:t>Vaz Serra, A., Canavarro, M. C., Simões, M. R., Pereira, M., Gameiro, S., Quartilho, M. J., Carona, C. &amp; Paredes, T. (2006). Estudos psicométricos do instrumento avaliação da Qualidade de Vida da Organização Mundial de Saúde (WHOQOL-Bref) para Português de Portugal. Psiquiatria clínica. 27 (1), 31-40. Disponível em: </a:t>
            </a:r>
            <a:r>
              <a:rPr lang="pt-PT" dirty="0">
                <a:latin typeface="Candara" pitchFamily="34" charset="0"/>
                <a:hlinkClick r:id="rId26"/>
              </a:rPr>
              <a:t>http://rihuc.huc.min-saude.pt/bitstream/10400.4/713/1/Estudos%20Psicom%C3%A9tricos%20do%20Instrumento%20de%20Avalia%C3%A7%C3%A3o%20da%20Qualidade%20de%20Vida%20....pdf</a:t>
            </a:r>
            <a:r>
              <a:rPr lang="pt-PT" dirty="0">
                <a:latin typeface="Candara" pitchFamily="34" charset="0"/>
              </a:rPr>
              <a:t> </a:t>
            </a:r>
          </a:p>
          <a:p>
            <a:endParaRPr lang="pt-PT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5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1382</Words>
  <Application>Microsoft Office PowerPoint</Application>
  <PresentationFormat>On-screen Show (4:3)</PresentationFormat>
  <Paragraphs>193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Avaliação da Qualidade de Vida dos transplantados renais em Portugal</vt:lpstr>
      <vt:lpstr>Introdução</vt:lpstr>
      <vt:lpstr>Enquadramento Teórico</vt:lpstr>
      <vt:lpstr>Material e Métodos</vt:lpstr>
      <vt:lpstr>Resultados</vt:lpstr>
      <vt:lpstr>Resultados</vt:lpstr>
      <vt:lpstr>Discussão</vt:lpstr>
      <vt:lpstr>Conclusão</vt:lpstr>
      <vt:lpstr>Referências</vt:lpstr>
      <vt:lpstr>Agradecimentos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da Qualidade de Vida nos transplantados renais</dc:title>
  <dc:creator>Joana</dc:creator>
  <cp:lastModifiedBy>Joana</cp:lastModifiedBy>
  <cp:revision>24</cp:revision>
  <dcterms:created xsi:type="dcterms:W3CDTF">2017-07-12T10:38:32Z</dcterms:created>
  <dcterms:modified xsi:type="dcterms:W3CDTF">2017-08-16T22:53:05Z</dcterms:modified>
</cp:coreProperties>
</file>